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0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6" r:id="rId3"/>
    <p:sldId id="257" r:id="rId4"/>
    <p:sldId id="267" r:id="rId5"/>
    <p:sldId id="261" r:id="rId6"/>
    <p:sldId id="259" r:id="rId7"/>
    <p:sldId id="270" r:id="rId8"/>
    <p:sldId id="263" r:id="rId9"/>
    <p:sldId id="271" r:id="rId10"/>
    <p:sldId id="275" r:id="rId11"/>
    <p:sldId id="272" r:id="rId12"/>
    <p:sldId id="269" r:id="rId13"/>
    <p:sldId id="273" r:id="rId14"/>
    <p:sldId id="274" r:id="rId15"/>
    <p:sldId id="276" r:id="rId16"/>
    <p:sldId id="260" r:id="rId17"/>
    <p:sldId id="277" r:id="rId18"/>
    <p:sldId id="278" r:id="rId19"/>
    <p:sldId id="279" r:id="rId20"/>
    <p:sldId id="280" r:id="rId21"/>
    <p:sldId id="281" r:id="rId22"/>
    <p:sldId id="282" r:id="rId23"/>
    <p:sldId id="283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375"/>
    <a:srgbClr val="F58220"/>
    <a:srgbClr val="EC008C"/>
    <a:srgbClr val="6EB344"/>
    <a:srgbClr val="6FB344"/>
    <a:srgbClr val="4472C4"/>
    <a:srgbClr val="37C6CF"/>
    <a:srgbClr val="29DB80"/>
    <a:srgbClr val="2EE71C"/>
    <a:srgbClr val="A7F3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628" autoAdjust="0"/>
  </p:normalViewPr>
  <p:slideViewPr>
    <p:cSldViewPr snapToGrid="0" showGuides="1">
      <p:cViewPr varScale="1">
        <p:scale>
          <a:sx n="79" d="100"/>
          <a:sy n="79" d="100"/>
        </p:scale>
        <p:origin x="179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83949B-277B-41A2-8293-5BF066C562EA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D17D677-3C00-4F65-9ADE-96FB2A36E555}">
      <dgm:prSet phldrT="[Text]" custT="1"/>
      <dgm:spPr/>
      <dgm:t>
        <a:bodyPr/>
        <a:lstStyle/>
        <a:p>
          <a:pPr algn="ctr"/>
          <a:r>
            <a:rPr lang="sr-Latn-RS" sz="1400" b="0" dirty="0">
              <a:solidFill>
                <a:schemeClr val="tx1"/>
              </a:solidFill>
            </a:rPr>
            <a:t>3.</a:t>
          </a:r>
        </a:p>
        <a:p>
          <a:pPr algn="ctr"/>
          <a:r>
            <a:rPr lang="sr-Cyrl-RS" sz="1400" b="0" dirty="0">
              <a:solidFill>
                <a:schemeClr val="tx1"/>
              </a:solidFill>
            </a:rPr>
            <a:t>АКТИВНО укључивање</a:t>
          </a:r>
        </a:p>
        <a:p>
          <a:pPr algn="ctr"/>
          <a:r>
            <a:rPr lang="sr-Cyrl-RS" sz="1400" b="1" dirty="0">
              <a:solidFill>
                <a:schemeClr val="tx1"/>
              </a:solidFill>
            </a:rPr>
            <a:t>ЈЛС </a:t>
          </a:r>
        </a:p>
        <a:p>
          <a:pPr algn="ctr"/>
          <a:r>
            <a:rPr lang="sr-Cyrl-RS" sz="1400" b="0" dirty="0">
              <a:solidFill>
                <a:srgbClr val="FF0000"/>
              </a:solidFill>
            </a:rPr>
            <a:t>(Правилник, Комисија за спровођење, јавни позиви итд</a:t>
          </a:r>
          <a:r>
            <a:rPr lang="en-US" sz="1400" b="0" dirty="0">
              <a:solidFill>
                <a:srgbClr val="FF0000"/>
              </a:solidFill>
            </a:rPr>
            <a:t>.</a:t>
          </a:r>
        </a:p>
      </dgm:t>
    </dgm:pt>
    <dgm:pt modelId="{852DE083-61FC-49F4-9EAF-8E8273D78BB9}" type="parTrans" cxnId="{51521ABB-0513-40BA-9277-0E00121F27DC}">
      <dgm:prSet/>
      <dgm:spPr/>
      <dgm:t>
        <a:bodyPr/>
        <a:lstStyle/>
        <a:p>
          <a:endParaRPr lang="en-US"/>
        </a:p>
      </dgm:t>
    </dgm:pt>
    <dgm:pt modelId="{CABBED00-9002-404E-9125-D58A42DC0D6F}" type="sibTrans" cxnId="{51521ABB-0513-40BA-9277-0E00121F27DC}">
      <dgm:prSet/>
      <dgm:spPr/>
      <dgm:t>
        <a:bodyPr/>
        <a:lstStyle/>
        <a:p>
          <a:endParaRPr lang="en-US"/>
        </a:p>
      </dgm:t>
    </dgm:pt>
    <dgm:pt modelId="{09EFB59D-555E-4CA9-9064-9151834A3EF6}">
      <dgm:prSet/>
      <dgm:spPr/>
      <dgm:t>
        <a:bodyPr/>
        <a:lstStyle/>
        <a:p>
          <a:endParaRPr lang="en-US"/>
        </a:p>
      </dgm:t>
    </dgm:pt>
    <dgm:pt modelId="{868B27CA-47F4-4716-BF8D-984B35AFDC38}" type="parTrans" cxnId="{3E3BFD41-E2F8-4311-B0E3-F8D605742A0D}">
      <dgm:prSet/>
      <dgm:spPr/>
      <dgm:t>
        <a:bodyPr/>
        <a:lstStyle/>
        <a:p>
          <a:endParaRPr lang="en-US"/>
        </a:p>
      </dgm:t>
    </dgm:pt>
    <dgm:pt modelId="{EE62FD09-E05B-47BE-9C90-E0B177A28C39}" type="sibTrans" cxnId="{3E3BFD41-E2F8-4311-B0E3-F8D605742A0D}">
      <dgm:prSet/>
      <dgm:spPr/>
      <dgm:t>
        <a:bodyPr/>
        <a:lstStyle/>
        <a:p>
          <a:endParaRPr lang="en-US"/>
        </a:p>
      </dgm:t>
    </dgm:pt>
    <dgm:pt modelId="{2DB5CB42-0D5E-4D93-B843-FD1A901E078E}">
      <dgm:prSet/>
      <dgm:spPr/>
      <dgm:t>
        <a:bodyPr/>
        <a:lstStyle/>
        <a:p>
          <a:endParaRPr lang="en-US"/>
        </a:p>
      </dgm:t>
    </dgm:pt>
    <dgm:pt modelId="{E2419109-7742-4046-871B-B650DF83854E}" type="parTrans" cxnId="{00C8BCE8-3D3F-4DCC-A6BB-D20656C5C68C}">
      <dgm:prSet/>
      <dgm:spPr/>
      <dgm:t>
        <a:bodyPr/>
        <a:lstStyle/>
        <a:p>
          <a:endParaRPr lang="en-US"/>
        </a:p>
      </dgm:t>
    </dgm:pt>
    <dgm:pt modelId="{B6788F2D-814B-41C7-991D-EF579FC0A93A}" type="sibTrans" cxnId="{00C8BCE8-3D3F-4DCC-A6BB-D20656C5C68C}">
      <dgm:prSet/>
      <dgm:spPr/>
      <dgm:t>
        <a:bodyPr/>
        <a:lstStyle/>
        <a:p>
          <a:endParaRPr lang="en-US"/>
        </a:p>
      </dgm:t>
    </dgm:pt>
    <dgm:pt modelId="{D0DA8199-98EC-4DE9-9DF4-E8AF350C8628}">
      <dgm:prSet phldrT="[Text]" custT="1"/>
      <dgm:spPr/>
      <dgm:t>
        <a:bodyPr/>
        <a:lstStyle/>
        <a:p>
          <a:pPr algn="ctr"/>
          <a:r>
            <a:rPr lang="sr-Cyrl-RS" sz="1400" b="1" dirty="0">
              <a:solidFill>
                <a:schemeClr val="tx1"/>
              </a:solidFill>
            </a:rPr>
            <a:t>6.</a:t>
          </a:r>
        </a:p>
        <a:p>
          <a:pPr algn="ctr"/>
          <a:r>
            <a:rPr lang="sr-Cyrl-RS" sz="1400" b="1" dirty="0">
              <a:solidFill>
                <a:schemeClr val="tx1"/>
              </a:solidFill>
            </a:rPr>
            <a:t>Надзор над извођењем</a:t>
          </a:r>
          <a:endParaRPr lang="en-US" sz="1400" b="1" dirty="0">
            <a:solidFill>
              <a:schemeClr val="tx1"/>
            </a:solidFill>
          </a:endParaRPr>
        </a:p>
      </dgm:t>
    </dgm:pt>
    <dgm:pt modelId="{FA862799-92F3-4345-BD3D-B2A4861F1BCC}" type="parTrans" cxnId="{C4D018FE-853F-4BC8-9762-FE50896DFC2F}">
      <dgm:prSet/>
      <dgm:spPr/>
      <dgm:t>
        <a:bodyPr/>
        <a:lstStyle/>
        <a:p>
          <a:endParaRPr lang="en-US"/>
        </a:p>
      </dgm:t>
    </dgm:pt>
    <dgm:pt modelId="{6DA09D26-6BAB-429E-8C5E-BB3340C51F5E}" type="sibTrans" cxnId="{C4D018FE-853F-4BC8-9762-FE50896DFC2F}">
      <dgm:prSet/>
      <dgm:spPr/>
      <dgm:t>
        <a:bodyPr/>
        <a:lstStyle/>
        <a:p>
          <a:endParaRPr lang="en-US"/>
        </a:p>
      </dgm:t>
    </dgm:pt>
    <dgm:pt modelId="{36C70A33-A31B-4B2B-A7B3-EC4A24B8B981}">
      <dgm:prSet phldrT="[Text]" custT="1"/>
      <dgm:spPr/>
      <dgm:t>
        <a:bodyPr/>
        <a:lstStyle/>
        <a:p>
          <a:r>
            <a:rPr lang="sr-Cyrl-RS" sz="1400" b="0" dirty="0">
              <a:solidFill>
                <a:schemeClr val="tx1"/>
              </a:solidFill>
            </a:rPr>
            <a:t>8.</a:t>
          </a:r>
        </a:p>
        <a:p>
          <a:r>
            <a:rPr lang="sr-Cyrl-RS" sz="1400" b="0" dirty="0">
              <a:solidFill>
                <a:schemeClr val="tx1"/>
              </a:solidFill>
            </a:rPr>
            <a:t>Извештавање</a:t>
          </a:r>
          <a:r>
            <a:rPr lang="sr-Latn-RS" sz="1400" b="0" dirty="0">
              <a:solidFill>
                <a:schemeClr val="tx1"/>
              </a:solidFill>
            </a:rPr>
            <a:t> </a:t>
          </a:r>
          <a:endParaRPr lang="en-US" sz="1400" b="0" dirty="0">
            <a:solidFill>
              <a:schemeClr val="tx1"/>
            </a:solidFill>
          </a:endParaRPr>
        </a:p>
      </dgm:t>
    </dgm:pt>
    <dgm:pt modelId="{1F97006A-4678-4C3F-B55B-224603DB5046}" type="parTrans" cxnId="{24B04F22-E615-433E-890F-DD98159C8842}">
      <dgm:prSet/>
      <dgm:spPr/>
      <dgm:t>
        <a:bodyPr/>
        <a:lstStyle/>
        <a:p>
          <a:endParaRPr lang="en-US"/>
        </a:p>
      </dgm:t>
    </dgm:pt>
    <dgm:pt modelId="{75FE9635-B683-47A7-9684-904109AB340B}" type="sibTrans" cxnId="{24B04F22-E615-433E-890F-DD98159C8842}">
      <dgm:prSet/>
      <dgm:spPr/>
      <dgm:t>
        <a:bodyPr/>
        <a:lstStyle/>
        <a:p>
          <a:endParaRPr lang="en-US"/>
        </a:p>
      </dgm:t>
    </dgm:pt>
    <dgm:pt modelId="{9288B296-83C4-4414-9621-AF43CC76FB27}">
      <dgm:prSet custT="1"/>
      <dgm:spPr/>
      <dgm:t>
        <a:bodyPr lIns="0" tIns="0" rIns="0" bIns="0"/>
        <a:lstStyle/>
        <a:p>
          <a:endParaRPr lang="sr-Cyrl-RS" sz="1400" b="0" dirty="0">
            <a:solidFill>
              <a:schemeClr val="tx1"/>
            </a:solidFill>
          </a:endParaRPr>
        </a:p>
        <a:p>
          <a:endParaRPr lang="sr-Cyrl-RS" sz="1400" b="0" dirty="0">
            <a:solidFill>
              <a:schemeClr val="tx1"/>
            </a:solidFill>
          </a:endParaRPr>
        </a:p>
        <a:p>
          <a:endParaRPr lang="sr-Cyrl-RS" sz="1400" b="0" dirty="0">
            <a:solidFill>
              <a:schemeClr val="tx1"/>
            </a:solidFill>
          </a:endParaRPr>
        </a:p>
        <a:p>
          <a:r>
            <a:rPr lang="sr-Cyrl-RS" sz="1400" b="0" dirty="0">
              <a:solidFill>
                <a:schemeClr val="tx1"/>
              </a:solidFill>
            </a:rPr>
            <a:t>2.</a:t>
          </a:r>
        </a:p>
        <a:p>
          <a:r>
            <a:rPr lang="sr-Cyrl-RS" sz="1400" b="0" dirty="0">
              <a:solidFill>
                <a:schemeClr val="tx1"/>
              </a:solidFill>
            </a:rPr>
            <a:t>Успостављање стандарда ВБ </a:t>
          </a:r>
        </a:p>
        <a:p>
          <a:r>
            <a:rPr lang="sr-Cyrl-RS" sz="1400" b="0" dirty="0">
              <a:solidFill>
                <a:schemeClr val="tx1"/>
              </a:solidFill>
            </a:rPr>
            <a:t>током имплементације </a:t>
          </a:r>
          <a:endParaRPr lang="sr-Latn-RS" sz="1400" b="0" dirty="0">
            <a:solidFill>
              <a:schemeClr val="tx1"/>
            </a:solidFill>
          </a:endParaRPr>
        </a:p>
        <a:p>
          <a:r>
            <a:rPr lang="sr-Cyrl-RS" sz="1400" b="0" dirty="0">
              <a:solidFill>
                <a:schemeClr val="tx1"/>
              </a:solidFill>
            </a:rPr>
            <a:t> </a:t>
          </a:r>
        </a:p>
        <a:p>
          <a:endParaRPr lang="sr-Cyrl-RS" sz="1400" b="0" dirty="0">
            <a:solidFill>
              <a:schemeClr val="tx1"/>
            </a:solidFill>
          </a:endParaRPr>
        </a:p>
        <a:p>
          <a:endParaRPr lang="en-US" sz="1400" b="0" dirty="0">
            <a:solidFill>
              <a:schemeClr val="tx1"/>
            </a:solidFill>
          </a:endParaRPr>
        </a:p>
      </dgm:t>
    </dgm:pt>
    <dgm:pt modelId="{431396A3-EE01-4D31-881C-3CAB3FB5CA60}" type="parTrans" cxnId="{185C5417-51C6-42F1-94B2-E4D7751DF440}">
      <dgm:prSet/>
      <dgm:spPr/>
      <dgm:t>
        <a:bodyPr/>
        <a:lstStyle/>
        <a:p>
          <a:endParaRPr lang="en-US"/>
        </a:p>
      </dgm:t>
    </dgm:pt>
    <dgm:pt modelId="{42E554FC-22A6-4EE5-981F-A011E5A98D1E}" type="sibTrans" cxnId="{185C5417-51C6-42F1-94B2-E4D7751DF440}">
      <dgm:prSet/>
      <dgm:spPr/>
      <dgm:t>
        <a:bodyPr/>
        <a:lstStyle/>
        <a:p>
          <a:endParaRPr lang="en-US"/>
        </a:p>
      </dgm:t>
    </dgm:pt>
    <dgm:pt modelId="{4C187552-317B-4F56-A1CF-F21C8EA317EA}">
      <dgm:prSet custT="1"/>
      <dgm:spPr/>
      <dgm:t>
        <a:bodyPr/>
        <a:lstStyle/>
        <a:p>
          <a:pPr algn="ctr"/>
          <a:r>
            <a:rPr lang="en-US" sz="1400" b="0" dirty="0">
              <a:solidFill>
                <a:schemeClr val="tx1"/>
              </a:solidFill>
            </a:rPr>
            <a:t>4.</a:t>
          </a:r>
          <a:endParaRPr lang="sr-Latn-RS" sz="1400" b="0" dirty="0">
            <a:solidFill>
              <a:schemeClr val="tx1"/>
            </a:solidFill>
          </a:endParaRPr>
        </a:p>
        <a:p>
          <a:pPr algn="ctr"/>
          <a:r>
            <a:rPr lang="sr-Cyrl-RS" sz="1400" b="1" dirty="0">
              <a:solidFill>
                <a:schemeClr val="tx1"/>
              </a:solidFill>
            </a:rPr>
            <a:t>Тројни уговори</a:t>
          </a:r>
          <a:endParaRPr lang="sr-Latn-RS" sz="1400" b="1" dirty="0">
            <a:solidFill>
              <a:schemeClr val="tx1"/>
            </a:solidFill>
          </a:endParaRPr>
        </a:p>
      </dgm:t>
    </dgm:pt>
    <dgm:pt modelId="{54E352C0-87C5-4920-A45A-F6981284D185}" type="parTrans" cxnId="{1B3DA33E-6B7C-40B1-8FFD-EB019F0B94FC}">
      <dgm:prSet/>
      <dgm:spPr/>
      <dgm:t>
        <a:bodyPr/>
        <a:lstStyle/>
        <a:p>
          <a:endParaRPr lang="en-US"/>
        </a:p>
      </dgm:t>
    </dgm:pt>
    <dgm:pt modelId="{23ECD646-E4DA-42C9-B610-47DBE990D4DF}" type="sibTrans" cxnId="{1B3DA33E-6B7C-40B1-8FFD-EB019F0B94FC}">
      <dgm:prSet/>
      <dgm:spPr/>
      <dgm:t>
        <a:bodyPr/>
        <a:lstStyle/>
        <a:p>
          <a:endParaRPr lang="en-US"/>
        </a:p>
      </dgm:t>
    </dgm:pt>
    <dgm:pt modelId="{B88B8391-A960-4AAA-90E3-9A63C69DE948}">
      <dgm:prSet custT="1"/>
      <dgm:spPr/>
      <dgm:t>
        <a:bodyPr/>
        <a:lstStyle/>
        <a:p>
          <a:pPr algn="ctr"/>
          <a:r>
            <a:rPr lang="en-US" sz="1200" b="0" dirty="0">
              <a:solidFill>
                <a:schemeClr val="tx1"/>
              </a:solidFill>
            </a:rPr>
            <a:t>5.</a:t>
          </a:r>
          <a:endParaRPr lang="sr-Cyrl-RS" sz="1200" b="0" dirty="0">
            <a:solidFill>
              <a:schemeClr val="tx1"/>
            </a:solidFill>
          </a:endParaRPr>
        </a:p>
        <a:p>
          <a:pPr algn="ctr"/>
          <a:r>
            <a:rPr lang="sr-Cyrl-RS" sz="1400" b="1" dirty="0">
              <a:solidFill>
                <a:schemeClr val="tx1"/>
              </a:solidFill>
            </a:rPr>
            <a:t>Имплементација мера енергетске ефикасности</a:t>
          </a:r>
          <a:endParaRPr lang="sr-Latn-RS" sz="1400" b="0" dirty="0">
            <a:solidFill>
              <a:schemeClr val="tx1"/>
            </a:solidFill>
          </a:endParaRPr>
        </a:p>
        <a:p>
          <a:pPr algn="ctr"/>
          <a:endParaRPr lang="sr-Latn-RS" sz="800" b="0" dirty="0">
            <a:solidFill>
              <a:schemeClr val="tx1"/>
            </a:solidFill>
          </a:endParaRPr>
        </a:p>
      </dgm:t>
    </dgm:pt>
    <dgm:pt modelId="{A0AA7A5E-7138-4263-8AAF-5787CAA33994}" type="parTrans" cxnId="{B2DEE8DC-8367-49A6-A403-502C686EA739}">
      <dgm:prSet/>
      <dgm:spPr/>
      <dgm:t>
        <a:bodyPr/>
        <a:lstStyle/>
        <a:p>
          <a:endParaRPr lang="en-US"/>
        </a:p>
      </dgm:t>
    </dgm:pt>
    <dgm:pt modelId="{3A7AAC6B-ED14-4946-A82C-07D9B120683B}" type="sibTrans" cxnId="{B2DEE8DC-8367-49A6-A403-502C686EA739}">
      <dgm:prSet/>
      <dgm:spPr/>
      <dgm:t>
        <a:bodyPr/>
        <a:lstStyle/>
        <a:p>
          <a:endParaRPr lang="en-US"/>
        </a:p>
      </dgm:t>
    </dgm:pt>
    <dgm:pt modelId="{00BC1BB0-85A3-4FA1-B819-A9B0BE9010B4}" type="pres">
      <dgm:prSet presAssocID="{2583949B-277B-41A2-8293-5BF066C562EA}" presName="CompostProcess" presStyleCnt="0">
        <dgm:presLayoutVars>
          <dgm:dir/>
          <dgm:resizeHandles val="exact"/>
        </dgm:presLayoutVars>
      </dgm:prSet>
      <dgm:spPr/>
    </dgm:pt>
    <dgm:pt modelId="{365EF2C1-B46E-45AF-B095-407D3524A947}" type="pres">
      <dgm:prSet presAssocID="{2583949B-277B-41A2-8293-5BF066C562EA}" presName="arrow" presStyleLbl="bgShp" presStyleIdx="0" presStyleCnt="1"/>
      <dgm:spPr/>
    </dgm:pt>
    <dgm:pt modelId="{0450C2ED-1753-4A64-9A26-9D4B9BF988C4}" type="pres">
      <dgm:prSet presAssocID="{2583949B-277B-41A2-8293-5BF066C562EA}" presName="linearProcess" presStyleCnt="0"/>
      <dgm:spPr/>
    </dgm:pt>
    <dgm:pt modelId="{0EA47725-75D2-43B1-92F3-2DE1B56FB55C}" type="pres">
      <dgm:prSet presAssocID="{09EFB59D-555E-4CA9-9064-9151834A3EF6}" presName="textNode" presStyleLbl="node1" presStyleIdx="0" presStyleCnt="8" custScaleY="112548">
        <dgm:presLayoutVars>
          <dgm:bulletEnabled val="1"/>
        </dgm:presLayoutVars>
      </dgm:prSet>
      <dgm:spPr/>
    </dgm:pt>
    <dgm:pt modelId="{7A39CE73-CB1C-43EF-9B1E-7CDD8AC38D5C}" type="pres">
      <dgm:prSet presAssocID="{EE62FD09-E05B-47BE-9C90-E0B177A28C39}" presName="sibTrans" presStyleCnt="0"/>
      <dgm:spPr/>
    </dgm:pt>
    <dgm:pt modelId="{A1F42395-3C3A-40F4-9874-39096F30122F}" type="pres">
      <dgm:prSet presAssocID="{9288B296-83C4-4414-9621-AF43CC76FB27}" presName="textNode" presStyleLbl="node1" presStyleIdx="1" presStyleCnt="8" custScaleX="119690" custScaleY="112548">
        <dgm:presLayoutVars>
          <dgm:bulletEnabled val="1"/>
        </dgm:presLayoutVars>
      </dgm:prSet>
      <dgm:spPr/>
    </dgm:pt>
    <dgm:pt modelId="{D90F3A01-7567-47C2-BB75-EDF7B24FC735}" type="pres">
      <dgm:prSet presAssocID="{42E554FC-22A6-4EE5-981F-A011E5A98D1E}" presName="sibTrans" presStyleCnt="0"/>
      <dgm:spPr/>
    </dgm:pt>
    <dgm:pt modelId="{61D9B3CE-8B52-4EEA-8854-B80FD6446E17}" type="pres">
      <dgm:prSet presAssocID="{FD17D677-3C00-4F65-9ADE-96FB2A36E555}" presName="textNode" presStyleLbl="node1" presStyleIdx="2" presStyleCnt="8" custScaleY="112548">
        <dgm:presLayoutVars>
          <dgm:bulletEnabled val="1"/>
        </dgm:presLayoutVars>
      </dgm:prSet>
      <dgm:spPr/>
    </dgm:pt>
    <dgm:pt modelId="{27FC937B-B4A6-43FE-A434-AB3BBD4864AC}" type="pres">
      <dgm:prSet presAssocID="{CABBED00-9002-404E-9125-D58A42DC0D6F}" presName="sibTrans" presStyleCnt="0"/>
      <dgm:spPr/>
    </dgm:pt>
    <dgm:pt modelId="{44F2BE44-1BE3-4A04-A787-B51C09F2BC6F}" type="pres">
      <dgm:prSet presAssocID="{2DB5CB42-0D5E-4D93-B843-FD1A901E078E}" presName="textNode" presStyleLbl="node1" presStyleIdx="3" presStyleCnt="8" custScaleX="115294" custScaleY="112548">
        <dgm:presLayoutVars>
          <dgm:bulletEnabled val="1"/>
        </dgm:presLayoutVars>
      </dgm:prSet>
      <dgm:spPr/>
    </dgm:pt>
    <dgm:pt modelId="{1651977F-D1FA-49D9-A516-55FB16398A17}" type="pres">
      <dgm:prSet presAssocID="{B6788F2D-814B-41C7-991D-EF579FC0A93A}" presName="sibTrans" presStyleCnt="0"/>
      <dgm:spPr/>
    </dgm:pt>
    <dgm:pt modelId="{1F81C6AE-6A5A-498B-A622-3ED6058C01B1}" type="pres">
      <dgm:prSet presAssocID="{4C187552-317B-4F56-A1CF-F21C8EA317EA}" presName="textNode" presStyleLbl="node1" presStyleIdx="4" presStyleCnt="8" custScaleY="112548" custLinFactNeighborX="58219" custLinFactNeighborY="850">
        <dgm:presLayoutVars>
          <dgm:bulletEnabled val="1"/>
        </dgm:presLayoutVars>
      </dgm:prSet>
      <dgm:spPr/>
    </dgm:pt>
    <dgm:pt modelId="{0CDB3672-2740-4E67-A516-BAFB98C287CA}" type="pres">
      <dgm:prSet presAssocID="{23ECD646-E4DA-42C9-B610-47DBE990D4DF}" presName="sibTrans" presStyleCnt="0"/>
      <dgm:spPr/>
    </dgm:pt>
    <dgm:pt modelId="{90A4C1D6-054B-40E9-9356-989ECDC76372}" type="pres">
      <dgm:prSet presAssocID="{B88B8391-A960-4AAA-90E3-9A63C69DE948}" presName="textNode" presStyleLbl="node1" presStyleIdx="5" presStyleCnt="8" custScaleX="116747" custScaleY="112548">
        <dgm:presLayoutVars>
          <dgm:bulletEnabled val="1"/>
        </dgm:presLayoutVars>
      </dgm:prSet>
      <dgm:spPr/>
    </dgm:pt>
    <dgm:pt modelId="{86F0C922-4C49-4B24-9E14-202158FE0436}" type="pres">
      <dgm:prSet presAssocID="{3A7AAC6B-ED14-4946-A82C-07D9B120683B}" presName="sibTrans" presStyleCnt="0"/>
      <dgm:spPr/>
    </dgm:pt>
    <dgm:pt modelId="{DC89ED5F-1302-4A3D-A8DB-F65EAED434E1}" type="pres">
      <dgm:prSet presAssocID="{D0DA8199-98EC-4DE9-9DF4-E8AF350C8628}" presName="textNode" presStyleLbl="node1" presStyleIdx="6" presStyleCnt="8" custScaleY="112548">
        <dgm:presLayoutVars>
          <dgm:bulletEnabled val="1"/>
        </dgm:presLayoutVars>
      </dgm:prSet>
      <dgm:spPr/>
    </dgm:pt>
    <dgm:pt modelId="{15EB5382-7F62-4248-85CA-47CC06A8024D}" type="pres">
      <dgm:prSet presAssocID="{6DA09D26-6BAB-429E-8C5E-BB3340C51F5E}" presName="sibTrans" presStyleCnt="0"/>
      <dgm:spPr/>
    </dgm:pt>
    <dgm:pt modelId="{9A74B532-9A5C-4808-B1A9-384472653B69}" type="pres">
      <dgm:prSet presAssocID="{36C70A33-A31B-4B2B-A7B3-EC4A24B8B981}" presName="textNode" presStyleLbl="node1" presStyleIdx="7" presStyleCnt="8" custScaleX="117584" custScaleY="112548">
        <dgm:presLayoutVars>
          <dgm:bulletEnabled val="1"/>
        </dgm:presLayoutVars>
      </dgm:prSet>
      <dgm:spPr/>
    </dgm:pt>
  </dgm:ptLst>
  <dgm:cxnLst>
    <dgm:cxn modelId="{CCD9CA15-14ED-4EF4-AAE3-62C6A5D71B0D}" type="presOf" srcId="{9288B296-83C4-4414-9621-AF43CC76FB27}" destId="{A1F42395-3C3A-40F4-9874-39096F30122F}" srcOrd="0" destOrd="0" presId="urn:microsoft.com/office/officeart/2005/8/layout/hProcess9"/>
    <dgm:cxn modelId="{185C5417-51C6-42F1-94B2-E4D7751DF440}" srcId="{2583949B-277B-41A2-8293-5BF066C562EA}" destId="{9288B296-83C4-4414-9621-AF43CC76FB27}" srcOrd="1" destOrd="0" parTransId="{431396A3-EE01-4D31-881C-3CAB3FB5CA60}" sibTransId="{42E554FC-22A6-4EE5-981F-A011E5A98D1E}"/>
    <dgm:cxn modelId="{24B04F22-E615-433E-890F-DD98159C8842}" srcId="{2583949B-277B-41A2-8293-5BF066C562EA}" destId="{36C70A33-A31B-4B2B-A7B3-EC4A24B8B981}" srcOrd="7" destOrd="0" parTransId="{1F97006A-4678-4C3F-B55B-224603DB5046}" sibTransId="{75FE9635-B683-47A7-9684-904109AB340B}"/>
    <dgm:cxn modelId="{1B3DA33E-6B7C-40B1-8FFD-EB019F0B94FC}" srcId="{2583949B-277B-41A2-8293-5BF066C562EA}" destId="{4C187552-317B-4F56-A1CF-F21C8EA317EA}" srcOrd="4" destOrd="0" parTransId="{54E352C0-87C5-4920-A45A-F6981284D185}" sibTransId="{23ECD646-E4DA-42C9-B610-47DBE990D4DF}"/>
    <dgm:cxn modelId="{28ADAB5E-07EB-45BE-8433-DFCAB093D3B1}" type="presOf" srcId="{09EFB59D-555E-4CA9-9064-9151834A3EF6}" destId="{0EA47725-75D2-43B1-92F3-2DE1B56FB55C}" srcOrd="0" destOrd="0" presId="urn:microsoft.com/office/officeart/2005/8/layout/hProcess9"/>
    <dgm:cxn modelId="{52EB9761-9DE2-4A08-9641-609AF9332A4B}" type="presOf" srcId="{2DB5CB42-0D5E-4D93-B843-FD1A901E078E}" destId="{44F2BE44-1BE3-4A04-A787-B51C09F2BC6F}" srcOrd="0" destOrd="0" presId="urn:microsoft.com/office/officeart/2005/8/layout/hProcess9"/>
    <dgm:cxn modelId="{3E3BFD41-E2F8-4311-B0E3-F8D605742A0D}" srcId="{2583949B-277B-41A2-8293-5BF066C562EA}" destId="{09EFB59D-555E-4CA9-9064-9151834A3EF6}" srcOrd="0" destOrd="0" parTransId="{868B27CA-47F4-4716-BF8D-984B35AFDC38}" sibTransId="{EE62FD09-E05B-47BE-9C90-E0B177A28C39}"/>
    <dgm:cxn modelId="{B2CC6252-81C0-4021-8E37-97A653240035}" type="presOf" srcId="{4C187552-317B-4F56-A1CF-F21C8EA317EA}" destId="{1F81C6AE-6A5A-498B-A622-3ED6058C01B1}" srcOrd="0" destOrd="0" presId="urn:microsoft.com/office/officeart/2005/8/layout/hProcess9"/>
    <dgm:cxn modelId="{E32C9088-8A21-4716-AFEF-CCE04268EF44}" type="presOf" srcId="{2583949B-277B-41A2-8293-5BF066C562EA}" destId="{00BC1BB0-85A3-4FA1-B819-A9B0BE9010B4}" srcOrd="0" destOrd="0" presId="urn:microsoft.com/office/officeart/2005/8/layout/hProcess9"/>
    <dgm:cxn modelId="{FF87978D-D349-4FC7-BA59-01D1BDBCFFF3}" type="presOf" srcId="{FD17D677-3C00-4F65-9ADE-96FB2A36E555}" destId="{61D9B3CE-8B52-4EEA-8854-B80FD6446E17}" srcOrd="0" destOrd="0" presId="urn:microsoft.com/office/officeart/2005/8/layout/hProcess9"/>
    <dgm:cxn modelId="{51521ABB-0513-40BA-9277-0E00121F27DC}" srcId="{2583949B-277B-41A2-8293-5BF066C562EA}" destId="{FD17D677-3C00-4F65-9ADE-96FB2A36E555}" srcOrd="2" destOrd="0" parTransId="{852DE083-61FC-49F4-9EAF-8E8273D78BB9}" sibTransId="{CABBED00-9002-404E-9125-D58A42DC0D6F}"/>
    <dgm:cxn modelId="{85D9EFC2-787F-421B-BE48-1C58AD61E2B1}" type="presOf" srcId="{B88B8391-A960-4AAA-90E3-9A63C69DE948}" destId="{90A4C1D6-054B-40E9-9356-989ECDC76372}" srcOrd="0" destOrd="0" presId="urn:microsoft.com/office/officeart/2005/8/layout/hProcess9"/>
    <dgm:cxn modelId="{924D43CE-125F-4FE4-9008-96D557F8C10D}" type="presOf" srcId="{36C70A33-A31B-4B2B-A7B3-EC4A24B8B981}" destId="{9A74B532-9A5C-4808-B1A9-384472653B69}" srcOrd="0" destOrd="0" presId="urn:microsoft.com/office/officeart/2005/8/layout/hProcess9"/>
    <dgm:cxn modelId="{B2DEE8DC-8367-49A6-A403-502C686EA739}" srcId="{2583949B-277B-41A2-8293-5BF066C562EA}" destId="{B88B8391-A960-4AAA-90E3-9A63C69DE948}" srcOrd="5" destOrd="0" parTransId="{A0AA7A5E-7138-4263-8AAF-5787CAA33994}" sibTransId="{3A7AAC6B-ED14-4946-A82C-07D9B120683B}"/>
    <dgm:cxn modelId="{00C8BCE8-3D3F-4DCC-A6BB-D20656C5C68C}" srcId="{2583949B-277B-41A2-8293-5BF066C562EA}" destId="{2DB5CB42-0D5E-4D93-B843-FD1A901E078E}" srcOrd="3" destOrd="0" parTransId="{E2419109-7742-4046-871B-B650DF83854E}" sibTransId="{B6788F2D-814B-41C7-991D-EF579FC0A93A}"/>
    <dgm:cxn modelId="{32C594F4-5C01-4F5A-91FC-2629B6446DB0}" type="presOf" srcId="{D0DA8199-98EC-4DE9-9DF4-E8AF350C8628}" destId="{DC89ED5F-1302-4A3D-A8DB-F65EAED434E1}" srcOrd="0" destOrd="0" presId="urn:microsoft.com/office/officeart/2005/8/layout/hProcess9"/>
    <dgm:cxn modelId="{C4D018FE-853F-4BC8-9762-FE50896DFC2F}" srcId="{2583949B-277B-41A2-8293-5BF066C562EA}" destId="{D0DA8199-98EC-4DE9-9DF4-E8AF350C8628}" srcOrd="6" destOrd="0" parTransId="{FA862799-92F3-4345-BD3D-B2A4861F1BCC}" sibTransId="{6DA09D26-6BAB-429E-8C5E-BB3340C51F5E}"/>
    <dgm:cxn modelId="{EB4F359D-502A-4011-B452-496B83FEAE0C}" type="presParOf" srcId="{00BC1BB0-85A3-4FA1-B819-A9B0BE9010B4}" destId="{365EF2C1-B46E-45AF-B095-407D3524A947}" srcOrd="0" destOrd="0" presId="urn:microsoft.com/office/officeart/2005/8/layout/hProcess9"/>
    <dgm:cxn modelId="{0229D016-13BF-4F51-A780-DB628C643800}" type="presParOf" srcId="{00BC1BB0-85A3-4FA1-B819-A9B0BE9010B4}" destId="{0450C2ED-1753-4A64-9A26-9D4B9BF988C4}" srcOrd="1" destOrd="0" presId="urn:microsoft.com/office/officeart/2005/8/layout/hProcess9"/>
    <dgm:cxn modelId="{A4C94FFC-F6FB-43BC-9148-E84391EE2B65}" type="presParOf" srcId="{0450C2ED-1753-4A64-9A26-9D4B9BF988C4}" destId="{0EA47725-75D2-43B1-92F3-2DE1B56FB55C}" srcOrd="0" destOrd="0" presId="urn:microsoft.com/office/officeart/2005/8/layout/hProcess9"/>
    <dgm:cxn modelId="{AF40DFE4-F22B-4E56-876F-030EAAA69E4D}" type="presParOf" srcId="{0450C2ED-1753-4A64-9A26-9D4B9BF988C4}" destId="{7A39CE73-CB1C-43EF-9B1E-7CDD8AC38D5C}" srcOrd="1" destOrd="0" presId="urn:microsoft.com/office/officeart/2005/8/layout/hProcess9"/>
    <dgm:cxn modelId="{3F3ECF82-1B4B-4118-82AA-F403C4555A58}" type="presParOf" srcId="{0450C2ED-1753-4A64-9A26-9D4B9BF988C4}" destId="{A1F42395-3C3A-40F4-9874-39096F30122F}" srcOrd="2" destOrd="0" presId="urn:microsoft.com/office/officeart/2005/8/layout/hProcess9"/>
    <dgm:cxn modelId="{B7886A6B-0E64-44D5-9AE4-AADD8F55BE64}" type="presParOf" srcId="{0450C2ED-1753-4A64-9A26-9D4B9BF988C4}" destId="{D90F3A01-7567-47C2-BB75-EDF7B24FC735}" srcOrd="3" destOrd="0" presId="urn:microsoft.com/office/officeart/2005/8/layout/hProcess9"/>
    <dgm:cxn modelId="{C3DEC7E8-77D9-4FC4-9125-9DB49ED9F7B6}" type="presParOf" srcId="{0450C2ED-1753-4A64-9A26-9D4B9BF988C4}" destId="{61D9B3CE-8B52-4EEA-8854-B80FD6446E17}" srcOrd="4" destOrd="0" presId="urn:microsoft.com/office/officeart/2005/8/layout/hProcess9"/>
    <dgm:cxn modelId="{FCE5A999-D9DE-4A26-810A-AECD98D1AB57}" type="presParOf" srcId="{0450C2ED-1753-4A64-9A26-9D4B9BF988C4}" destId="{27FC937B-B4A6-43FE-A434-AB3BBD4864AC}" srcOrd="5" destOrd="0" presId="urn:microsoft.com/office/officeart/2005/8/layout/hProcess9"/>
    <dgm:cxn modelId="{C43B2AC1-AEBD-432E-A65B-7F6EA3566CE2}" type="presParOf" srcId="{0450C2ED-1753-4A64-9A26-9D4B9BF988C4}" destId="{44F2BE44-1BE3-4A04-A787-B51C09F2BC6F}" srcOrd="6" destOrd="0" presId="urn:microsoft.com/office/officeart/2005/8/layout/hProcess9"/>
    <dgm:cxn modelId="{09AE7779-B3D3-44D4-9594-031798594858}" type="presParOf" srcId="{0450C2ED-1753-4A64-9A26-9D4B9BF988C4}" destId="{1651977F-D1FA-49D9-A516-55FB16398A17}" srcOrd="7" destOrd="0" presId="urn:microsoft.com/office/officeart/2005/8/layout/hProcess9"/>
    <dgm:cxn modelId="{5A55BD66-996A-457E-87B6-CC6CD3228BBB}" type="presParOf" srcId="{0450C2ED-1753-4A64-9A26-9D4B9BF988C4}" destId="{1F81C6AE-6A5A-498B-A622-3ED6058C01B1}" srcOrd="8" destOrd="0" presId="urn:microsoft.com/office/officeart/2005/8/layout/hProcess9"/>
    <dgm:cxn modelId="{013280E4-FAC4-4522-BCD7-29CCD63BD6DF}" type="presParOf" srcId="{0450C2ED-1753-4A64-9A26-9D4B9BF988C4}" destId="{0CDB3672-2740-4E67-A516-BAFB98C287CA}" srcOrd="9" destOrd="0" presId="urn:microsoft.com/office/officeart/2005/8/layout/hProcess9"/>
    <dgm:cxn modelId="{B45FB2B6-F21F-40DF-AFEE-E62D2E3F7FF9}" type="presParOf" srcId="{0450C2ED-1753-4A64-9A26-9D4B9BF988C4}" destId="{90A4C1D6-054B-40E9-9356-989ECDC76372}" srcOrd="10" destOrd="0" presId="urn:microsoft.com/office/officeart/2005/8/layout/hProcess9"/>
    <dgm:cxn modelId="{A4904CA4-CDC9-4910-A972-E836046AE9E6}" type="presParOf" srcId="{0450C2ED-1753-4A64-9A26-9D4B9BF988C4}" destId="{86F0C922-4C49-4B24-9E14-202158FE0436}" srcOrd="11" destOrd="0" presId="urn:microsoft.com/office/officeart/2005/8/layout/hProcess9"/>
    <dgm:cxn modelId="{F4ED2622-BF48-42DE-A861-79F56DAA70CF}" type="presParOf" srcId="{0450C2ED-1753-4A64-9A26-9D4B9BF988C4}" destId="{DC89ED5F-1302-4A3D-A8DB-F65EAED434E1}" srcOrd="12" destOrd="0" presId="urn:microsoft.com/office/officeart/2005/8/layout/hProcess9"/>
    <dgm:cxn modelId="{E85BFA10-6531-41FC-B9F2-7D41E6A54E27}" type="presParOf" srcId="{0450C2ED-1753-4A64-9A26-9D4B9BF988C4}" destId="{15EB5382-7F62-4248-85CA-47CC06A8024D}" srcOrd="13" destOrd="0" presId="urn:microsoft.com/office/officeart/2005/8/layout/hProcess9"/>
    <dgm:cxn modelId="{9F74D4EA-34E3-4EC5-8175-880673E86782}" type="presParOf" srcId="{0450C2ED-1753-4A64-9A26-9D4B9BF988C4}" destId="{9A74B532-9A5C-4808-B1A9-384472653B69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04BA9C-1687-4A0A-96E2-1BDFC7AA0C48}" type="doc">
      <dgm:prSet loTypeId="urn:microsoft.com/office/officeart/2008/layout/RadialCluster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75B6289-EFDD-4F73-B582-A3305D14E02C}">
      <dgm:prSet phldrT="[Text]" custT="1"/>
      <dgm:spPr/>
      <dgm:t>
        <a:bodyPr/>
        <a:lstStyle/>
        <a:p>
          <a:r>
            <a:rPr lang="sr-Cyrl-RS" sz="1800" dirty="0">
              <a:solidFill>
                <a:schemeClr val="tx1"/>
              </a:solidFill>
            </a:rPr>
            <a:t>Локални пулт за пријем жалби</a:t>
          </a:r>
        </a:p>
        <a:p>
          <a:r>
            <a:rPr lang="sr-Cyrl-RS" sz="1800" dirty="0">
              <a:solidFill>
                <a:schemeClr val="tx1"/>
              </a:solidFill>
            </a:rPr>
            <a:t> ниво </a:t>
          </a:r>
          <a:r>
            <a:rPr lang="sr-Cyrl-RS" sz="1800" b="1" dirty="0">
              <a:solidFill>
                <a:schemeClr val="tx1"/>
              </a:solidFill>
            </a:rPr>
            <a:t>ЈЛС</a:t>
          </a:r>
          <a:endParaRPr lang="en-US" sz="1800" b="1" dirty="0">
            <a:solidFill>
              <a:schemeClr val="tx1"/>
            </a:solidFill>
          </a:endParaRPr>
        </a:p>
      </dgm:t>
    </dgm:pt>
    <dgm:pt modelId="{9897D806-CD4D-4E32-8A6C-56AC8DF0D304}" type="parTrans" cxnId="{F92D1E43-FC2D-4E09-A741-30DD241796B2}">
      <dgm:prSet/>
      <dgm:spPr/>
      <dgm:t>
        <a:bodyPr/>
        <a:lstStyle/>
        <a:p>
          <a:endParaRPr lang="en-US"/>
        </a:p>
      </dgm:t>
    </dgm:pt>
    <dgm:pt modelId="{49271F50-C3AF-4E9D-853B-4C2A7169DB12}" type="sibTrans" cxnId="{F92D1E43-FC2D-4E09-A741-30DD241796B2}">
      <dgm:prSet/>
      <dgm:spPr/>
      <dgm:t>
        <a:bodyPr/>
        <a:lstStyle/>
        <a:p>
          <a:endParaRPr lang="en-US"/>
        </a:p>
      </dgm:t>
    </dgm:pt>
    <dgm:pt modelId="{1582246E-7351-48F0-96AF-5FCF8EE802EF}">
      <dgm:prSet phldrT="[Text]" custT="1"/>
      <dgm:spPr/>
      <dgm:t>
        <a:bodyPr/>
        <a:lstStyle/>
        <a:p>
          <a:r>
            <a:rPr lang="sr-Cyrl-RS" sz="1800" dirty="0">
              <a:solidFill>
                <a:schemeClr val="tx1"/>
              </a:solidFill>
            </a:rPr>
            <a:t>Грађани, групе или  </a:t>
          </a:r>
          <a:r>
            <a:rPr lang="sr-Latn-RS" sz="1800" dirty="0">
              <a:solidFill>
                <a:schemeClr val="tx1"/>
              </a:solidFill>
            </a:rPr>
            <a:t>o</a:t>
          </a:r>
          <a:r>
            <a:rPr lang="sr-Cyrl-RS" sz="1800" dirty="0">
              <a:solidFill>
                <a:schemeClr val="tx1"/>
              </a:solidFill>
            </a:rPr>
            <a:t>рганизација</a:t>
          </a:r>
          <a:endParaRPr lang="en-US" sz="1800" dirty="0">
            <a:solidFill>
              <a:schemeClr val="tx1"/>
            </a:solidFill>
          </a:endParaRPr>
        </a:p>
      </dgm:t>
    </dgm:pt>
    <dgm:pt modelId="{2A4A4494-A9F4-4D96-A5AE-8323A123A84A}" type="parTrans" cxnId="{BC1DFBF4-1D74-4679-969A-028015AE1283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5D375BF1-6D73-4F52-BDAA-314B22E864DE}" type="sibTrans" cxnId="{BC1DFBF4-1D74-4679-969A-028015AE1283}">
      <dgm:prSet/>
      <dgm:spPr/>
      <dgm:t>
        <a:bodyPr/>
        <a:lstStyle/>
        <a:p>
          <a:endParaRPr lang="en-US"/>
        </a:p>
      </dgm:t>
    </dgm:pt>
    <dgm:pt modelId="{37EA4C56-929C-42F3-8D71-1775F07D5534}">
      <dgm:prSet phldrT="[Text]" custT="1"/>
      <dgm:spPr/>
      <dgm:t>
        <a:bodyPr/>
        <a:lstStyle/>
        <a:p>
          <a:r>
            <a:rPr lang="sr-Cyrl-RS" sz="1800" dirty="0">
              <a:solidFill>
                <a:schemeClr val="tx1"/>
              </a:solidFill>
            </a:rPr>
            <a:t>Извођач радова</a:t>
          </a:r>
          <a:endParaRPr lang="en-US" sz="1800" dirty="0">
            <a:solidFill>
              <a:schemeClr val="tx1"/>
            </a:solidFill>
          </a:endParaRPr>
        </a:p>
      </dgm:t>
    </dgm:pt>
    <dgm:pt modelId="{63ED95AB-039E-4601-9CF4-227A80ECAE37}" type="parTrans" cxnId="{908DBD11-082E-4418-9505-50617827FDD1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143A0141-CEE0-4A66-B517-ADA86880EA33}" type="sibTrans" cxnId="{908DBD11-082E-4418-9505-50617827FDD1}">
      <dgm:prSet/>
      <dgm:spPr/>
      <dgm:t>
        <a:bodyPr/>
        <a:lstStyle/>
        <a:p>
          <a:endParaRPr lang="en-US"/>
        </a:p>
      </dgm:t>
    </dgm:pt>
    <dgm:pt modelId="{5EBC5692-EED0-464A-8528-213E1F01F2AD}">
      <dgm:prSet phldrT="[Text]" custT="1"/>
      <dgm:spPr/>
      <dgm:t>
        <a:bodyPr/>
        <a:lstStyle/>
        <a:p>
          <a:r>
            <a:rPr lang="sr-Cyrl-RS" sz="1800" dirty="0">
              <a:solidFill>
                <a:schemeClr val="tx1"/>
              </a:solidFill>
            </a:rPr>
            <a:t>Централни  пулт за жалбе</a:t>
          </a:r>
        </a:p>
        <a:p>
          <a:r>
            <a:rPr lang="sr-Cyrl-RS" sz="1800" b="1" dirty="0">
              <a:solidFill>
                <a:schemeClr val="tx1"/>
              </a:solidFill>
            </a:rPr>
            <a:t>ПИУ </a:t>
          </a:r>
          <a:endParaRPr lang="en-US" sz="1800" b="1" dirty="0">
            <a:solidFill>
              <a:schemeClr val="tx1"/>
            </a:solidFill>
          </a:endParaRPr>
        </a:p>
      </dgm:t>
    </dgm:pt>
    <dgm:pt modelId="{318A3897-1A92-49BF-ACD2-CA6F931B3ED3}" type="parTrans" cxnId="{5F1A1BCB-A052-47A8-A6B4-33C1015D3C48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D953D837-72D2-440E-A87A-1CE7E045705B}" type="sibTrans" cxnId="{5F1A1BCB-A052-47A8-A6B4-33C1015D3C48}">
      <dgm:prSet/>
      <dgm:spPr/>
      <dgm:t>
        <a:bodyPr/>
        <a:lstStyle/>
        <a:p>
          <a:endParaRPr lang="en-US"/>
        </a:p>
      </dgm:t>
    </dgm:pt>
    <dgm:pt modelId="{A3F47054-1715-4040-A5BF-D92A40042EC5}">
      <dgm:prSet/>
      <dgm:spPr/>
      <dgm:t>
        <a:bodyPr/>
        <a:lstStyle/>
        <a:p>
          <a:endParaRPr lang="en-US"/>
        </a:p>
      </dgm:t>
    </dgm:pt>
    <dgm:pt modelId="{065AB9B8-137A-4355-89AC-93069ED52D0C}" type="parTrans" cxnId="{C577A002-495A-4EC0-BB49-D07C11B2256A}">
      <dgm:prSet/>
      <dgm:spPr/>
      <dgm:t>
        <a:bodyPr/>
        <a:lstStyle/>
        <a:p>
          <a:endParaRPr lang="en-US"/>
        </a:p>
      </dgm:t>
    </dgm:pt>
    <dgm:pt modelId="{471E66DE-93A1-40C2-89C5-E41098D9BC69}" type="sibTrans" cxnId="{C577A002-495A-4EC0-BB49-D07C11B2256A}">
      <dgm:prSet/>
      <dgm:spPr/>
      <dgm:t>
        <a:bodyPr/>
        <a:lstStyle/>
        <a:p>
          <a:endParaRPr lang="en-US"/>
        </a:p>
      </dgm:t>
    </dgm:pt>
    <dgm:pt modelId="{024014C5-BC49-4A35-A62C-0DDB68420C5F}" type="pres">
      <dgm:prSet presAssocID="{1F04BA9C-1687-4A0A-96E2-1BDFC7AA0C4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53D896ED-C23D-4AEE-A77D-308E89F1F611}" type="pres">
      <dgm:prSet presAssocID="{E75B6289-EFDD-4F73-B582-A3305D14E02C}" presName="singleCycle" presStyleCnt="0"/>
      <dgm:spPr/>
    </dgm:pt>
    <dgm:pt modelId="{3D1C868D-CC88-4134-BC62-5A8C3F7C6FB4}" type="pres">
      <dgm:prSet presAssocID="{E75B6289-EFDD-4F73-B582-A3305D14E02C}" presName="singleCenter" presStyleLbl="node1" presStyleIdx="0" presStyleCnt="4" custScaleX="226917" custLinFactNeighborX="-9458" custLinFactNeighborY="-9875">
        <dgm:presLayoutVars>
          <dgm:chMax val="7"/>
          <dgm:chPref val="7"/>
        </dgm:presLayoutVars>
      </dgm:prSet>
      <dgm:spPr/>
    </dgm:pt>
    <dgm:pt modelId="{225B2416-B354-4C10-81F8-694B16447920}" type="pres">
      <dgm:prSet presAssocID="{2A4A4494-A9F4-4D96-A5AE-8323A123A84A}" presName="Name56" presStyleLbl="parChTrans1D2" presStyleIdx="0" presStyleCnt="3"/>
      <dgm:spPr/>
    </dgm:pt>
    <dgm:pt modelId="{E40BE9D5-89F6-4D4F-B14F-B831D635FDDB}" type="pres">
      <dgm:prSet presAssocID="{1582246E-7351-48F0-96AF-5FCF8EE802EF}" presName="text0" presStyleLbl="node1" presStyleIdx="1" presStyleCnt="4" custScaleX="326274" custRadScaleRad="100579" custRadScaleInc="-8966">
        <dgm:presLayoutVars>
          <dgm:bulletEnabled val="1"/>
        </dgm:presLayoutVars>
      </dgm:prSet>
      <dgm:spPr/>
    </dgm:pt>
    <dgm:pt modelId="{122CB364-75D0-454B-8819-BDD2E9814101}" type="pres">
      <dgm:prSet presAssocID="{63ED95AB-039E-4601-9CF4-227A80ECAE37}" presName="Name56" presStyleLbl="parChTrans1D2" presStyleIdx="1" presStyleCnt="3"/>
      <dgm:spPr/>
    </dgm:pt>
    <dgm:pt modelId="{2E706591-838C-4238-BD3A-8F9165563D10}" type="pres">
      <dgm:prSet presAssocID="{37EA4C56-929C-42F3-8D71-1775F07D5534}" presName="text0" presStyleLbl="node1" presStyleIdx="2" presStyleCnt="4" custScaleX="214710" custRadScaleRad="147182" custRadScaleInc="-96561">
        <dgm:presLayoutVars>
          <dgm:bulletEnabled val="1"/>
        </dgm:presLayoutVars>
      </dgm:prSet>
      <dgm:spPr/>
    </dgm:pt>
    <dgm:pt modelId="{53F0BF2C-563D-4225-B926-8BB496E16E5F}" type="pres">
      <dgm:prSet presAssocID="{318A3897-1A92-49BF-ACD2-CA6F931B3ED3}" presName="Name56" presStyleLbl="parChTrans1D2" presStyleIdx="2" presStyleCnt="3"/>
      <dgm:spPr/>
    </dgm:pt>
    <dgm:pt modelId="{89DAA2ED-4D1E-42F9-B903-C970EE9352BB}" type="pres">
      <dgm:prSet presAssocID="{5EBC5692-EED0-464A-8528-213E1F01F2AD}" presName="text0" presStyleLbl="node1" presStyleIdx="3" presStyleCnt="4" custScaleX="301203" custScaleY="128378" custRadScaleRad="71023" custRadScaleInc="-74847">
        <dgm:presLayoutVars>
          <dgm:bulletEnabled val="1"/>
        </dgm:presLayoutVars>
      </dgm:prSet>
      <dgm:spPr/>
    </dgm:pt>
  </dgm:ptLst>
  <dgm:cxnLst>
    <dgm:cxn modelId="{C577A002-495A-4EC0-BB49-D07C11B2256A}" srcId="{1F04BA9C-1687-4A0A-96E2-1BDFC7AA0C48}" destId="{A3F47054-1715-4040-A5BF-D92A40042EC5}" srcOrd="1" destOrd="0" parTransId="{065AB9B8-137A-4355-89AC-93069ED52D0C}" sibTransId="{471E66DE-93A1-40C2-89C5-E41098D9BC69}"/>
    <dgm:cxn modelId="{908DBD11-082E-4418-9505-50617827FDD1}" srcId="{E75B6289-EFDD-4F73-B582-A3305D14E02C}" destId="{37EA4C56-929C-42F3-8D71-1775F07D5534}" srcOrd="1" destOrd="0" parTransId="{63ED95AB-039E-4601-9CF4-227A80ECAE37}" sibTransId="{143A0141-CEE0-4A66-B517-ADA86880EA33}"/>
    <dgm:cxn modelId="{D7107840-A203-45DC-9BB7-3CB2D50DB24B}" type="presOf" srcId="{63ED95AB-039E-4601-9CF4-227A80ECAE37}" destId="{122CB364-75D0-454B-8819-BDD2E9814101}" srcOrd="0" destOrd="0" presId="urn:microsoft.com/office/officeart/2008/layout/RadialCluster"/>
    <dgm:cxn modelId="{DAAE9D40-9D5A-4E9E-856F-9FEEB1E948FD}" type="presOf" srcId="{318A3897-1A92-49BF-ACD2-CA6F931B3ED3}" destId="{53F0BF2C-563D-4225-B926-8BB496E16E5F}" srcOrd="0" destOrd="0" presId="urn:microsoft.com/office/officeart/2008/layout/RadialCluster"/>
    <dgm:cxn modelId="{F92D1E43-FC2D-4E09-A741-30DD241796B2}" srcId="{1F04BA9C-1687-4A0A-96E2-1BDFC7AA0C48}" destId="{E75B6289-EFDD-4F73-B582-A3305D14E02C}" srcOrd="0" destOrd="0" parTransId="{9897D806-CD4D-4E32-8A6C-56AC8DF0D304}" sibTransId="{49271F50-C3AF-4E9D-853B-4C2A7169DB12}"/>
    <dgm:cxn modelId="{CAADDC49-7AF3-4232-8B37-9A7F5CB0D607}" type="presOf" srcId="{E75B6289-EFDD-4F73-B582-A3305D14E02C}" destId="{3D1C868D-CC88-4134-BC62-5A8C3F7C6FB4}" srcOrd="0" destOrd="0" presId="urn:microsoft.com/office/officeart/2008/layout/RadialCluster"/>
    <dgm:cxn modelId="{6E4A1875-3872-4E05-A0FE-6E583D909A58}" type="presOf" srcId="{1F04BA9C-1687-4A0A-96E2-1BDFC7AA0C48}" destId="{024014C5-BC49-4A35-A62C-0DDB68420C5F}" srcOrd="0" destOrd="0" presId="urn:microsoft.com/office/officeart/2008/layout/RadialCluster"/>
    <dgm:cxn modelId="{43ABBC56-B1D6-4FF2-98C5-9B4F344BE013}" type="presOf" srcId="{37EA4C56-929C-42F3-8D71-1775F07D5534}" destId="{2E706591-838C-4238-BD3A-8F9165563D10}" srcOrd="0" destOrd="0" presId="urn:microsoft.com/office/officeart/2008/layout/RadialCluster"/>
    <dgm:cxn modelId="{4E58EFB0-1530-494D-9984-66BDD733C016}" type="presOf" srcId="{1582246E-7351-48F0-96AF-5FCF8EE802EF}" destId="{E40BE9D5-89F6-4D4F-B14F-B831D635FDDB}" srcOrd="0" destOrd="0" presId="urn:microsoft.com/office/officeart/2008/layout/RadialCluster"/>
    <dgm:cxn modelId="{B232B5C6-F575-4C10-AFB5-CB86B515E059}" type="presOf" srcId="{5EBC5692-EED0-464A-8528-213E1F01F2AD}" destId="{89DAA2ED-4D1E-42F9-B903-C970EE9352BB}" srcOrd="0" destOrd="0" presId="urn:microsoft.com/office/officeart/2008/layout/RadialCluster"/>
    <dgm:cxn modelId="{5F1A1BCB-A052-47A8-A6B4-33C1015D3C48}" srcId="{E75B6289-EFDD-4F73-B582-A3305D14E02C}" destId="{5EBC5692-EED0-464A-8528-213E1F01F2AD}" srcOrd="2" destOrd="0" parTransId="{318A3897-1A92-49BF-ACD2-CA6F931B3ED3}" sibTransId="{D953D837-72D2-440E-A87A-1CE7E045705B}"/>
    <dgm:cxn modelId="{33C97DD9-BF32-44D1-9D51-5988A2170776}" type="presOf" srcId="{2A4A4494-A9F4-4D96-A5AE-8323A123A84A}" destId="{225B2416-B354-4C10-81F8-694B16447920}" srcOrd="0" destOrd="0" presId="urn:microsoft.com/office/officeart/2008/layout/RadialCluster"/>
    <dgm:cxn modelId="{BC1DFBF4-1D74-4679-969A-028015AE1283}" srcId="{E75B6289-EFDD-4F73-B582-A3305D14E02C}" destId="{1582246E-7351-48F0-96AF-5FCF8EE802EF}" srcOrd="0" destOrd="0" parTransId="{2A4A4494-A9F4-4D96-A5AE-8323A123A84A}" sibTransId="{5D375BF1-6D73-4F52-BDAA-314B22E864DE}"/>
    <dgm:cxn modelId="{6B6B242D-6079-4B92-8FD4-E65CE236DA6B}" type="presParOf" srcId="{024014C5-BC49-4A35-A62C-0DDB68420C5F}" destId="{53D896ED-C23D-4AEE-A77D-308E89F1F611}" srcOrd="0" destOrd="0" presId="urn:microsoft.com/office/officeart/2008/layout/RadialCluster"/>
    <dgm:cxn modelId="{CC8487F9-BE7F-4105-8C12-390CA6EA79DA}" type="presParOf" srcId="{53D896ED-C23D-4AEE-A77D-308E89F1F611}" destId="{3D1C868D-CC88-4134-BC62-5A8C3F7C6FB4}" srcOrd="0" destOrd="0" presId="urn:microsoft.com/office/officeart/2008/layout/RadialCluster"/>
    <dgm:cxn modelId="{4844D488-1F6E-4741-86D3-5D5FF233ECAF}" type="presParOf" srcId="{53D896ED-C23D-4AEE-A77D-308E89F1F611}" destId="{225B2416-B354-4C10-81F8-694B16447920}" srcOrd="1" destOrd="0" presId="urn:microsoft.com/office/officeart/2008/layout/RadialCluster"/>
    <dgm:cxn modelId="{7CD727CE-F087-4314-B7D5-84F02778870A}" type="presParOf" srcId="{53D896ED-C23D-4AEE-A77D-308E89F1F611}" destId="{E40BE9D5-89F6-4D4F-B14F-B831D635FDDB}" srcOrd="2" destOrd="0" presId="urn:microsoft.com/office/officeart/2008/layout/RadialCluster"/>
    <dgm:cxn modelId="{6E8ABFDF-3D23-4567-86F2-256F218B93AE}" type="presParOf" srcId="{53D896ED-C23D-4AEE-A77D-308E89F1F611}" destId="{122CB364-75D0-454B-8819-BDD2E9814101}" srcOrd="3" destOrd="0" presId="urn:microsoft.com/office/officeart/2008/layout/RadialCluster"/>
    <dgm:cxn modelId="{13C55DA4-C231-46A8-A499-3C3548F700F6}" type="presParOf" srcId="{53D896ED-C23D-4AEE-A77D-308E89F1F611}" destId="{2E706591-838C-4238-BD3A-8F9165563D10}" srcOrd="4" destOrd="0" presId="urn:microsoft.com/office/officeart/2008/layout/RadialCluster"/>
    <dgm:cxn modelId="{905ABDFF-9563-4D01-94E9-D9ACF3F38F89}" type="presParOf" srcId="{53D896ED-C23D-4AEE-A77D-308E89F1F611}" destId="{53F0BF2C-563D-4225-B926-8BB496E16E5F}" srcOrd="5" destOrd="0" presId="urn:microsoft.com/office/officeart/2008/layout/RadialCluster"/>
    <dgm:cxn modelId="{CA1D247A-9826-4260-AEE6-7CA6D0E6982D}" type="presParOf" srcId="{53D896ED-C23D-4AEE-A77D-308E89F1F611}" destId="{89DAA2ED-4D1E-42F9-B903-C970EE9352BB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5DB4D9-C8BF-40E9-ABFA-1B478D475408}" type="doc">
      <dgm:prSet loTypeId="urn:microsoft.com/office/officeart/2005/8/layout/chevronAccent+Icon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C5FADAD-3F83-406E-B74D-B984C13082B2}">
      <dgm:prSet phldrT="[Text]" custT="1"/>
      <dgm:spPr/>
      <dgm:t>
        <a:bodyPr/>
        <a:lstStyle/>
        <a:p>
          <a:pPr algn="l"/>
          <a:r>
            <a:rPr lang="sr-Cyrl-RS" sz="1400" dirty="0"/>
            <a:t>Успостављање</a:t>
          </a:r>
        </a:p>
        <a:p>
          <a:pPr algn="l"/>
          <a:r>
            <a:rPr lang="sr-Cyrl-RS" sz="1400" dirty="0"/>
            <a:t>ЖМ на нивоу пројекта</a:t>
          </a:r>
          <a:endParaRPr lang="en-US" sz="1400" dirty="0"/>
        </a:p>
      </dgm:t>
    </dgm:pt>
    <dgm:pt modelId="{4971F10D-A689-4632-B632-9BAADB47455B}" type="parTrans" cxnId="{D59E7E31-6D77-4982-8CC7-E197C1E28C4A}">
      <dgm:prSet/>
      <dgm:spPr/>
      <dgm:t>
        <a:bodyPr/>
        <a:lstStyle/>
        <a:p>
          <a:endParaRPr lang="en-US"/>
        </a:p>
      </dgm:t>
    </dgm:pt>
    <dgm:pt modelId="{49A51E03-7903-4196-9472-ECD142A432D8}" type="sibTrans" cxnId="{D59E7E31-6D77-4982-8CC7-E197C1E28C4A}">
      <dgm:prSet/>
      <dgm:spPr/>
      <dgm:t>
        <a:bodyPr/>
        <a:lstStyle/>
        <a:p>
          <a:endParaRPr lang="en-US"/>
        </a:p>
      </dgm:t>
    </dgm:pt>
    <dgm:pt modelId="{87AA8F65-E279-4B18-82BA-9F8D9C85E8C5}">
      <dgm:prSet phldrT="[Text]" custT="1"/>
      <dgm:spPr/>
      <dgm:t>
        <a:bodyPr/>
        <a:lstStyle/>
        <a:p>
          <a:pPr algn="l"/>
          <a:r>
            <a:rPr lang="en-US" sz="1400" dirty="0" err="1"/>
            <a:t>Локалн</a:t>
          </a:r>
          <a:r>
            <a:rPr lang="sr-Cyrl-RS" sz="1400" dirty="0"/>
            <a:t>и пулт </a:t>
          </a:r>
          <a:r>
            <a:rPr lang="en-US" sz="1400" dirty="0" err="1"/>
            <a:t>за</a:t>
          </a:r>
          <a:r>
            <a:rPr lang="en-US" sz="1400" dirty="0"/>
            <a:t> </a:t>
          </a:r>
          <a:r>
            <a:rPr lang="en-US" sz="1400" dirty="0" err="1"/>
            <a:t>пријем</a:t>
          </a:r>
          <a:r>
            <a:rPr lang="en-US" sz="1400" dirty="0"/>
            <a:t> </a:t>
          </a:r>
          <a:r>
            <a:rPr lang="en-US" sz="1400" dirty="0" err="1"/>
            <a:t>жалби</a:t>
          </a:r>
          <a:endParaRPr lang="en-US" sz="1400" dirty="0"/>
        </a:p>
      </dgm:t>
    </dgm:pt>
    <dgm:pt modelId="{1E4E82BD-A5EA-433E-B580-4EE5928680EF}" type="parTrans" cxnId="{499725DB-5EA2-45AF-9EBA-BEFE5419C902}">
      <dgm:prSet/>
      <dgm:spPr/>
      <dgm:t>
        <a:bodyPr/>
        <a:lstStyle/>
        <a:p>
          <a:endParaRPr lang="en-US"/>
        </a:p>
      </dgm:t>
    </dgm:pt>
    <dgm:pt modelId="{B0816BC6-3824-4018-8C39-9CE04A990EFA}" type="sibTrans" cxnId="{499725DB-5EA2-45AF-9EBA-BEFE5419C902}">
      <dgm:prSet/>
      <dgm:spPr/>
      <dgm:t>
        <a:bodyPr/>
        <a:lstStyle/>
        <a:p>
          <a:endParaRPr lang="en-US"/>
        </a:p>
      </dgm:t>
    </dgm:pt>
    <dgm:pt modelId="{8A6F1950-474E-4F0E-ADC8-133757F963F8}">
      <dgm:prSet phldrT="[Text]" custT="1"/>
      <dgm:spPr/>
      <dgm:t>
        <a:bodyPr/>
        <a:lstStyle/>
        <a:p>
          <a:pPr algn="l"/>
          <a:r>
            <a:rPr lang="sr-Cyrl-RS" sz="1400" dirty="0"/>
            <a:t>Центални пулт за жалбе</a:t>
          </a:r>
          <a:endParaRPr lang="en-US" sz="1400" dirty="0"/>
        </a:p>
      </dgm:t>
    </dgm:pt>
    <dgm:pt modelId="{538DEBBC-F796-4248-870E-0D816FFE5DD3}" type="parTrans" cxnId="{DC233182-309A-4DFB-AB84-5C47E8D50D55}">
      <dgm:prSet/>
      <dgm:spPr/>
      <dgm:t>
        <a:bodyPr/>
        <a:lstStyle/>
        <a:p>
          <a:endParaRPr lang="en-US"/>
        </a:p>
      </dgm:t>
    </dgm:pt>
    <dgm:pt modelId="{3BF6280A-7987-4143-9B46-34500B65E4FE}" type="sibTrans" cxnId="{DC233182-309A-4DFB-AB84-5C47E8D50D55}">
      <dgm:prSet/>
      <dgm:spPr/>
      <dgm:t>
        <a:bodyPr/>
        <a:lstStyle/>
        <a:p>
          <a:endParaRPr lang="en-US"/>
        </a:p>
      </dgm:t>
    </dgm:pt>
    <dgm:pt modelId="{FA726C96-1DFC-4A4E-9DD1-D35FE1242E68}">
      <dgm:prSet custT="1"/>
      <dgm:spPr/>
      <dgm:t>
        <a:bodyPr/>
        <a:lstStyle/>
        <a:p>
          <a:pPr algn="l"/>
          <a:r>
            <a:rPr lang="sr-Cyrl-RS" sz="1400" dirty="0"/>
            <a:t>Пулт за жалбе извођача радова</a:t>
          </a:r>
          <a:endParaRPr lang="en-US" sz="1400" dirty="0"/>
        </a:p>
      </dgm:t>
    </dgm:pt>
    <dgm:pt modelId="{4BD44A8A-8E13-415A-AB6D-A0EF84F91044}" type="parTrans" cxnId="{B2619679-4E96-47F8-9D52-1862139DE763}">
      <dgm:prSet/>
      <dgm:spPr/>
      <dgm:t>
        <a:bodyPr/>
        <a:lstStyle/>
        <a:p>
          <a:endParaRPr lang="en-US"/>
        </a:p>
      </dgm:t>
    </dgm:pt>
    <dgm:pt modelId="{61880973-6916-44C2-80A2-60EDE251E3E4}" type="sibTrans" cxnId="{B2619679-4E96-47F8-9D52-1862139DE763}">
      <dgm:prSet/>
      <dgm:spPr/>
      <dgm:t>
        <a:bodyPr/>
        <a:lstStyle/>
        <a:p>
          <a:endParaRPr lang="en-US"/>
        </a:p>
      </dgm:t>
    </dgm:pt>
    <dgm:pt modelId="{86DDE27D-563D-4685-8DB7-2E39C8590A25}">
      <dgm:prSet custT="1"/>
      <dgm:spPr/>
      <dgm:t>
        <a:bodyPr/>
        <a:lstStyle/>
        <a:p>
          <a:pPr algn="l"/>
          <a:r>
            <a:rPr lang="ru-RU" sz="1400" dirty="0"/>
            <a:t>Другостепена комисија за жалбе Министарства</a:t>
          </a:r>
          <a:endParaRPr lang="en-US" sz="1400" dirty="0"/>
        </a:p>
      </dgm:t>
    </dgm:pt>
    <dgm:pt modelId="{C8BA03FB-6894-4CA5-9301-14C9E676246E}" type="parTrans" cxnId="{F5078040-438B-4D42-AD99-7925417E0561}">
      <dgm:prSet/>
      <dgm:spPr/>
      <dgm:t>
        <a:bodyPr/>
        <a:lstStyle/>
        <a:p>
          <a:endParaRPr lang="en-US"/>
        </a:p>
      </dgm:t>
    </dgm:pt>
    <dgm:pt modelId="{110727E5-2033-4182-AC72-AE14D58465CD}" type="sibTrans" cxnId="{F5078040-438B-4D42-AD99-7925417E0561}">
      <dgm:prSet/>
      <dgm:spPr/>
      <dgm:t>
        <a:bodyPr/>
        <a:lstStyle/>
        <a:p>
          <a:endParaRPr lang="en-US"/>
        </a:p>
      </dgm:t>
    </dgm:pt>
    <dgm:pt modelId="{8F31987E-E003-4BA2-A2D8-58C7E28E7D77}">
      <dgm:prSet custT="1"/>
      <dgm:spPr/>
      <dgm:t>
        <a:bodyPr/>
        <a:lstStyle/>
        <a:p>
          <a:pPr algn="l"/>
          <a:r>
            <a:rPr lang="sr-Cyrl-RS" sz="1400" dirty="0"/>
            <a:t>Светска банка</a:t>
          </a:r>
          <a:endParaRPr lang="en-US" sz="1400" dirty="0"/>
        </a:p>
      </dgm:t>
    </dgm:pt>
    <dgm:pt modelId="{B922E544-7465-4821-913B-69EDB3E073FF}" type="parTrans" cxnId="{D960AD16-48F0-4267-9659-C255858446E4}">
      <dgm:prSet/>
      <dgm:spPr/>
      <dgm:t>
        <a:bodyPr/>
        <a:lstStyle/>
        <a:p>
          <a:endParaRPr lang="en-US"/>
        </a:p>
      </dgm:t>
    </dgm:pt>
    <dgm:pt modelId="{DA2E45BD-21C6-42F7-923D-E17ED5AD6D6C}" type="sibTrans" cxnId="{D960AD16-48F0-4267-9659-C255858446E4}">
      <dgm:prSet/>
      <dgm:spPr/>
      <dgm:t>
        <a:bodyPr/>
        <a:lstStyle/>
        <a:p>
          <a:endParaRPr lang="en-US"/>
        </a:p>
      </dgm:t>
    </dgm:pt>
    <dgm:pt modelId="{1FC24096-4C9F-4245-A75B-B0D3C066C17F}" type="pres">
      <dgm:prSet presAssocID="{E75DB4D9-C8BF-40E9-ABFA-1B478D475408}" presName="Name0" presStyleCnt="0">
        <dgm:presLayoutVars>
          <dgm:dir/>
          <dgm:resizeHandles val="exact"/>
        </dgm:presLayoutVars>
      </dgm:prSet>
      <dgm:spPr/>
    </dgm:pt>
    <dgm:pt modelId="{1478B703-0049-43F2-9EA5-1AB40100FF60}" type="pres">
      <dgm:prSet presAssocID="{AC5FADAD-3F83-406E-B74D-B984C13082B2}" presName="composite" presStyleCnt="0"/>
      <dgm:spPr/>
    </dgm:pt>
    <dgm:pt modelId="{C7136D9F-5F9C-4C92-8F41-8454460314D6}" type="pres">
      <dgm:prSet presAssocID="{AC5FADAD-3F83-406E-B74D-B984C13082B2}" presName="bgChev" presStyleLbl="node1" presStyleIdx="0" presStyleCnt="6"/>
      <dgm:spPr/>
    </dgm:pt>
    <dgm:pt modelId="{46CA1667-B24B-408F-8A54-4DECDA34B153}" type="pres">
      <dgm:prSet presAssocID="{AC5FADAD-3F83-406E-B74D-B984C13082B2}" presName="txNode" presStyleLbl="fgAcc1" presStyleIdx="0" presStyleCnt="6" custScaleY="147030" custLinFactNeighborY="85629">
        <dgm:presLayoutVars>
          <dgm:bulletEnabled val="1"/>
        </dgm:presLayoutVars>
      </dgm:prSet>
      <dgm:spPr/>
    </dgm:pt>
    <dgm:pt modelId="{F09821D9-3BBB-4566-B839-9BE670A6E67B}" type="pres">
      <dgm:prSet presAssocID="{49A51E03-7903-4196-9472-ECD142A432D8}" presName="compositeSpace" presStyleCnt="0"/>
      <dgm:spPr/>
    </dgm:pt>
    <dgm:pt modelId="{BE718283-B6BC-4AE4-A7F2-0F4D3E90FE3A}" type="pres">
      <dgm:prSet presAssocID="{87AA8F65-E279-4B18-82BA-9F8D9C85E8C5}" presName="composite" presStyleCnt="0"/>
      <dgm:spPr/>
    </dgm:pt>
    <dgm:pt modelId="{E7D02025-1F9F-4750-96BA-38BC4D82A5B8}" type="pres">
      <dgm:prSet presAssocID="{87AA8F65-E279-4B18-82BA-9F8D9C85E8C5}" presName="bgChev" presStyleLbl="node1" presStyleIdx="1" presStyleCnt="6"/>
      <dgm:spPr/>
    </dgm:pt>
    <dgm:pt modelId="{DF1896E5-AA69-4644-A04F-D38B9B072AB8}" type="pres">
      <dgm:prSet presAssocID="{87AA8F65-E279-4B18-82BA-9F8D9C85E8C5}" presName="txNode" presStyleLbl="fgAcc1" presStyleIdx="1" presStyleCnt="6" custScaleY="147030" custLinFactNeighborY="85629">
        <dgm:presLayoutVars>
          <dgm:bulletEnabled val="1"/>
        </dgm:presLayoutVars>
      </dgm:prSet>
      <dgm:spPr/>
    </dgm:pt>
    <dgm:pt modelId="{3192312A-4B64-438D-99E0-73653530637E}" type="pres">
      <dgm:prSet presAssocID="{B0816BC6-3824-4018-8C39-9CE04A990EFA}" presName="compositeSpace" presStyleCnt="0"/>
      <dgm:spPr/>
    </dgm:pt>
    <dgm:pt modelId="{27A8A071-0AC4-4BE1-B2B8-250CE809314C}" type="pres">
      <dgm:prSet presAssocID="{FA726C96-1DFC-4A4E-9DD1-D35FE1242E68}" presName="composite" presStyleCnt="0"/>
      <dgm:spPr/>
    </dgm:pt>
    <dgm:pt modelId="{41B92CE7-B915-4525-83EE-82525AB80DC8}" type="pres">
      <dgm:prSet presAssocID="{FA726C96-1DFC-4A4E-9DD1-D35FE1242E68}" presName="bgChev" presStyleLbl="node1" presStyleIdx="2" presStyleCnt="6"/>
      <dgm:spPr/>
    </dgm:pt>
    <dgm:pt modelId="{CC8888F1-0E32-437A-96CD-677CBC0D7060}" type="pres">
      <dgm:prSet presAssocID="{FA726C96-1DFC-4A4E-9DD1-D35FE1242E68}" presName="txNode" presStyleLbl="fgAcc1" presStyleIdx="2" presStyleCnt="6" custScaleY="147030" custLinFactNeighborY="85629">
        <dgm:presLayoutVars>
          <dgm:bulletEnabled val="1"/>
        </dgm:presLayoutVars>
      </dgm:prSet>
      <dgm:spPr/>
    </dgm:pt>
    <dgm:pt modelId="{F82E03C9-21D7-4EBE-9F75-01958BBE5DAE}" type="pres">
      <dgm:prSet presAssocID="{61880973-6916-44C2-80A2-60EDE251E3E4}" presName="compositeSpace" presStyleCnt="0"/>
      <dgm:spPr/>
    </dgm:pt>
    <dgm:pt modelId="{342F1640-13D0-4E8C-BD2C-72D8196B9287}" type="pres">
      <dgm:prSet presAssocID="{8A6F1950-474E-4F0E-ADC8-133757F963F8}" presName="composite" presStyleCnt="0"/>
      <dgm:spPr/>
    </dgm:pt>
    <dgm:pt modelId="{FE8E7A98-6B15-481C-8EBA-E9AB427854E6}" type="pres">
      <dgm:prSet presAssocID="{8A6F1950-474E-4F0E-ADC8-133757F963F8}" presName="bgChev" presStyleLbl="node1" presStyleIdx="3" presStyleCnt="6"/>
      <dgm:spPr/>
    </dgm:pt>
    <dgm:pt modelId="{C5B52B6C-7A96-48A8-B45E-4160926682B8}" type="pres">
      <dgm:prSet presAssocID="{8A6F1950-474E-4F0E-ADC8-133757F963F8}" presName="txNode" presStyleLbl="fgAcc1" presStyleIdx="3" presStyleCnt="6" custScaleY="147030" custLinFactNeighborY="85629">
        <dgm:presLayoutVars>
          <dgm:bulletEnabled val="1"/>
        </dgm:presLayoutVars>
      </dgm:prSet>
      <dgm:spPr/>
    </dgm:pt>
    <dgm:pt modelId="{88ECB78A-4520-480E-8CB9-4AEB2206DD95}" type="pres">
      <dgm:prSet presAssocID="{3BF6280A-7987-4143-9B46-34500B65E4FE}" presName="compositeSpace" presStyleCnt="0"/>
      <dgm:spPr/>
    </dgm:pt>
    <dgm:pt modelId="{6AD819E9-F90B-4EB1-9CC5-7EDE3B4D8512}" type="pres">
      <dgm:prSet presAssocID="{86DDE27D-563D-4685-8DB7-2E39C8590A25}" presName="composite" presStyleCnt="0"/>
      <dgm:spPr/>
    </dgm:pt>
    <dgm:pt modelId="{25E19BD5-2478-404E-BE32-61442B031B1D}" type="pres">
      <dgm:prSet presAssocID="{86DDE27D-563D-4685-8DB7-2E39C8590A25}" presName="bgChev" presStyleLbl="node1" presStyleIdx="4" presStyleCnt="6"/>
      <dgm:spPr/>
    </dgm:pt>
    <dgm:pt modelId="{51AC785B-842B-442D-ADF4-5AEAF811E26B}" type="pres">
      <dgm:prSet presAssocID="{86DDE27D-563D-4685-8DB7-2E39C8590A25}" presName="txNode" presStyleLbl="fgAcc1" presStyleIdx="4" presStyleCnt="6" custScaleY="147030" custLinFactNeighborY="85629">
        <dgm:presLayoutVars>
          <dgm:bulletEnabled val="1"/>
        </dgm:presLayoutVars>
      </dgm:prSet>
      <dgm:spPr/>
    </dgm:pt>
    <dgm:pt modelId="{8B219DEF-32F3-44A7-A085-238063F1BF80}" type="pres">
      <dgm:prSet presAssocID="{110727E5-2033-4182-AC72-AE14D58465CD}" presName="compositeSpace" presStyleCnt="0"/>
      <dgm:spPr/>
    </dgm:pt>
    <dgm:pt modelId="{8CF8B711-0C9B-498E-A323-BDFD34EA964A}" type="pres">
      <dgm:prSet presAssocID="{8F31987E-E003-4BA2-A2D8-58C7E28E7D77}" presName="composite" presStyleCnt="0"/>
      <dgm:spPr/>
    </dgm:pt>
    <dgm:pt modelId="{D3CAC831-E779-475F-809E-C4FFE1CB388A}" type="pres">
      <dgm:prSet presAssocID="{8F31987E-E003-4BA2-A2D8-58C7E28E7D77}" presName="bgChev" presStyleLbl="node1" presStyleIdx="5" presStyleCnt="6"/>
      <dgm:spPr/>
    </dgm:pt>
    <dgm:pt modelId="{597A2977-B8F0-4038-A481-B469ACE09F41}" type="pres">
      <dgm:prSet presAssocID="{8F31987E-E003-4BA2-A2D8-58C7E28E7D77}" presName="txNode" presStyleLbl="fgAcc1" presStyleIdx="5" presStyleCnt="6" custScaleY="147030" custLinFactNeighborY="85629">
        <dgm:presLayoutVars>
          <dgm:bulletEnabled val="1"/>
        </dgm:presLayoutVars>
      </dgm:prSet>
      <dgm:spPr/>
    </dgm:pt>
  </dgm:ptLst>
  <dgm:cxnLst>
    <dgm:cxn modelId="{E3969312-C21D-4920-AA02-E345B95DB9AA}" type="presOf" srcId="{AC5FADAD-3F83-406E-B74D-B984C13082B2}" destId="{46CA1667-B24B-408F-8A54-4DECDA34B153}" srcOrd="0" destOrd="0" presId="urn:microsoft.com/office/officeart/2005/8/layout/chevronAccent+Icon"/>
    <dgm:cxn modelId="{D960AD16-48F0-4267-9659-C255858446E4}" srcId="{E75DB4D9-C8BF-40E9-ABFA-1B478D475408}" destId="{8F31987E-E003-4BA2-A2D8-58C7E28E7D77}" srcOrd="5" destOrd="0" parTransId="{B922E544-7465-4821-913B-69EDB3E073FF}" sibTransId="{DA2E45BD-21C6-42F7-923D-E17ED5AD6D6C}"/>
    <dgm:cxn modelId="{D59E7E31-6D77-4982-8CC7-E197C1E28C4A}" srcId="{E75DB4D9-C8BF-40E9-ABFA-1B478D475408}" destId="{AC5FADAD-3F83-406E-B74D-B984C13082B2}" srcOrd="0" destOrd="0" parTransId="{4971F10D-A689-4632-B632-9BAADB47455B}" sibTransId="{49A51E03-7903-4196-9472-ECD142A432D8}"/>
    <dgm:cxn modelId="{E35B9F3F-EB66-42C9-A04A-F53E7E23EE02}" type="presOf" srcId="{8F31987E-E003-4BA2-A2D8-58C7E28E7D77}" destId="{597A2977-B8F0-4038-A481-B469ACE09F41}" srcOrd="0" destOrd="0" presId="urn:microsoft.com/office/officeart/2005/8/layout/chevronAccent+Icon"/>
    <dgm:cxn modelId="{F5078040-438B-4D42-AD99-7925417E0561}" srcId="{E75DB4D9-C8BF-40E9-ABFA-1B478D475408}" destId="{86DDE27D-563D-4685-8DB7-2E39C8590A25}" srcOrd="4" destOrd="0" parTransId="{C8BA03FB-6894-4CA5-9301-14C9E676246E}" sibTransId="{110727E5-2033-4182-AC72-AE14D58465CD}"/>
    <dgm:cxn modelId="{DF62E075-3E2A-4D2F-BB21-E1E500771CEB}" type="presOf" srcId="{8A6F1950-474E-4F0E-ADC8-133757F963F8}" destId="{C5B52B6C-7A96-48A8-B45E-4160926682B8}" srcOrd="0" destOrd="0" presId="urn:microsoft.com/office/officeart/2005/8/layout/chevronAccent+Icon"/>
    <dgm:cxn modelId="{B2619679-4E96-47F8-9D52-1862139DE763}" srcId="{E75DB4D9-C8BF-40E9-ABFA-1B478D475408}" destId="{FA726C96-1DFC-4A4E-9DD1-D35FE1242E68}" srcOrd="2" destOrd="0" parTransId="{4BD44A8A-8E13-415A-AB6D-A0EF84F91044}" sibTransId="{61880973-6916-44C2-80A2-60EDE251E3E4}"/>
    <dgm:cxn modelId="{DC233182-309A-4DFB-AB84-5C47E8D50D55}" srcId="{E75DB4D9-C8BF-40E9-ABFA-1B478D475408}" destId="{8A6F1950-474E-4F0E-ADC8-133757F963F8}" srcOrd="3" destOrd="0" parTransId="{538DEBBC-F796-4248-870E-0D816FFE5DD3}" sibTransId="{3BF6280A-7987-4143-9B46-34500B65E4FE}"/>
    <dgm:cxn modelId="{F70B04A7-16AF-4537-AD84-43BB38474E2D}" type="presOf" srcId="{FA726C96-1DFC-4A4E-9DD1-D35FE1242E68}" destId="{CC8888F1-0E32-437A-96CD-677CBC0D7060}" srcOrd="0" destOrd="0" presId="urn:microsoft.com/office/officeart/2005/8/layout/chevronAccent+Icon"/>
    <dgm:cxn modelId="{499725DB-5EA2-45AF-9EBA-BEFE5419C902}" srcId="{E75DB4D9-C8BF-40E9-ABFA-1B478D475408}" destId="{87AA8F65-E279-4B18-82BA-9F8D9C85E8C5}" srcOrd="1" destOrd="0" parTransId="{1E4E82BD-A5EA-433E-B580-4EE5928680EF}" sibTransId="{B0816BC6-3824-4018-8C39-9CE04A990EFA}"/>
    <dgm:cxn modelId="{976632DC-336C-417F-8AF0-67651C3678AC}" type="presOf" srcId="{87AA8F65-E279-4B18-82BA-9F8D9C85E8C5}" destId="{DF1896E5-AA69-4644-A04F-D38B9B072AB8}" srcOrd="0" destOrd="0" presId="urn:microsoft.com/office/officeart/2005/8/layout/chevronAccent+Icon"/>
    <dgm:cxn modelId="{392479F4-E9A0-48DD-87E0-26CB1B277CF1}" type="presOf" srcId="{86DDE27D-563D-4685-8DB7-2E39C8590A25}" destId="{51AC785B-842B-442D-ADF4-5AEAF811E26B}" srcOrd="0" destOrd="0" presId="urn:microsoft.com/office/officeart/2005/8/layout/chevronAccent+Icon"/>
    <dgm:cxn modelId="{F33C2EFE-4F95-440E-96BD-A75D695E10C0}" type="presOf" srcId="{E75DB4D9-C8BF-40E9-ABFA-1B478D475408}" destId="{1FC24096-4C9F-4245-A75B-B0D3C066C17F}" srcOrd="0" destOrd="0" presId="urn:microsoft.com/office/officeart/2005/8/layout/chevronAccent+Icon"/>
    <dgm:cxn modelId="{A0BF4ADA-D86F-497A-A7AE-B9315B2F9D8E}" type="presParOf" srcId="{1FC24096-4C9F-4245-A75B-B0D3C066C17F}" destId="{1478B703-0049-43F2-9EA5-1AB40100FF60}" srcOrd="0" destOrd="0" presId="urn:microsoft.com/office/officeart/2005/8/layout/chevronAccent+Icon"/>
    <dgm:cxn modelId="{CA2AFC1F-33B9-42FA-879E-DB39D844C188}" type="presParOf" srcId="{1478B703-0049-43F2-9EA5-1AB40100FF60}" destId="{C7136D9F-5F9C-4C92-8F41-8454460314D6}" srcOrd="0" destOrd="0" presId="urn:microsoft.com/office/officeart/2005/8/layout/chevronAccent+Icon"/>
    <dgm:cxn modelId="{DC7A0FDE-867F-40A5-9EE9-04FD68D334FE}" type="presParOf" srcId="{1478B703-0049-43F2-9EA5-1AB40100FF60}" destId="{46CA1667-B24B-408F-8A54-4DECDA34B153}" srcOrd="1" destOrd="0" presId="urn:microsoft.com/office/officeart/2005/8/layout/chevronAccent+Icon"/>
    <dgm:cxn modelId="{5D5EFCFF-50E6-4F5C-823B-B53CA0F5FA81}" type="presParOf" srcId="{1FC24096-4C9F-4245-A75B-B0D3C066C17F}" destId="{F09821D9-3BBB-4566-B839-9BE670A6E67B}" srcOrd="1" destOrd="0" presId="urn:microsoft.com/office/officeart/2005/8/layout/chevronAccent+Icon"/>
    <dgm:cxn modelId="{12E0D1BE-06EA-4A1F-9514-C7579DE83ED2}" type="presParOf" srcId="{1FC24096-4C9F-4245-A75B-B0D3C066C17F}" destId="{BE718283-B6BC-4AE4-A7F2-0F4D3E90FE3A}" srcOrd="2" destOrd="0" presId="urn:microsoft.com/office/officeart/2005/8/layout/chevronAccent+Icon"/>
    <dgm:cxn modelId="{F64AF9CA-48ED-4409-AB6D-3B3A9C92BE5B}" type="presParOf" srcId="{BE718283-B6BC-4AE4-A7F2-0F4D3E90FE3A}" destId="{E7D02025-1F9F-4750-96BA-38BC4D82A5B8}" srcOrd="0" destOrd="0" presId="urn:microsoft.com/office/officeart/2005/8/layout/chevronAccent+Icon"/>
    <dgm:cxn modelId="{11036A1D-0A56-4338-842D-CDDD0B88B7F6}" type="presParOf" srcId="{BE718283-B6BC-4AE4-A7F2-0F4D3E90FE3A}" destId="{DF1896E5-AA69-4644-A04F-D38B9B072AB8}" srcOrd="1" destOrd="0" presId="urn:microsoft.com/office/officeart/2005/8/layout/chevronAccent+Icon"/>
    <dgm:cxn modelId="{391BC588-D47D-4B10-BC43-10A32AABE6CE}" type="presParOf" srcId="{1FC24096-4C9F-4245-A75B-B0D3C066C17F}" destId="{3192312A-4B64-438D-99E0-73653530637E}" srcOrd="3" destOrd="0" presId="urn:microsoft.com/office/officeart/2005/8/layout/chevronAccent+Icon"/>
    <dgm:cxn modelId="{814B6770-CC33-4048-97E9-F0E66774ED5A}" type="presParOf" srcId="{1FC24096-4C9F-4245-A75B-B0D3C066C17F}" destId="{27A8A071-0AC4-4BE1-B2B8-250CE809314C}" srcOrd="4" destOrd="0" presId="urn:microsoft.com/office/officeart/2005/8/layout/chevronAccent+Icon"/>
    <dgm:cxn modelId="{0FC33720-6A9A-49B0-9785-515CD64EAFBB}" type="presParOf" srcId="{27A8A071-0AC4-4BE1-B2B8-250CE809314C}" destId="{41B92CE7-B915-4525-83EE-82525AB80DC8}" srcOrd="0" destOrd="0" presId="urn:microsoft.com/office/officeart/2005/8/layout/chevronAccent+Icon"/>
    <dgm:cxn modelId="{8FCEE848-49B1-42C4-B280-AE6D3D920DAE}" type="presParOf" srcId="{27A8A071-0AC4-4BE1-B2B8-250CE809314C}" destId="{CC8888F1-0E32-437A-96CD-677CBC0D7060}" srcOrd="1" destOrd="0" presId="urn:microsoft.com/office/officeart/2005/8/layout/chevronAccent+Icon"/>
    <dgm:cxn modelId="{9B64383D-C79C-45F3-B8B7-8CEA91D52D85}" type="presParOf" srcId="{1FC24096-4C9F-4245-A75B-B0D3C066C17F}" destId="{F82E03C9-21D7-4EBE-9F75-01958BBE5DAE}" srcOrd="5" destOrd="0" presId="urn:microsoft.com/office/officeart/2005/8/layout/chevronAccent+Icon"/>
    <dgm:cxn modelId="{634CC4D1-8D8A-4FBF-8BF1-8960D9E9A8C7}" type="presParOf" srcId="{1FC24096-4C9F-4245-A75B-B0D3C066C17F}" destId="{342F1640-13D0-4E8C-BD2C-72D8196B9287}" srcOrd="6" destOrd="0" presId="urn:microsoft.com/office/officeart/2005/8/layout/chevronAccent+Icon"/>
    <dgm:cxn modelId="{47B1ECD3-E94D-4DCB-AB11-840C54A03E36}" type="presParOf" srcId="{342F1640-13D0-4E8C-BD2C-72D8196B9287}" destId="{FE8E7A98-6B15-481C-8EBA-E9AB427854E6}" srcOrd="0" destOrd="0" presId="urn:microsoft.com/office/officeart/2005/8/layout/chevronAccent+Icon"/>
    <dgm:cxn modelId="{9A117C26-3868-470E-9206-1A8DC327471C}" type="presParOf" srcId="{342F1640-13D0-4E8C-BD2C-72D8196B9287}" destId="{C5B52B6C-7A96-48A8-B45E-4160926682B8}" srcOrd="1" destOrd="0" presId="urn:microsoft.com/office/officeart/2005/8/layout/chevronAccent+Icon"/>
    <dgm:cxn modelId="{ECE93E17-B2D5-4A1E-BA38-EC74E4CB1959}" type="presParOf" srcId="{1FC24096-4C9F-4245-A75B-B0D3C066C17F}" destId="{88ECB78A-4520-480E-8CB9-4AEB2206DD95}" srcOrd="7" destOrd="0" presId="urn:microsoft.com/office/officeart/2005/8/layout/chevronAccent+Icon"/>
    <dgm:cxn modelId="{E4EE0854-9CEA-4FD4-AEFB-453105860961}" type="presParOf" srcId="{1FC24096-4C9F-4245-A75B-B0D3C066C17F}" destId="{6AD819E9-F90B-4EB1-9CC5-7EDE3B4D8512}" srcOrd="8" destOrd="0" presId="urn:microsoft.com/office/officeart/2005/8/layout/chevronAccent+Icon"/>
    <dgm:cxn modelId="{68B4D158-2358-4D22-B8C9-5A2DDE037B23}" type="presParOf" srcId="{6AD819E9-F90B-4EB1-9CC5-7EDE3B4D8512}" destId="{25E19BD5-2478-404E-BE32-61442B031B1D}" srcOrd="0" destOrd="0" presId="urn:microsoft.com/office/officeart/2005/8/layout/chevronAccent+Icon"/>
    <dgm:cxn modelId="{118E99E1-7889-4C7A-8FD0-024D187ED285}" type="presParOf" srcId="{6AD819E9-F90B-4EB1-9CC5-7EDE3B4D8512}" destId="{51AC785B-842B-442D-ADF4-5AEAF811E26B}" srcOrd="1" destOrd="0" presId="urn:microsoft.com/office/officeart/2005/8/layout/chevronAccent+Icon"/>
    <dgm:cxn modelId="{86E43AFB-4D0A-42F8-861A-843BE8AA22CA}" type="presParOf" srcId="{1FC24096-4C9F-4245-A75B-B0D3C066C17F}" destId="{8B219DEF-32F3-44A7-A085-238063F1BF80}" srcOrd="9" destOrd="0" presId="urn:microsoft.com/office/officeart/2005/8/layout/chevronAccent+Icon"/>
    <dgm:cxn modelId="{94D6D3C0-66FE-4968-BC20-A319B368B7F1}" type="presParOf" srcId="{1FC24096-4C9F-4245-A75B-B0D3C066C17F}" destId="{8CF8B711-0C9B-498E-A323-BDFD34EA964A}" srcOrd="10" destOrd="0" presId="urn:microsoft.com/office/officeart/2005/8/layout/chevronAccent+Icon"/>
    <dgm:cxn modelId="{424A670D-E729-4AFB-A6F5-C2F1A6E05AFB}" type="presParOf" srcId="{8CF8B711-0C9B-498E-A323-BDFD34EA964A}" destId="{D3CAC831-E779-475F-809E-C4FFE1CB388A}" srcOrd="0" destOrd="0" presId="urn:microsoft.com/office/officeart/2005/8/layout/chevronAccent+Icon"/>
    <dgm:cxn modelId="{CEC700FC-E645-461E-B25A-ACDB9BE4390B}" type="presParOf" srcId="{8CF8B711-0C9B-498E-A323-BDFD34EA964A}" destId="{597A2977-B8F0-4038-A481-B469ACE09F41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5D5C9B9-D8CC-47B1-B0A9-D6856DE4006E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15E6147-B831-4F07-96FE-F923F03ADA57}">
      <dgm:prSet phldrT="[Text]" custT="1"/>
      <dgm:spPr/>
      <dgm:t>
        <a:bodyPr tIns="0" rIns="0"/>
        <a:lstStyle/>
        <a:p>
          <a:r>
            <a:rPr lang="sr-Cyrl-RS" sz="2800" b="1" dirty="0">
              <a:solidFill>
                <a:schemeClr val="tx1"/>
              </a:solidFill>
            </a:rPr>
            <a:t>1.</a:t>
          </a:r>
          <a:r>
            <a:rPr lang="sr-Cyrl-RS" sz="1600" dirty="0">
              <a:solidFill>
                <a:schemeClr val="tx1"/>
              </a:solidFill>
            </a:rPr>
            <a:t> Примљње, регистрација и признавање притужби</a:t>
          </a:r>
          <a:r>
            <a:rPr lang="sr-Latn-RS" sz="1600" dirty="0">
              <a:solidFill>
                <a:schemeClr val="tx1"/>
              </a:solidFill>
            </a:rPr>
            <a:t> (</a:t>
          </a:r>
          <a:r>
            <a:rPr lang="sr-Cyrl-RS" sz="1600" dirty="0">
              <a:solidFill>
                <a:schemeClr val="tx1"/>
              </a:solidFill>
            </a:rPr>
            <a:t>жалби) и захтева за информацијама</a:t>
          </a:r>
          <a:r>
            <a:rPr lang="sr-Latn-RS" sz="1600" dirty="0">
              <a:solidFill>
                <a:schemeClr val="tx1"/>
              </a:solidFill>
            </a:rPr>
            <a:t> </a:t>
          </a:r>
          <a:r>
            <a:rPr lang="sr-Cyrl-RS" sz="1600" dirty="0">
              <a:solidFill>
                <a:schemeClr val="tx1"/>
              </a:solidFill>
            </a:rPr>
            <a:t> </a:t>
          </a:r>
          <a:endParaRPr lang="en-US" sz="1600" dirty="0">
            <a:solidFill>
              <a:schemeClr val="tx1"/>
            </a:solidFill>
          </a:endParaRPr>
        </a:p>
      </dgm:t>
    </dgm:pt>
    <dgm:pt modelId="{BAFA4AC6-0666-4844-96CD-5DFD6243212A}" type="parTrans" cxnId="{FEC735FF-2827-411C-9A94-0B45AEE94670}">
      <dgm:prSet/>
      <dgm:spPr/>
      <dgm:t>
        <a:bodyPr/>
        <a:lstStyle/>
        <a:p>
          <a:endParaRPr lang="en-US"/>
        </a:p>
      </dgm:t>
    </dgm:pt>
    <dgm:pt modelId="{418AF204-93D2-4293-BD74-41128A1A4294}" type="sibTrans" cxnId="{FEC735FF-2827-411C-9A94-0B45AEE94670}">
      <dgm:prSet/>
      <dgm:spPr>
        <a:solidFill>
          <a:schemeClr val="bg2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E5937EC-0A0E-4AF4-858E-FDE11209BA4A}">
      <dgm:prSet phldrT="[Text]" custT="1"/>
      <dgm:spPr/>
      <dgm:t>
        <a:bodyPr/>
        <a:lstStyle/>
        <a:p>
          <a:r>
            <a:rPr lang="sr-Cyrl-RS" sz="2800" b="1" dirty="0">
              <a:solidFill>
                <a:schemeClr val="tx1"/>
              </a:solidFill>
            </a:rPr>
            <a:t>2. </a:t>
          </a:r>
          <a:r>
            <a:rPr lang="sr-Cyrl-RS" sz="1600" dirty="0">
              <a:solidFill>
                <a:schemeClr val="tx1"/>
              </a:solidFill>
            </a:rPr>
            <a:t>И</a:t>
          </a:r>
          <a:r>
            <a:rPr lang="en-US" sz="1600" dirty="0" err="1">
              <a:solidFill>
                <a:schemeClr val="tx1"/>
              </a:solidFill>
            </a:rPr>
            <a:t>страживање</a:t>
          </a:r>
          <a:r>
            <a:rPr lang="en-US" sz="1600" dirty="0">
              <a:solidFill>
                <a:schemeClr val="tx1"/>
              </a:solidFill>
            </a:rPr>
            <a:t> и </a:t>
          </a:r>
          <a:r>
            <a:rPr lang="en-US" sz="1600" dirty="0" err="1">
              <a:solidFill>
                <a:schemeClr val="tx1"/>
              </a:solidFill>
            </a:rPr>
            <a:t>решавање</a:t>
          </a:r>
          <a:r>
            <a:rPr lang="sr-Cyrl-RS" sz="1600" dirty="0">
              <a:solidFill>
                <a:schemeClr val="tx1"/>
              </a:solidFill>
            </a:rPr>
            <a:t> жалби</a:t>
          </a:r>
          <a:endParaRPr lang="en-US" sz="1600" dirty="0">
            <a:solidFill>
              <a:schemeClr val="tx1"/>
            </a:solidFill>
          </a:endParaRPr>
        </a:p>
      </dgm:t>
    </dgm:pt>
    <dgm:pt modelId="{EBCD42B3-D396-486A-9954-5A762732314D}" type="parTrans" cxnId="{41A6CB17-8B04-4718-A696-5C5A4C6119CD}">
      <dgm:prSet/>
      <dgm:spPr/>
      <dgm:t>
        <a:bodyPr/>
        <a:lstStyle/>
        <a:p>
          <a:endParaRPr lang="en-US"/>
        </a:p>
      </dgm:t>
    </dgm:pt>
    <dgm:pt modelId="{3A069107-F970-4CEF-B6EF-24503D871BB1}" type="sibTrans" cxnId="{41A6CB17-8B04-4718-A696-5C5A4C6119CD}">
      <dgm:prSet/>
      <dgm:spPr>
        <a:solidFill>
          <a:schemeClr val="bg2">
            <a:lumMod val="75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en-US"/>
        </a:p>
      </dgm:t>
    </dgm:pt>
    <dgm:pt modelId="{B8DB4D4F-792C-4ED1-884F-F51E595FE021}">
      <dgm:prSet custT="1"/>
      <dgm:spPr/>
      <dgm:t>
        <a:bodyPr/>
        <a:lstStyle/>
        <a:p>
          <a:r>
            <a:rPr lang="sr-Cyrl-RS" sz="2800" b="1" dirty="0">
              <a:solidFill>
                <a:schemeClr val="tx1"/>
              </a:solidFill>
            </a:rPr>
            <a:t>3</a:t>
          </a:r>
          <a:r>
            <a:rPr lang="sr-Cyrl-RS" sz="2200" dirty="0">
              <a:solidFill>
                <a:schemeClr val="tx1"/>
              </a:solidFill>
            </a:rPr>
            <a:t>. </a:t>
          </a:r>
          <a:r>
            <a:rPr lang="sr-Cyrl-RS" sz="1600" dirty="0">
              <a:solidFill>
                <a:schemeClr val="tx1"/>
              </a:solidFill>
            </a:rPr>
            <a:t>Одговарање подносиоцу жалбе</a:t>
          </a:r>
          <a:endParaRPr lang="en-US" sz="1600" dirty="0">
            <a:solidFill>
              <a:schemeClr val="tx1"/>
            </a:solidFill>
          </a:endParaRPr>
        </a:p>
      </dgm:t>
    </dgm:pt>
    <dgm:pt modelId="{BDC64672-C416-425E-8DF3-BD55EB5CAD27}" type="parTrans" cxnId="{85A61297-A6F0-430B-8B95-96459AE0F9A7}">
      <dgm:prSet/>
      <dgm:spPr/>
      <dgm:t>
        <a:bodyPr/>
        <a:lstStyle/>
        <a:p>
          <a:endParaRPr lang="en-US"/>
        </a:p>
      </dgm:t>
    </dgm:pt>
    <dgm:pt modelId="{D9766BF9-08C2-4900-BD8A-F73A442119C0}" type="sibTrans" cxnId="{85A61297-A6F0-430B-8B95-96459AE0F9A7}">
      <dgm:prSet/>
      <dgm:spPr/>
      <dgm:t>
        <a:bodyPr/>
        <a:lstStyle/>
        <a:p>
          <a:endParaRPr lang="en-US"/>
        </a:p>
      </dgm:t>
    </dgm:pt>
    <dgm:pt modelId="{47D4CD6C-426B-40E3-B52C-10EA8A8CF927}" type="pres">
      <dgm:prSet presAssocID="{D5D5C9B9-D8CC-47B1-B0A9-D6856DE4006E}" presName="outerComposite" presStyleCnt="0">
        <dgm:presLayoutVars>
          <dgm:chMax val="5"/>
          <dgm:dir/>
          <dgm:resizeHandles val="exact"/>
        </dgm:presLayoutVars>
      </dgm:prSet>
      <dgm:spPr/>
    </dgm:pt>
    <dgm:pt modelId="{6355F53B-6095-4E12-865C-00D630B697B6}" type="pres">
      <dgm:prSet presAssocID="{D5D5C9B9-D8CC-47B1-B0A9-D6856DE4006E}" presName="dummyMaxCanvas" presStyleCnt="0">
        <dgm:presLayoutVars/>
      </dgm:prSet>
      <dgm:spPr/>
    </dgm:pt>
    <dgm:pt modelId="{BC2A2762-6DB7-4814-BC5D-9794843AF5F3}" type="pres">
      <dgm:prSet presAssocID="{D5D5C9B9-D8CC-47B1-B0A9-D6856DE4006E}" presName="ThreeNodes_1" presStyleLbl="node1" presStyleIdx="0" presStyleCnt="3" custScaleX="117647" custScaleY="120928" custLinFactNeighborX="1315">
        <dgm:presLayoutVars>
          <dgm:bulletEnabled val="1"/>
        </dgm:presLayoutVars>
      </dgm:prSet>
      <dgm:spPr/>
    </dgm:pt>
    <dgm:pt modelId="{5143504D-ACF2-4DB0-9F6E-8E8E213CA9FC}" type="pres">
      <dgm:prSet presAssocID="{D5D5C9B9-D8CC-47B1-B0A9-D6856DE4006E}" presName="ThreeNodes_2" presStyleLbl="node1" presStyleIdx="1" presStyleCnt="3" custScaleX="111329" custScaleY="67797" custLinFactNeighborX="-3735" custLinFactNeighborY="-3556">
        <dgm:presLayoutVars>
          <dgm:bulletEnabled val="1"/>
        </dgm:presLayoutVars>
      </dgm:prSet>
      <dgm:spPr/>
    </dgm:pt>
    <dgm:pt modelId="{91F6D17B-C801-40E0-BF47-51B8C2BC5DA5}" type="pres">
      <dgm:prSet presAssocID="{D5D5C9B9-D8CC-47B1-B0A9-D6856DE4006E}" presName="ThreeNodes_3" presStyleLbl="node1" presStyleIdx="2" presStyleCnt="3" custScaleX="100411" custScaleY="79600" custLinFactNeighborX="-7881" custLinFactNeighborY="-25728">
        <dgm:presLayoutVars>
          <dgm:bulletEnabled val="1"/>
        </dgm:presLayoutVars>
      </dgm:prSet>
      <dgm:spPr/>
    </dgm:pt>
    <dgm:pt modelId="{2157F13F-EF32-4256-BC15-109244F73900}" type="pres">
      <dgm:prSet presAssocID="{D5D5C9B9-D8CC-47B1-B0A9-D6856DE4006E}" presName="ThreeConn_1-2" presStyleLbl="fgAccFollowNode1" presStyleIdx="0" presStyleCnt="2" custScaleX="72589" custLinFactNeighborX="-14167" custLinFactNeighborY="11806">
        <dgm:presLayoutVars>
          <dgm:bulletEnabled val="1"/>
        </dgm:presLayoutVars>
      </dgm:prSet>
      <dgm:spPr/>
    </dgm:pt>
    <dgm:pt modelId="{02796320-2F67-481E-B21E-1CCC23F8CA0E}" type="pres">
      <dgm:prSet presAssocID="{D5D5C9B9-D8CC-47B1-B0A9-D6856DE4006E}" presName="ThreeConn_2-3" presStyleLbl="fgAccFollowNode1" presStyleIdx="1" presStyleCnt="2" custScaleX="71693" custLinFactNeighborX="-59031" custLinFactNeighborY="-8296">
        <dgm:presLayoutVars>
          <dgm:bulletEnabled val="1"/>
        </dgm:presLayoutVars>
      </dgm:prSet>
      <dgm:spPr/>
    </dgm:pt>
    <dgm:pt modelId="{24195C09-DCE9-4336-A210-A7DBA0EAC535}" type="pres">
      <dgm:prSet presAssocID="{D5D5C9B9-D8CC-47B1-B0A9-D6856DE4006E}" presName="ThreeNodes_1_text" presStyleLbl="node1" presStyleIdx="2" presStyleCnt="3">
        <dgm:presLayoutVars>
          <dgm:bulletEnabled val="1"/>
        </dgm:presLayoutVars>
      </dgm:prSet>
      <dgm:spPr/>
    </dgm:pt>
    <dgm:pt modelId="{055EF6D6-76B9-4213-99E8-9CD080D787EB}" type="pres">
      <dgm:prSet presAssocID="{D5D5C9B9-D8CC-47B1-B0A9-D6856DE4006E}" presName="ThreeNodes_2_text" presStyleLbl="node1" presStyleIdx="2" presStyleCnt="3">
        <dgm:presLayoutVars>
          <dgm:bulletEnabled val="1"/>
        </dgm:presLayoutVars>
      </dgm:prSet>
      <dgm:spPr/>
    </dgm:pt>
    <dgm:pt modelId="{9F6F0F75-5E1D-475A-B555-881E61942F7D}" type="pres">
      <dgm:prSet presAssocID="{D5D5C9B9-D8CC-47B1-B0A9-D6856DE4006E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D0842C04-9251-44E9-93F6-39B991CB69E9}" type="presOf" srcId="{B8DB4D4F-792C-4ED1-884F-F51E595FE021}" destId="{9F6F0F75-5E1D-475A-B555-881E61942F7D}" srcOrd="1" destOrd="0" presId="urn:microsoft.com/office/officeart/2005/8/layout/vProcess5"/>
    <dgm:cxn modelId="{4758BD08-4210-40A9-8CF1-6A8F8CB84200}" type="presOf" srcId="{418AF204-93D2-4293-BD74-41128A1A4294}" destId="{2157F13F-EF32-4256-BC15-109244F73900}" srcOrd="0" destOrd="0" presId="urn:microsoft.com/office/officeart/2005/8/layout/vProcess5"/>
    <dgm:cxn modelId="{41A6CB17-8B04-4718-A696-5C5A4C6119CD}" srcId="{D5D5C9B9-D8CC-47B1-B0A9-D6856DE4006E}" destId="{3E5937EC-0A0E-4AF4-858E-FDE11209BA4A}" srcOrd="1" destOrd="0" parTransId="{EBCD42B3-D396-486A-9954-5A762732314D}" sibTransId="{3A069107-F970-4CEF-B6EF-24503D871BB1}"/>
    <dgm:cxn modelId="{99E7F921-7FCA-40C8-BE93-26837DA891D1}" type="presOf" srcId="{D15E6147-B831-4F07-96FE-F923F03ADA57}" destId="{24195C09-DCE9-4336-A210-A7DBA0EAC535}" srcOrd="1" destOrd="0" presId="urn:microsoft.com/office/officeart/2005/8/layout/vProcess5"/>
    <dgm:cxn modelId="{BCFBD12E-AAAA-4AE1-83D4-92F67CA0C883}" type="presOf" srcId="{D15E6147-B831-4F07-96FE-F923F03ADA57}" destId="{BC2A2762-6DB7-4814-BC5D-9794843AF5F3}" srcOrd="0" destOrd="0" presId="urn:microsoft.com/office/officeart/2005/8/layout/vProcess5"/>
    <dgm:cxn modelId="{32651130-3A9E-442B-8BE4-3EC77CC02E63}" type="presOf" srcId="{3E5937EC-0A0E-4AF4-858E-FDE11209BA4A}" destId="{5143504D-ACF2-4DB0-9F6E-8E8E213CA9FC}" srcOrd="0" destOrd="0" presId="urn:microsoft.com/office/officeart/2005/8/layout/vProcess5"/>
    <dgm:cxn modelId="{BC01FA39-33A4-4189-8D34-C3F1CD050411}" type="presOf" srcId="{B8DB4D4F-792C-4ED1-884F-F51E595FE021}" destId="{91F6D17B-C801-40E0-BF47-51B8C2BC5DA5}" srcOrd="0" destOrd="0" presId="urn:microsoft.com/office/officeart/2005/8/layout/vProcess5"/>
    <dgm:cxn modelId="{A3448C76-8D16-49CC-8192-B5B94DADEAC3}" type="presOf" srcId="{3A069107-F970-4CEF-B6EF-24503D871BB1}" destId="{02796320-2F67-481E-B21E-1CCC23F8CA0E}" srcOrd="0" destOrd="0" presId="urn:microsoft.com/office/officeart/2005/8/layout/vProcess5"/>
    <dgm:cxn modelId="{66376095-CE28-45D8-AF8B-5FB25330C640}" type="presOf" srcId="{3E5937EC-0A0E-4AF4-858E-FDE11209BA4A}" destId="{055EF6D6-76B9-4213-99E8-9CD080D787EB}" srcOrd="1" destOrd="0" presId="urn:microsoft.com/office/officeart/2005/8/layout/vProcess5"/>
    <dgm:cxn modelId="{85A61297-A6F0-430B-8B95-96459AE0F9A7}" srcId="{D5D5C9B9-D8CC-47B1-B0A9-D6856DE4006E}" destId="{B8DB4D4F-792C-4ED1-884F-F51E595FE021}" srcOrd="2" destOrd="0" parTransId="{BDC64672-C416-425E-8DF3-BD55EB5CAD27}" sibTransId="{D9766BF9-08C2-4900-BD8A-F73A442119C0}"/>
    <dgm:cxn modelId="{018627E2-B4AD-4379-8A4A-B7C52F29BD20}" type="presOf" srcId="{D5D5C9B9-D8CC-47B1-B0A9-D6856DE4006E}" destId="{47D4CD6C-426B-40E3-B52C-10EA8A8CF927}" srcOrd="0" destOrd="0" presId="urn:microsoft.com/office/officeart/2005/8/layout/vProcess5"/>
    <dgm:cxn modelId="{FEC735FF-2827-411C-9A94-0B45AEE94670}" srcId="{D5D5C9B9-D8CC-47B1-B0A9-D6856DE4006E}" destId="{D15E6147-B831-4F07-96FE-F923F03ADA57}" srcOrd="0" destOrd="0" parTransId="{BAFA4AC6-0666-4844-96CD-5DFD6243212A}" sibTransId="{418AF204-93D2-4293-BD74-41128A1A4294}"/>
    <dgm:cxn modelId="{361595C2-2E59-4CFB-914D-E86AA558D82B}" type="presParOf" srcId="{47D4CD6C-426B-40E3-B52C-10EA8A8CF927}" destId="{6355F53B-6095-4E12-865C-00D630B697B6}" srcOrd="0" destOrd="0" presId="urn:microsoft.com/office/officeart/2005/8/layout/vProcess5"/>
    <dgm:cxn modelId="{B7F2D001-320F-47F5-9F7A-1D32618E5112}" type="presParOf" srcId="{47D4CD6C-426B-40E3-B52C-10EA8A8CF927}" destId="{BC2A2762-6DB7-4814-BC5D-9794843AF5F3}" srcOrd="1" destOrd="0" presId="urn:microsoft.com/office/officeart/2005/8/layout/vProcess5"/>
    <dgm:cxn modelId="{1199BBAD-93C5-46F6-8DF6-A6E00957C477}" type="presParOf" srcId="{47D4CD6C-426B-40E3-B52C-10EA8A8CF927}" destId="{5143504D-ACF2-4DB0-9F6E-8E8E213CA9FC}" srcOrd="2" destOrd="0" presId="urn:microsoft.com/office/officeart/2005/8/layout/vProcess5"/>
    <dgm:cxn modelId="{3333CCF2-A33A-4FFA-90D3-562440313668}" type="presParOf" srcId="{47D4CD6C-426B-40E3-B52C-10EA8A8CF927}" destId="{91F6D17B-C801-40E0-BF47-51B8C2BC5DA5}" srcOrd="3" destOrd="0" presId="urn:microsoft.com/office/officeart/2005/8/layout/vProcess5"/>
    <dgm:cxn modelId="{F098A76D-FFCD-4AEC-8B99-9E7FB04E66AA}" type="presParOf" srcId="{47D4CD6C-426B-40E3-B52C-10EA8A8CF927}" destId="{2157F13F-EF32-4256-BC15-109244F73900}" srcOrd="4" destOrd="0" presId="urn:microsoft.com/office/officeart/2005/8/layout/vProcess5"/>
    <dgm:cxn modelId="{03CBCCB4-AA8D-4C0B-A600-D1EAA37DC090}" type="presParOf" srcId="{47D4CD6C-426B-40E3-B52C-10EA8A8CF927}" destId="{02796320-2F67-481E-B21E-1CCC23F8CA0E}" srcOrd="5" destOrd="0" presId="urn:microsoft.com/office/officeart/2005/8/layout/vProcess5"/>
    <dgm:cxn modelId="{FF25E27F-D4E3-49F7-8BD4-FB29AB1942C2}" type="presParOf" srcId="{47D4CD6C-426B-40E3-B52C-10EA8A8CF927}" destId="{24195C09-DCE9-4336-A210-A7DBA0EAC535}" srcOrd="6" destOrd="0" presId="urn:microsoft.com/office/officeart/2005/8/layout/vProcess5"/>
    <dgm:cxn modelId="{2A1B060A-3C39-496F-8CE2-9FD935EC9724}" type="presParOf" srcId="{47D4CD6C-426B-40E3-B52C-10EA8A8CF927}" destId="{055EF6D6-76B9-4213-99E8-9CD080D787EB}" srcOrd="7" destOrd="0" presId="urn:microsoft.com/office/officeart/2005/8/layout/vProcess5"/>
    <dgm:cxn modelId="{021D0CEC-AC6B-45D7-B5FB-D058A3557362}" type="presParOf" srcId="{47D4CD6C-426B-40E3-B52C-10EA8A8CF927}" destId="{9F6F0F75-5E1D-475A-B555-881E61942F7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D5C9B9-D8CC-47B1-B0A9-D6856DE4006E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15E6147-B831-4F07-96FE-F923F03ADA57}">
      <dgm:prSet phldrT="[Text]" custT="1"/>
      <dgm:spPr/>
      <dgm:t>
        <a:bodyPr tIns="0" rIns="0"/>
        <a:lstStyle/>
        <a:p>
          <a:r>
            <a:rPr lang="sr-Cyrl-RS" sz="1600" dirty="0">
              <a:solidFill>
                <a:schemeClr val="tx1"/>
              </a:solidFill>
            </a:rPr>
            <a:t>Разматрање на нивоу централног пулта за жалбе</a:t>
          </a:r>
          <a:endParaRPr lang="en-US" sz="1600" dirty="0">
            <a:solidFill>
              <a:schemeClr val="tx1"/>
            </a:solidFill>
          </a:endParaRPr>
        </a:p>
      </dgm:t>
    </dgm:pt>
    <dgm:pt modelId="{BAFA4AC6-0666-4844-96CD-5DFD6243212A}" type="parTrans" cxnId="{FEC735FF-2827-411C-9A94-0B45AEE94670}">
      <dgm:prSet/>
      <dgm:spPr/>
      <dgm:t>
        <a:bodyPr/>
        <a:lstStyle/>
        <a:p>
          <a:endParaRPr lang="en-US"/>
        </a:p>
      </dgm:t>
    </dgm:pt>
    <dgm:pt modelId="{418AF204-93D2-4293-BD74-41128A1A4294}" type="sibTrans" cxnId="{FEC735FF-2827-411C-9A94-0B45AEE94670}">
      <dgm:prSet/>
      <dgm:spPr>
        <a:solidFill>
          <a:schemeClr val="bg2">
            <a:lumMod val="75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en-US"/>
        </a:p>
      </dgm:t>
    </dgm:pt>
    <dgm:pt modelId="{3E5937EC-0A0E-4AF4-858E-FDE11209BA4A}">
      <dgm:prSet phldrT="[Text]" custT="1"/>
      <dgm:spPr/>
      <dgm:t>
        <a:bodyPr/>
        <a:lstStyle/>
        <a:p>
          <a:r>
            <a:rPr lang="sr-Cyrl-RS" sz="1600" dirty="0">
              <a:solidFill>
                <a:schemeClr val="tx1"/>
              </a:solidFill>
            </a:rPr>
            <a:t>Разматра </a:t>
          </a:r>
          <a:r>
            <a:rPr lang="sr-Cyrl-RS" sz="1600" b="1" dirty="0">
              <a:solidFill>
                <a:schemeClr val="tx1"/>
              </a:solidFill>
            </a:rPr>
            <a:t>другосотепена комисија за жалбе </a:t>
          </a:r>
          <a:r>
            <a:rPr lang="sr-Cyrl-RS" sz="1600" dirty="0">
              <a:solidFill>
                <a:schemeClr val="tx1"/>
              </a:solidFill>
            </a:rPr>
            <a:t>на нивоу Министарства рударства и енергетике</a:t>
          </a:r>
          <a:endParaRPr lang="en-US" sz="1600" dirty="0">
            <a:solidFill>
              <a:schemeClr val="tx1"/>
            </a:solidFill>
          </a:endParaRPr>
        </a:p>
      </dgm:t>
    </dgm:pt>
    <dgm:pt modelId="{EBCD42B3-D396-486A-9954-5A762732314D}" type="parTrans" cxnId="{41A6CB17-8B04-4718-A696-5C5A4C6119CD}">
      <dgm:prSet/>
      <dgm:spPr/>
      <dgm:t>
        <a:bodyPr/>
        <a:lstStyle/>
        <a:p>
          <a:endParaRPr lang="en-US"/>
        </a:p>
      </dgm:t>
    </dgm:pt>
    <dgm:pt modelId="{3A069107-F970-4CEF-B6EF-24503D871BB1}" type="sibTrans" cxnId="{41A6CB17-8B04-4718-A696-5C5A4C6119CD}">
      <dgm:prSet/>
      <dgm:spPr>
        <a:solidFill>
          <a:schemeClr val="bg2">
            <a:lumMod val="75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en-US"/>
        </a:p>
      </dgm:t>
    </dgm:pt>
    <dgm:pt modelId="{B8DB4D4F-792C-4ED1-884F-F51E595FE021}">
      <dgm:prSet custT="1"/>
      <dgm:spPr/>
      <dgm:t>
        <a:bodyPr/>
        <a:lstStyle/>
        <a:p>
          <a:r>
            <a:rPr lang="sr-Cyrl-RS" sz="2200" b="1" dirty="0">
              <a:solidFill>
                <a:schemeClr val="tx1"/>
              </a:solidFill>
            </a:rPr>
            <a:t>6. З</a:t>
          </a:r>
          <a:r>
            <a:rPr lang="ru-RU" sz="1800" b="1" dirty="0">
              <a:solidFill>
                <a:schemeClr val="tx1"/>
              </a:solidFill>
            </a:rPr>
            <a:t>атварање жалби</a:t>
          </a:r>
        </a:p>
        <a:p>
          <a:r>
            <a:rPr lang="ru-RU" sz="1400" dirty="0">
              <a:solidFill>
                <a:schemeClr val="tx1"/>
              </a:solidFill>
            </a:rPr>
            <a:t>Ако подносилац жалбе није задовољан, саветује му се да тражи решење од надлежног суда</a:t>
          </a:r>
          <a:endParaRPr lang="en-US" sz="1400" dirty="0">
            <a:solidFill>
              <a:schemeClr val="tx1"/>
            </a:solidFill>
          </a:endParaRPr>
        </a:p>
      </dgm:t>
    </dgm:pt>
    <dgm:pt modelId="{BDC64672-C416-425E-8DF3-BD55EB5CAD27}" type="parTrans" cxnId="{85A61297-A6F0-430B-8B95-96459AE0F9A7}">
      <dgm:prSet/>
      <dgm:spPr/>
      <dgm:t>
        <a:bodyPr/>
        <a:lstStyle/>
        <a:p>
          <a:endParaRPr lang="en-US"/>
        </a:p>
      </dgm:t>
    </dgm:pt>
    <dgm:pt modelId="{D9766BF9-08C2-4900-BD8A-F73A442119C0}" type="sibTrans" cxnId="{85A61297-A6F0-430B-8B95-96459AE0F9A7}">
      <dgm:prSet/>
      <dgm:spPr/>
      <dgm:t>
        <a:bodyPr/>
        <a:lstStyle/>
        <a:p>
          <a:endParaRPr lang="en-US"/>
        </a:p>
      </dgm:t>
    </dgm:pt>
    <dgm:pt modelId="{47D4CD6C-426B-40E3-B52C-10EA8A8CF927}" type="pres">
      <dgm:prSet presAssocID="{D5D5C9B9-D8CC-47B1-B0A9-D6856DE4006E}" presName="outerComposite" presStyleCnt="0">
        <dgm:presLayoutVars>
          <dgm:chMax val="5"/>
          <dgm:dir/>
          <dgm:resizeHandles val="exact"/>
        </dgm:presLayoutVars>
      </dgm:prSet>
      <dgm:spPr/>
    </dgm:pt>
    <dgm:pt modelId="{6355F53B-6095-4E12-865C-00D630B697B6}" type="pres">
      <dgm:prSet presAssocID="{D5D5C9B9-D8CC-47B1-B0A9-D6856DE4006E}" presName="dummyMaxCanvas" presStyleCnt="0">
        <dgm:presLayoutVars/>
      </dgm:prSet>
      <dgm:spPr/>
    </dgm:pt>
    <dgm:pt modelId="{BC2A2762-6DB7-4814-BC5D-9794843AF5F3}" type="pres">
      <dgm:prSet presAssocID="{D5D5C9B9-D8CC-47B1-B0A9-D6856DE4006E}" presName="ThreeNodes_1" presStyleLbl="node1" presStyleIdx="0" presStyleCnt="3" custScaleX="110567" custScaleY="80032" custLinFactNeighborX="1315">
        <dgm:presLayoutVars>
          <dgm:bulletEnabled val="1"/>
        </dgm:presLayoutVars>
      </dgm:prSet>
      <dgm:spPr/>
    </dgm:pt>
    <dgm:pt modelId="{5143504D-ACF2-4DB0-9F6E-8E8E213CA9FC}" type="pres">
      <dgm:prSet presAssocID="{D5D5C9B9-D8CC-47B1-B0A9-D6856DE4006E}" presName="ThreeNodes_2" presStyleLbl="node1" presStyleIdx="1" presStyleCnt="3" custScaleX="108498" custScaleY="94750" custLinFactNeighborX="-2949" custLinFactNeighborY="-23101">
        <dgm:presLayoutVars>
          <dgm:bulletEnabled val="1"/>
        </dgm:presLayoutVars>
      </dgm:prSet>
      <dgm:spPr/>
    </dgm:pt>
    <dgm:pt modelId="{91F6D17B-C801-40E0-BF47-51B8C2BC5DA5}" type="pres">
      <dgm:prSet presAssocID="{D5D5C9B9-D8CC-47B1-B0A9-D6856DE4006E}" presName="ThreeNodes_3" presStyleLbl="node1" presStyleIdx="2" presStyleCnt="3" custScaleX="113329" custScaleY="126327" custLinFactNeighborX="-7881" custLinFactNeighborY="-25728">
        <dgm:presLayoutVars>
          <dgm:bulletEnabled val="1"/>
        </dgm:presLayoutVars>
      </dgm:prSet>
      <dgm:spPr/>
    </dgm:pt>
    <dgm:pt modelId="{2157F13F-EF32-4256-BC15-109244F73900}" type="pres">
      <dgm:prSet presAssocID="{D5D5C9B9-D8CC-47B1-B0A9-D6856DE4006E}" presName="ThreeConn_1-2" presStyleLbl="fgAccFollowNode1" presStyleIdx="0" presStyleCnt="2" custScaleX="72589" custLinFactNeighborX="22346" custLinFactNeighborY="-22559">
        <dgm:presLayoutVars>
          <dgm:bulletEnabled val="1"/>
        </dgm:presLayoutVars>
      </dgm:prSet>
      <dgm:spPr/>
    </dgm:pt>
    <dgm:pt modelId="{02796320-2F67-481E-B21E-1CCC23F8CA0E}" type="pres">
      <dgm:prSet presAssocID="{D5D5C9B9-D8CC-47B1-B0A9-D6856DE4006E}" presName="ThreeConn_2-3" presStyleLbl="fgAccFollowNode1" presStyleIdx="1" presStyleCnt="2" custScaleX="71693" custLinFactNeighborX="-41848" custLinFactNeighborY="-61992">
        <dgm:presLayoutVars>
          <dgm:bulletEnabled val="1"/>
        </dgm:presLayoutVars>
      </dgm:prSet>
      <dgm:spPr/>
    </dgm:pt>
    <dgm:pt modelId="{24195C09-DCE9-4336-A210-A7DBA0EAC535}" type="pres">
      <dgm:prSet presAssocID="{D5D5C9B9-D8CC-47B1-B0A9-D6856DE4006E}" presName="ThreeNodes_1_text" presStyleLbl="node1" presStyleIdx="2" presStyleCnt="3">
        <dgm:presLayoutVars>
          <dgm:bulletEnabled val="1"/>
        </dgm:presLayoutVars>
      </dgm:prSet>
      <dgm:spPr/>
    </dgm:pt>
    <dgm:pt modelId="{055EF6D6-76B9-4213-99E8-9CD080D787EB}" type="pres">
      <dgm:prSet presAssocID="{D5D5C9B9-D8CC-47B1-B0A9-D6856DE4006E}" presName="ThreeNodes_2_text" presStyleLbl="node1" presStyleIdx="2" presStyleCnt="3">
        <dgm:presLayoutVars>
          <dgm:bulletEnabled val="1"/>
        </dgm:presLayoutVars>
      </dgm:prSet>
      <dgm:spPr/>
    </dgm:pt>
    <dgm:pt modelId="{9F6F0F75-5E1D-475A-B555-881E61942F7D}" type="pres">
      <dgm:prSet presAssocID="{D5D5C9B9-D8CC-47B1-B0A9-D6856DE4006E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D0842C04-9251-44E9-93F6-39B991CB69E9}" type="presOf" srcId="{B8DB4D4F-792C-4ED1-884F-F51E595FE021}" destId="{9F6F0F75-5E1D-475A-B555-881E61942F7D}" srcOrd="1" destOrd="0" presId="urn:microsoft.com/office/officeart/2005/8/layout/vProcess5"/>
    <dgm:cxn modelId="{4758BD08-4210-40A9-8CF1-6A8F8CB84200}" type="presOf" srcId="{418AF204-93D2-4293-BD74-41128A1A4294}" destId="{2157F13F-EF32-4256-BC15-109244F73900}" srcOrd="0" destOrd="0" presId="urn:microsoft.com/office/officeart/2005/8/layout/vProcess5"/>
    <dgm:cxn modelId="{41A6CB17-8B04-4718-A696-5C5A4C6119CD}" srcId="{D5D5C9B9-D8CC-47B1-B0A9-D6856DE4006E}" destId="{3E5937EC-0A0E-4AF4-858E-FDE11209BA4A}" srcOrd="1" destOrd="0" parTransId="{EBCD42B3-D396-486A-9954-5A762732314D}" sibTransId="{3A069107-F970-4CEF-B6EF-24503D871BB1}"/>
    <dgm:cxn modelId="{99E7F921-7FCA-40C8-BE93-26837DA891D1}" type="presOf" srcId="{D15E6147-B831-4F07-96FE-F923F03ADA57}" destId="{24195C09-DCE9-4336-A210-A7DBA0EAC535}" srcOrd="1" destOrd="0" presId="urn:microsoft.com/office/officeart/2005/8/layout/vProcess5"/>
    <dgm:cxn modelId="{BCFBD12E-AAAA-4AE1-83D4-92F67CA0C883}" type="presOf" srcId="{D15E6147-B831-4F07-96FE-F923F03ADA57}" destId="{BC2A2762-6DB7-4814-BC5D-9794843AF5F3}" srcOrd="0" destOrd="0" presId="urn:microsoft.com/office/officeart/2005/8/layout/vProcess5"/>
    <dgm:cxn modelId="{32651130-3A9E-442B-8BE4-3EC77CC02E63}" type="presOf" srcId="{3E5937EC-0A0E-4AF4-858E-FDE11209BA4A}" destId="{5143504D-ACF2-4DB0-9F6E-8E8E213CA9FC}" srcOrd="0" destOrd="0" presId="urn:microsoft.com/office/officeart/2005/8/layout/vProcess5"/>
    <dgm:cxn modelId="{BC01FA39-33A4-4189-8D34-C3F1CD050411}" type="presOf" srcId="{B8DB4D4F-792C-4ED1-884F-F51E595FE021}" destId="{91F6D17B-C801-40E0-BF47-51B8C2BC5DA5}" srcOrd="0" destOrd="0" presId="urn:microsoft.com/office/officeart/2005/8/layout/vProcess5"/>
    <dgm:cxn modelId="{A3448C76-8D16-49CC-8192-B5B94DADEAC3}" type="presOf" srcId="{3A069107-F970-4CEF-B6EF-24503D871BB1}" destId="{02796320-2F67-481E-B21E-1CCC23F8CA0E}" srcOrd="0" destOrd="0" presId="urn:microsoft.com/office/officeart/2005/8/layout/vProcess5"/>
    <dgm:cxn modelId="{66376095-CE28-45D8-AF8B-5FB25330C640}" type="presOf" srcId="{3E5937EC-0A0E-4AF4-858E-FDE11209BA4A}" destId="{055EF6D6-76B9-4213-99E8-9CD080D787EB}" srcOrd="1" destOrd="0" presId="urn:microsoft.com/office/officeart/2005/8/layout/vProcess5"/>
    <dgm:cxn modelId="{85A61297-A6F0-430B-8B95-96459AE0F9A7}" srcId="{D5D5C9B9-D8CC-47B1-B0A9-D6856DE4006E}" destId="{B8DB4D4F-792C-4ED1-884F-F51E595FE021}" srcOrd="2" destOrd="0" parTransId="{BDC64672-C416-425E-8DF3-BD55EB5CAD27}" sibTransId="{D9766BF9-08C2-4900-BD8A-F73A442119C0}"/>
    <dgm:cxn modelId="{018627E2-B4AD-4379-8A4A-B7C52F29BD20}" type="presOf" srcId="{D5D5C9B9-D8CC-47B1-B0A9-D6856DE4006E}" destId="{47D4CD6C-426B-40E3-B52C-10EA8A8CF927}" srcOrd="0" destOrd="0" presId="urn:microsoft.com/office/officeart/2005/8/layout/vProcess5"/>
    <dgm:cxn modelId="{FEC735FF-2827-411C-9A94-0B45AEE94670}" srcId="{D5D5C9B9-D8CC-47B1-B0A9-D6856DE4006E}" destId="{D15E6147-B831-4F07-96FE-F923F03ADA57}" srcOrd="0" destOrd="0" parTransId="{BAFA4AC6-0666-4844-96CD-5DFD6243212A}" sibTransId="{418AF204-93D2-4293-BD74-41128A1A4294}"/>
    <dgm:cxn modelId="{361595C2-2E59-4CFB-914D-E86AA558D82B}" type="presParOf" srcId="{47D4CD6C-426B-40E3-B52C-10EA8A8CF927}" destId="{6355F53B-6095-4E12-865C-00D630B697B6}" srcOrd="0" destOrd="0" presId="urn:microsoft.com/office/officeart/2005/8/layout/vProcess5"/>
    <dgm:cxn modelId="{B7F2D001-320F-47F5-9F7A-1D32618E5112}" type="presParOf" srcId="{47D4CD6C-426B-40E3-B52C-10EA8A8CF927}" destId="{BC2A2762-6DB7-4814-BC5D-9794843AF5F3}" srcOrd="1" destOrd="0" presId="urn:microsoft.com/office/officeart/2005/8/layout/vProcess5"/>
    <dgm:cxn modelId="{1199BBAD-93C5-46F6-8DF6-A6E00957C477}" type="presParOf" srcId="{47D4CD6C-426B-40E3-B52C-10EA8A8CF927}" destId="{5143504D-ACF2-4DB0-9F6E-8E8E213CA9FC}" srcOrd="2" destOrd="0" presId="urn:microsoft.com/office/officeart/2005/8/layout/vProcess5"/>
    <dgm:cxn modelId="{3333CCF2-A33A-4FFA-90D3-562440313668}" type="presParOf" srcId="{47D4CD6C-426B-40E3-B52C-10EA8A8CF927}" destId="{91F6D17B-C801-40E0-BF47-51B8C2BC5DA5}" srcOrd="3" destOrd="0" presId="urn:microsoft.com/office/officeart/2005/8/layout/vProcess5"/>
    <dgm:cxn modelId="{F098A76D-FFCD-4AEC-8B99-9E7FB04E66AA}" type="presParOf" srcId="{47D4CD6C-426B-40E3-B52C-10EA8A8CF927}" destId="{2157F13F-EF32-4256-BC15-109244F73900}" srcOrd="4" destOrd="0" presId="urn:microsoft.com/office/officeart/2005/8/layout/vProcess5"/>
    <dgm:cxn modelId="{03CBCCB4-AA8D-4C0B-A600-D1EAA37DC090}" type="presParOf" srcId="{47D4CD6C-426B-40E3-B52C-10EA8A8CF927}" destId="{02796320-2F67-481E-B21E-1CCC23F8CA0E}" srcOrd="5" destOrd="0" presId="urn:microsoft.com/office/officeart/2005/8/layout/vProcess5"/>
    <dgm:cxn modelId="{FF25E27F-D4E3-49F7-8BD4-FB29AB1942C2}" type="presParOf" srcId="{47D4CD6C-426B-40E3-B52C-10EA8A8CF927}" destId="{24195C09-DCE9-4336-A210-A7DBA0EAC535}" srcOrd="6" destOrd="0" presId="urn:microsoft.com/office/officeart/2005/8/layout/vProcess5"/>
    <dgm:cxn modelId="{2A1B060A-3C39-496F-8CE2-9FD935EC9724}" type="presParOf" srcId="{47D4CD6C-426B-40E3-B52C-10EA8A8CF927}" destId="{055EF6D6-76B9-4213-99E8-9CD080D787EB}" srcOrd="7" destOrd="0" presId="urn:microsoft.com/office/officeart/2005/8/layout/vProcess5"/>
    <dgm:cxn modelId="{021D0CEC-AC6B-45D7-B5FB-D058A3557362}" type="presParOf" srcId="{47D4CD6C-426B-40E3-B52C-10EA8A8CF927}" destId="{9F6F0F75-5E1D-475A-B555-881E61942F7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1BF7A5E-68C7-4531-8E39-3370850FF09B}" type="doc">
      <dgm:prSet loTypeId="urn:microsoft.com/office/officeart/2005/8/layout/lProcess1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AE892E6-A732-4042-9557-677CD2E659B0}">
      <dgm:prSet phldrT="[Text]" custT="1"/>
      <dgm:spPr/>
      <dgm:t>
        <a:bodyPr/>
        <a:lstStyle/>
        <a:p>
          <a:r>
            <a:rPr lang="sr-Cyrl-RS" sz="1800" b="1" dirty="0"/>
            <a:t>Подносилац жалбе не</a:t>
          </a:r>
          <a:r>
            <a:rPr lang="en-US" sz="1800" b="1" dirty="0" err="1"/>
            <a:t>задовољан</a:t>
          </a:r>
          <a:endParaRPr lang="en-US" sz="1800" b="1" dirty="0"/>
        </a:p>
      </dgm:t>
    </dgm:pt>
    <dgm:pt modelId="{F2921A9D-5B59-44F3-919D-F4085C41E08F}" type="parTrans" cxnId="{DE96B22F-C648-4D0B-BEA2-C4127F7801C3}">
      <dgm:prSet/>
      <dgm:spPr/>
      <dgm:t>
        <a:bodyPr/>
        <a:lstStyle/>
        <a:p>
          <a:endParaRPr lang="en-US"/>
        </a:p>
      </dgm:t>
    </dgm:pt>
    <dgm:pt modelId="{E0FB294B-D276-4415-8B05-3D27A23046F4}" type="sibTrans" cxnId="{DE96B22F-C648-4D0B-BEA2-C4127F7801C3}">
      <dgm:prSet/>
      <dgm:spPr/>
      <dgm:t>
        <a:bodyPr/>
        <a:lstStyle/>
        <a:p>
          <a:endParaRPr lang="en-US"/>
        </a:p>
      </dgm:t>
    </dgm:pt>
    <dgm:pt modelId="{E4E4FF56-9C8A-4A31-B975-445ECFC1B080}">
      <dgm:prSet phldrT="[Text]" custT="1"/>
      <dgm:spPr/>
      <dgm:t>
        <a:bodyPr/>
        <a:lstStyle/>
        <a:p>
          <a:r>
            <a:rPr lang="sr-Cyrl-RS" sz="2800" b="1" dirty="0"/>
            <a:t>4. </a:t>
          </a:r>
          <a:r>
            <a:rPr lang="sr-Cyrl-RS" sz="1800" dirty="0"/>
            <a:t>З</a:t>
          </a:r>
          <a:r>
            <a:rPr lang="en-US" sz="1800" dirty="0" err="1"/>
            <a:t>атварање</a:t>
          </a:r>
          <a:r>
            <a:rPr lang="en-US" sz="1800" dirty="0"/>
            <a:t> </a:t>
          </a:r>
          <a:r>
            <a:rPr lang="sr-Cyrl-RS" sz="1800" dirty="0"/>
            <a:t>жалбе у првом степену</a:t>
          </a:r>
          <a:endParaRPr lang="en-US" sz="1800" dirty="0"/>
        </a:p>
      </dgm:t>
    </dgm:pt>
    <dgm:pt modelId="{A90AEA4C-A128-45E1-B1F9-E751C067E907}" type="parTrans" cxnId="{21A89F6B-EAB2-4860-9185-F658DE603659}">
      <dgm:prSet/>
      <dgm:spPr>
        <a:solidFill>
          <a:schemeClr val="bg2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8900ADA-FD7D-4F78-856B-E9D3CB896201}" type="sibTrans" cxnId="{21A89F6B-EAB2-4860-9185-F658DE603659}">
      <dgm:prSet/>
      <dgm:spPr/>
      <dgm:t>
        <a:bodyPr/>
        <a:lstStyle/>
        <a:p>
          <a:endParaRPr lang="en-US"/>
        </a:p>
      </dgm:t>
    </dgm:pt>
    <dgm:pt modelId="{7E6CF151-F3D8-4F45-BEE3-FE7AD74B602A}">
      <dgm:prSet phldrT="[Text]" custT="1"/>
      <dgm:spPr/>
      <dgm:t>
        <a:bodyPr/>
        <a:lstStyle/>
        <a:p>
          <a:r>
            <a:rPr lang="sr-Cyrl-RS" sz="1800" b="1" dirty="0"/>
            <a:t>Подносилац жалбе </a:t>
          </a:r>
          <a:r>
            <a:rPr lang="en-US" sz="1800" b="1" dirty="0" err="1"/>
            <a:t>задовољан</a:t>
          </a:r>
          <a:endParaRPr lang="en-US" sz="1800" b="1" dirty="0"/>
        </a:p>
      </dgm:t>
    </dgm:pt>
    <dgm:pt modelId="{9C03CEC1-E2AF-4ACA-BB5A-C7FB0A919B6F}" type="parTrans" cxnId="{732758DC-4CE1-4927-AC4D-143A1A25FA61}">
      <dgm:prSet/>
      <dgm:spPr/>
      <dgm:t>
        <a:bodyPr/>
        <a:lstStyle/>
        <a:p>
          <a:endParaRPr lang="en-US"/>
        </a:p>
      </dgm:t>
    </dgm:pt>
    <dgm:pt modelId="{87EF861D-B070-4B7E-9C4F-38E7CB4E8C01}" type="sibTrans" cxnId="{732758DC-4CE1-4927-AC4D-143A1A25FA61}">
      <dgm:prSet/>
      <dgm:spPr/>
      <dgm:t>
        <a:bodyPr/>
        <a:lstStyle/>
        <a:p>
          <a:endParaRPr lang="en-US"/>
        </a:p>
      </dgm:t>
    </dgm:pt>
    <dgm:pt modelId="{48DFADC2-9CCD-421E-B886-01CF249A0AEF}">
      <dgm:prSet phldrT="[Text]" custT="1"/>
      <dgm:spPr/>
      <dgm:t>
        <a:bodyPr/>
        <a:lstStyle/>
        <a:p>
          <a:r>
            <a:rPr lang="sr-Cyrl-RS" sz="2800" b="1" dirty="0"/>
            <a:t>5. </a:t>
          </a:r>
          <a:r>
            <a:rPr lang="sr-Cyrl-RS" sz="1800" dirty="0"/>
            <a:t>Упућивање на следећи ниво</a:t>
          </a:r>
          <a:endParaRPr lang="en-US" sz="1800" dirty="0"/>
        </a:p>
      </dgm:t>
    </dgm:pt>
    <dgm:pt modelId="{72426473-4653-4934-B18E-0D3E12786AE3}" type="parTrans" cxnId="{153E0FE0-50B7-4854-8BE6-744598CDD6DA}">
      <dgm:prSet/>
      <dgm:spPr>
        <a:solidFill>
          <a:schemeClr val="bg2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451C80BE-0BCA-4AA8-AE84-069B92A5678B}" type="sibTrans" cxnId="{153E0FE0-50B7-4854-8BE6-744598CDD6DA}">
      <dgm:prSet/>
      <dgm:spPr/>
      <dgm:t>
        <a:bodyPr/>
        <a:lstStyle/>
        <a:p>
          <a:endParaRPr lang="en-US"/>
        </a:p>
      </dgm:t>
    </dgm:pt>
    <dgm:pt modelId="{DCDAE5F4-4EDB-4633-ADDA-39EE7425686B}" type="pres">
      <dgm:prSet presAssocID="{61BF7A5E-68C7-4531-8E39-3370850FF09B}" presName="Name0" presStyleCnt="0">
        <dgm:presLayoutVars>
          <dgm:dir/>
          <dgm:animLvl val="lvl"/>
          <dgm:resizeHandles val="exact"/>
        </dgm:presLayoutVars>
      </dgm:prSet>
      <dgm:spPr/>
    </dgm:pt>
    <dgm:pt modelId="{D7A91C43-CE7A-4651-8C40-231B028C9124}" type="pres">
      <dgm:prSet presAssocID="{AAE892E6-A732-4042-9557-677CD2E659B0}" presName="vertFlow" presStyleCnt="0"/>
      <dgm:spPr/>
    </dgm:pt>
    <dgm:pt modelId="{6B499BF9-9B49-4485-AB41-FA0E4172693A}" type="pres">
      <dgm:prSet presAssocID="{AAE892E6-A732-4042-9557-677CD2E659B0}" presName="header" presStyleLbl="node1" presStyleIdx="0" presStyleCnt="2" custLinFactX="9932" custLinFactNeighborX="100000" custLinFactNeighborY="-74342"/>
      <dgm:spPr/>
    </dgm:pt>
    <dgm:pt modelId="{023A5636-AC1D-4A08-AFBE-643887EAD2BD}" type="pres">
      <dgm:prSet presAssocID="{A90AEA4C-A128-45E1-B1F9-E751C067E907}" presName="parTrans" presStyleLbl="sibTrans2D1" presStyleIdx="0" presStyleCnt="2" custAng="17369437" custScaleX="79678" custScaleY="226904" custLinFactX="62447" custLinFactNeighborX="100000" custLinFactNeighborY="-80914"/>
      <dgm:spPr/>
    </dgm:pt>
    <dgm:pt modelId="{D4475788-EDD5-4BD2-9900-A551F061DF26}" type="pres">
      <dgm:prSet presAssocID="{E4E4FF56-9C8A-4A31-B975-445ECFC1B080}" presName="child" presStyleLbl="alignAccFollowNode1" presStyleIdx="0" presStyleCnt="2" custLinFactNeighborX="2838" custLinFactNeighborY="33385">
        <dgm:presLayoutVars>
          <dgm:chMax val="0"/>
          <dgm:bulletEnabled val="1"/>
        </dgm:presLayoutVars>
      </dgm:prSet>
      <dgm:spPr/>
    </dgm:pt>
    <dgm:pt modelId="{D5ECE74C-89E4-4E72-8241-2F1710337309}" type="pres">
      <dgm:prSet presAssocID="{AAE892E6-A732-4042-9557-677CD2E659B0}" presName="hSp" presStyleCnt="0"/>
      <dgm:spPr/>
    </dgm:pt>
    <dgm:pt modelId="{C662A84C-C282-4939-A135-E0E9CEF4C683}" type="pres">
      <dgm:prSet presAssocID="{7E6CF151-F3D8-4F45-BEE3-FE7AD74B602A}" presName="vertFlow" presStyleCnt="0"/>
      <dgm:spPr/>
    </dgm:pt>
    <dgm:pt modelId="{C5B475A2-023F-4C3D-97E8-2D1B6CD634FA}" type="pres">
      <dgm:prSet presAssocID="{7E6CF151-F3D8-4F45-BEE3-FE7AD74B602A}" presName="header" presStyleLbl="node1" presStyleIdx="1" presStyleCnt="2" custLinFactX="-12554" custLinFactNeighborX="-100000" custLinFactNeighborY="-20688"/>
      <dgm:spPr/>
    </dgm:pt>
    <dgm:pt modelId="{8035C9D6-7039-4873-B65D-536EACC5C06F}" type="pres">
      <dgm:prSet presAssocID="{72426473-4653-4934-B18E-0D3E12786AE3}" presName="parTrans" presStyleLbl="sibTrans2D1" presStyleIdx="1" presStyleCnt="2" custAng="4347998" custScaleX="72391" custScaleY="242111" custLinFactX="-100000" custLinFactNeighborX="-151617" custLinFactNeighborY="71789"/>
      <dgm:spPr/>
    </dgm:pt>
    <dgm:pt modelId="{5FAD86DC-01D5-4A5E-ADBF-C3E182287494}" type="pres">
      <dgm:prSet presAssocID="{48DFADC2-9CCD-421E-B886-01CF249A0AEF}" presName="child" presStyleLbl="alignAccFollowNode1" presStyleIdx="1" presStyleCnt="2" custLinFactNeighborX="-1523" custLinFactNeighborY="-1668">
        <dgm:presLayoutVars>
          <dgm:chMax val="0"/>
          <dgm:bulletEnabled val="1"/>
        </dgm:presLayoutVars>
      </dgm:prSet>
      <dgm:spPr/>
    </dgm:pt>
  </dgm:ptLst>
  <dgm:cxnLst>
    <dgm:cxn modelId="{8A5A9704-16BD-4009-995A-9FB26D087D3E}" type="presOf" srcId="{AAE892E6-A732-4042-9557-677CD2E659B0}" destId="{6B499BF9-9B49-4485-AB41-FA0E4172693A}" srcOrd="0" destOrd="0" presId="urn:microsoft.com/office/officeart/2005/8/layout/lProcess1"/>
    <dgm:cxn modelId="{5E113E20-8762-4937-B190-9ED8612BB553}" type="presOf" srcId="{61BF7A5E-68C7-4531-8E39-3370850FF09B}" destId="{DCDAE5F4-4EDB-4633-ADDA-39EE7425686B}" srcOrd="0" destOrd="0" presId="urn:microsoft.com/office/officeart/2005/8/layout/lProcess1"/>
    <dgm:cxn modelId="{DE96B22F-C648-4D0B-BEA2-C4127F7801C3}" srcId="{61BF7A5E-68C7-4531-8E39-3370850FF09B}" destId="{AAE892E6-A732-4042-9557-677CD2E659B0}" srcOrd="0" destOrd="0" parTransId="{F2921A9D-5B59-44F3-919D-F4085C41E08F}" sibTransId="{E0FB294B-D276-4415-8B05-3D27A23046F4}"/>
    <dgm:cxn modelId="{762A9F35-B6A3-4587-947E-52DDE2DF74D0}" type="presOf" srcId="{48DFADC2-9CCD-421E-B886-01CF249A0AEF}" destId="{5FAD86DC-01D5-4A5E-ADBF-C3E182287494}" srcOrd="0" destOrd="0" presId="urn:microsoft.com/office/officeart/2005/8/layout/lProcess1"/>
    <dgm:cxn modelId="{21A89F6B-EAB2-4860-9185-F658DE603659}" srcId="{AAE892E6-A732-4042-9557-677CD2E659B0}" destId="{E4E4FF56-9C8A-4A31-B975-445ECFC1B080}" srcOrd="0" destOrd="0" parTransId="{A90AEA4C-A128-45E1-B1F9-E751C067E907}" sibTransId="{58900ADA-FD7D-4F78-856B-E9D3CB896201}"/>
    <dgm:cxn modelId="{563C9D72-BEC3-4775-BEEE-CC75BB0DD2C6}" type="presOf" srcId="{7E6CF151-F3D8-4F45-BEE3-FE7AD74B602A}" destId="{C5B475A2-023F-4C3D-97E8-2D1B6CD634FA}" srcOrd="0" destOrd="0" presId="urn:microsoft.com/office/officeart/2005/8/layout/lProcess1"/>
    <dgm:cxn modelId="{BDCC8793-017C-4992-B49F-59BEA946CE90}" type="presOf" srcId="{A90AEA4C-A128-45E1-B1F9-E751C067E907}" destId="{023A5636-AC1D-4A08-AFBE-643887EAD2BD}" srcOrd="0" destOrd="0" presId="urn:microsoft.com/office/officeart/2005/8/layout/lProcess1"/>
    <dgm:cxn modelId="{7DA6CAB0-9158-46B2-8AA8-9864B876EDD1}" type="presOf" srcId="{72426473-4653-4934-B18E-0D3E12786AE3}" destId="{8035C9D6-7039-4873-B65D-536EACC5C06F}" srcOrd="0" destOrd="0" presId="urn:microsoft.com/office/officeart/2005/8/layout/lProcess1"/>
    <dgm:cxn modelId="{732758DC-4CE1-4927-AC4D-143A1A25FA61}" srcId="{61BF7A5E-68C7-4531-8E39-3370850FF09B}" destId="{7E6CF151-F3D8-4F45-BEE3-FE7AD74B602A}" srcOrd="1" destOrd="0" parTransId="{9C03CEC1-E2AF-4ACA-BB5A-C7FB0A919B6F}" sibTransId="{87EF861D-B070-4B7E-9C4F-38E7CB4E8C01}"/>
    <dgm:cxn modelId="{153E0FE0-50B7-4854-8BE6-744598CDD6DA}" srcId="{7E6CF151-F3D8-4F45-BEE3-FE7AD74B602A}" destId="{48DFADC2-9CCD-421E-B886-01CF249A0AEF}" srcOrd="0" destOrd="0" parTransId="{72426473-4653-4934-B18E-0D3E12786AE3}" sibTransId="{451C80BE-0BCA-4AA8-AE84-069B92A5678B}"/>
    <dgm:cxn modelId="{E86FE4E5-FCD5-43A3-930F-7BDC1DA9FB71}" type="presOf" srcId="{E4E4FF56-9C8A-4A31-B975-445ECFC1B080}" destId="{D4475788-EDD5-4BD2-9900-A551F061DF26}" srcOrd="0" destOrd="0" presId="urn:microsoft.com/office/officeart/2005/8/layout/lProcess1"/>
    <dgm:cxn modelId="{2255AA81-22AC-4E0D-8895-7AAE190865D2}" type="presParOf" srcId="{DCDAE5F4-4EDB-4633-ADDA-39EE7425686B}" destId="{D7A91C43-CE7A-4651-8C40-231B028C9124}" srcOrd="0" destOrd="0" presId="urn:microsoft.com/office/officeart/2005/8/layout/lProcess1"/>
    <dgm:cxn modelId="{CA9504DF-14EF-42BF-8845-08F59C6C1D52}" type="presParOf" srcId="{D7A91C43-CE7A-4651-8C40-231B028C9124}" destId="{6B499BF9-9B49-4485-AB41-FA0E4172693A}" srcOrd="0" destOrd="0" presId="urn:microsoft.com/office/officeart/2005/8/layout/lProcess1"/>
    <dgm:cxn modelId="{58158502-CA1E-46C0-8B4E-0F62CEFD6D4A}" type="presParOf" srcId="{D7A91C43-CE7A-4651-8C40-231B028C9124}" destId="{023A5636-AC1D-4A08-AFBE-643887EAD2BD}" srcOrd="1" destOrd="0" presId="urn:microsoft.com/office/officeart/2005/8/layout/lProcess1"/>
    <dgm:cxn modelId="{8A07004B-5085-401B-9F6E-321D3963AF41}" type="presParOf" srcId="{D7A91C43-CE7A-4651-8C40-231B028C9124}" destId="{D4475788-EDD5-4BD2-9900-A551F061DF26}" srcOrd="2" destOrd="0" presId="urn:microsoft.com/office/officeart/2005/8/layout/lProcess1"/>
    <dgm:cxn modelId="{A631D775-1054-4EFE-B31A-A2C241F7680B}" type="presParOf" srcId="{DCDAE5F4-4EDB-4633-ADDA-39EE7425686B}" destId="{D5ECE74C-89E4-4E72-8241-2F1710337309}" srcOrd="1" destOrd="0" presId="urn:microsoft.com/office/officeart/2005/8/layout/lProcess1"/>
    <dgm:cxn modelId="{3B616F25-9050-4065-B2AA-DC3B263432BE}" type="presParOf" srcId="{DCDAE5F4-4EDB-4633-ADDA-39EE7425686B}" destId="{C662A84C-C282-4939-A135-E0E9CEF4C683}" srcOrd="2" destOrd="0" presId="urn:microsoft.com/office/officeart/2005/8/layout/lProcess1"/>
    <dgm:cxn modelId="{5EB531FE-F0AA-44B1-8355-CB6126A599F4}" type="presParOf" srcId="{C662A84C-C282-4939-A135-E0E9CEF4C683}" destId="{C5B475A2-023F-4C3D-97E8-2D1B6CD634FA}" srcOrd="0" destOrd="0" presId="urn:microsoft.com/office/officeart/2005/8/layout/lProcess1"/>
    <dgm:cxn modelId="{BF04D576-3098-4707-BF63-564E94EB8EB7}" type="presParOf" srcId="{C662A84C-C282-4939-A135-E0E9CEF4C683}" destId="{8035C9D6-7039-4873-B65D-536EACC5C06F}" srcOrd="1" destOrd="0" presId="urn:microsoft.com/office/officeart/2005/8/layout/lProcess1"/>
    <dgm:cxn modelId="{6B85488E-0851-4242-8FEA-161E39BDCFFC}" type="presParOf" srcId="{C662A84C-C282-4939-A135-E0E9CEF4C683}" destId="{5FAD86DC-01D5-4A5E-ADBF-C3E182287494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5EF2C1-B46E-45AF-B095-407D3524A947}">
      <dsp:nvSpPr>
        <dsp:cNvPr id="0" name=""/>
        <dsp:cNvSpPr/>
      </dsp:nvSpPr>
      <dsp:spPr>
        <a:xfrm>
          <a:off x="908483" y="0"/>
          <a:ext cx="10296144" cy="5493538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A47725-75D2-43B1-92F3-2DE1B56FB55C}">
      <dsp:nvSpPr>
        <dsp:cNvPr id="0" name=""/>
        <dsp:cNvSpPr/>
      </dsp:nvSpPr>
      <dsp:spPr>
        <a:xfrm>
          <a:off x="3259" y="1510195"/>
          <a:ext cx="1227871" cy="247314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63199" y="1570135"/>
        <a:ext cx="1107991" cy="2353266"/>
      </dsp:txXfrm>
    </dsp:sp>
    <dsp:sp modelId="{A1F42395-3C3A-40F4-9874-39096F30122F}">
      <dsp:nvSpPr>
        <dsp:cNvPr id="0" name=""/>
        <dsp:cNvSpPr/>
      </dsp:nvSpPr>
      <dsp:spPr>
        <a:xfrm>
          <a:off x="1435776" y="1510195"/>
          <a:ext cx="1469639" cy="247314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r-Cyrl-RS" sz="1400" b="0" kern="1200" dirty="0">
            <a:solidFill>
              <a:schemeClr val="tx1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r-Cyrl-RS" sz="1400" b="0" kern="1200" dirty="0">
            <a:solidFill>
              <a:schemeClr val="tx1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r-Cyrl-RS" sz="1400" b="0" kern="1200" dirty="0">
            <a:solidFill>
              <a:schemeClr val="tx1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0" kern="1200" dirty="0">
              <a:solidFill>
                <a:schemeClr val="tx1"/>
              </a:solidFill>
            </a:rPr>
            <a:t>2.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0" kern="1200" dirty="0">
              <a:solidFill>
                <a:schemeClr val="tx1"/>
              </a:solidFill>
            </a:rPr>
            <a:t>Успостављање стандарда ВБ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0" kern="1200" dirty="0">
              <a:solidFill>
                <a:schemeClr val="tx1"/>
              </a:solidFill>
            </a:rPr>
            <a:t>током имплементације </a:t>
          </a:r>
          <a:endParaRPr lang="sr-Latn-RS" sz="1400" b="0" kern="1200" dirty="0">
            <a:solidFill>
              <a:schemeClr val="tx1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0" kern="1200" dirty="0">
              <a:solidFill>
                <a:schemeClr val="tx1"/>
              </a:solidFill>
            </a:rPr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r-Cyrl-RS" sz="1400" b="0" kern="1200" dirty="0">
            <a:solidFill>
              <a:schemeClr val="tx1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0" kern="1200" dirty="0">
            <a:solidFill>
              <a:schemeClr val="tx1"/>
            </a:solidFill>
          </a:endParaRPr>
        </a:p>
      </dsp:txBody>
      <dsp:txXfrm>
        <a:off x="1507518" y="1581937"/>
        <a:ext cx="1326155" cy="2329662"/>
      </dsp:txXfrm>
    </dsp:sp>
    <dsp:sp modelId="{61D9B3CE-8B52-4EEA-8854-B80FD6446E17}">
      <dsp:nvSpPr>
        <dsp:cNvPr id="0" name=""/>
        <dsp:cNvSpPr/>
      </dsp:nvSpPr>
      <dsp:spPr>
        <a:xfrm>
          <a:off x="3110061" y="1510195"/>
          <a:ext cx="1227871" cy="247314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400" b="0" kern="1200" dirty="0">
              <a:solidFill>
                <a:schemeClr val="tx1"/>
              </a:solidFill>
            </a:rPr>
            <a:t>3.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0" kern="1200" dirty="0">
              <a:solidFill>
                <a:schemeClr val="tx1"/>
              </a:solidFill>
            </a:rPr>
            <a:t>АКТИВНО укључивање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1" kern="1200" dirty="0">
              <a:solidFill>
                <a:schemeClr val="tx1"/>
              </a:solidFill>
            </a:rPr>
            <a:t>ЈЛС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0" kern="1200" dirty="0">
              <a:solidFill>
                <a:srgbClr val="FF0000"/>
              </a:solidFill>
            </a:rPr>
            <a:t>(Правилник, Комисија за спровођење, јавни позиви итд</a:t>
          </a:r>
          <a:r>
            <a:rPr lang="en-US" sz="1400" b="0" kern="1200" dirty="0">
              <a:solidFill>
                <a:srgbClr val="FF0000"/>
              </a:solidFill>
            </a:rPr>
            <a:t>.</a:t>
          </a:r>
        </a:p>
      </dsp:txBody>
      <dsp:txXfrm>
        <a:off x="3170001" y="1570135"/>
        <a:ext cx="1107991" cy="2353266"/>
      </dsp:txXfrm>
    </dsp:sp>
    <dsp:sp modelId="{44F2BE44-1BE3-4A04-A787-B51C09F2BC6F}">
      <dsp:nvSpPr>
        <dsp:cNvPr id="0" name=""/>
        <dsp:cNvSpPr/>
      </dsp:nvSpPr>
      <dsp:spPr>
        <a:xfrm>
          <a:off x="4542579" y="1510195"/>
          <a:ext cx="1415662" cy="247314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4611686" y="1579302"/>
        <a:ext cx="1277448" cy="2334932"/>
      </dsp:txXfrm>
    </dsp:sp>
    <dsp:sp modelId="{1F81C6AE-6A5A-498B-A622-3ED6058C01B1}">
      <dsp:nvSpPr>
        <dsp:cNvPr id="0" name=""/>
        <dsp:cNvSpPr/>
      </dsp:nvSpPr>
      <dsp:spPr>
        <a:xfrm>
          <a:off x="6282029" y="1528873"/>
          <a:ext cx="1227871" cy="247314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>
              <a:solidFill>
                <a:schemeClr val="tx1"/>
              </a:solidFill>
            </a:rPr>
            <a:t>4.</a:t>
          </a:r>
          <a:endParaRPr lang="sr-Latn-RS" sz="1400" b="0" kern="1200" dirty="0">
            <a:solidFill>
              <a:schemeClr val="tx1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1" kern="1200" dirty="0">
              <a:solidFill>
                <a:schemeClr val="tx1"/>
              </a:solidFill>
            </a:rPr>
            <a:t>Тројни уговори</a:t>
          </a:r>
          <a:endParaRPr lang="sr-Latn-RS" sz="1400" b="1" kern="1200" dirty="0">
            <a:solidFill>
              <a:schemeClr val="tx1"/>
            </a:solidFill>
          </a:endParaRPr>
        </a:p>
      </dsp:txBody>
      <dsp:txXfrm>
        <a:off x="6341969" y="1588813"/>
        <a:ext cx="1107991" cy="2353266"/>
      </dsp:txXfrm>
    </dsp:sp>
    <dsp:sp modelId="{90A4C1D6-054B-40E9-9356-989ECDC76372}">
      <dsp:nvSpPr>
        <dsp:cNvPr id="0" name=""/>
        <dsp:cNvSpPr/>
      </dsp:nvSpPr>
      <dsp:spPr>
        <a:xfrm>
          <a:off x="7595404" y="1510195"/>
          <a:ext cx="1433503" cy="247314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solidFill>
                <a:schemeClr val="tx1"/>
              </a:solidFill>
            </a:rPr>
            <a:t>5.</a:t>
          </a:r>
          <a:endParaRPr lang="sr-Cyrl-RS" sz="1200" b="0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1" kern="1200" dirty="0">
              <a:solidFill>
                <a:schemeClr val="tx1"/>
              </a:solidFill>
            </a:rPr>
            <a:t>Имплементација мера енергетске ефикасности</a:t>
          </a:r>
          <a:endParaRPr lang="sr-Latn-RS" sz="1400" b="0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r-Latn-RS" sz="800" b="0" kern="1200" dirty="0">
            <a:solidFill>
              <a:schemeClr val="tx1"/>
            </a:solidFill>
          </a:endParaRPr>
        </a:p>
      </dsp:txBody>
      <dsp:txXfrm>
        <a:off x="7665382" y="1580173"/>
        <a:ext cx="1293547" cy="2333190"/>
      </dsp:txXfrm>
    </dsp:sp>
    <dsp:sp modelId="{DC89ED5F-1302-4A3D-A8DB-F65EAED434E1}">
      <dsp:nvSpPr>
        <dsp:cNvPr id="0" name=""/>
        <dsp:cNvSpPr/>
      </dsp:nvSpPr>
      <dsp:spPr>
        <a:xfrm>
          <a:off x="9233553" y="1510195"/>
          <a:ext cx="1227871" cy="247314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1" kern="1200" dirty="0">
              <a:solidFill>
                <a:schemeClr val="tx1"/>
              </a:solidFill>
            </a:rPr>
            <a:t>6.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1" kern="1200" dirty="0">
              <a:solidFill>
                <a:schemeClr val="tx1"/>
              </a:solidFill>
            </a:rPr>
            <a:t>Надзор над извођењем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9293493" y="1570135"/>
        <a:ext cx="1107991" cy="2353266"/>
      </dsp:txXfrm>
    </dsp:sp>
    <dsp:sp modelId="{9A74B532-9A5C-4808-B1A9-384472653B69}">
      <dsp:nvSpPr>
        <dsp:cNvPr id="0" name=""/>
        <dsp:cNvSpPr/>
      </dsp:nvSpPr>
      <dsp:spPr>
        <a:xfrm>
          <a:off x="10666070" y="1510195"/>
          <a:ext cx="1443781" cy="247314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0" kern="1200" dirty="0">
              <a:solidFill>
                <a:schemeClr val="tx1"/>
              </a:solidFill>
            </a:rPr>
            <a:t>8.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0" kern="1200" dirty="0">
              <a:solidFill>
                <a:schemeClr val="tx1"/>
              </a:solidFill>
            </a:rPr>
            <a:t>Извештавање</a:t>
          </a:r>
          <a:r>
            <a:rPr lang="sr-Latn-RS" sz="1400" b="0" kern="1200" dirty="0">
              <a:solidFill>
                <a:schemeClr val="tx1"/>
              </a:solidFill>
            </a:rPr>
            <a:t> </a:t>
          </a:r>
          <a:endParaRPr lang="en-US" sz="1400" b="0" kern="1200" dirty="0">
            <a:solidFill>
              <a:schemeClr val="tx1"/>
            </a:solidFill>
          </a:endParaRPr>
        </a:p>
      </dsp:txBody>
      <dsp:txXfrm>
        <a:off x="10736550" y="1580675"/>
        <a:ext cx="1302821" cy="23321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1C868D-CC88-4134-BC62-5A8C3F7C6FB4}">
      <dsp:nvSpPr>
        <dsp:cNvPr id="0" name=""/>
        <dsp:cNvSpPr/>
      </dsp:nvSpPr>
      <dsp:spPr>
        <a:xfrm>
          <a:off x="3497017" y="1636238"/>
          <a:ext cx="3094608" cy="136376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>
              <a:solidFill>
                <a:schemeClr val="tx1"/>
              </a:solidFill>
            </a:rPr>
            <a:t>Локални пулт за пријем жалби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>
              <a:solidFill>
                <a:schemeClr val="tx1"/>
              </a:solidFill>
            </a:rPr>
            <a:t> ниво </a:t>
          </a:r>
          <a:r>
            <a:rPr lang="sr-Cyrl-RS" sz="1800" b="1" kern="1200" dirty="0">
              <a:solidFill>
                <a:schemeClr val="tx1"/>
              </a:solidFill>
            </a:rPr>
            <a:t>ЈЛС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3563590" y="1702811"/>
        <a:ext cx="2961462" cy="1230616"/>
      </dsp:txXfrm>
    </dsp:sp>
    <dsp:sp modelId="{225B2416-B354-4C10-81F8-694B16447920}">
      <dsp:nvSpPr>
        <dsp:cNvPr id="0" name=""/>
        <dsp:cNvSpPr/>
      </dsp:nvSpPr>
      <dsp:spPr>
        <a:xfrm rot="16603820">
          <a:off x="4882273" y="1363419"/>
          <a:ext cx="54942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9423" y="0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0BE9D5-89F6-4D4F-B14F-B831D635FDDB}">
      <dsp:nvSpPr>
        <dsp:cNvPr id="0" name=""/>
        <dsp:cNvSpPr/>
      </dsp:nvSpPr>
      <dsp:spPr>
        <a:xfrm>
          <a:off x="3752478" y="176880"/>
          <a:ext cx="2981232" cy="9137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>
              <a:solidFill>
                <a:schemeClr val="tx1"/>
              </a:solidFill>
            </a:rPr>
            <a:t>Грађани, групе или  </a:t>
          </a:r>
          <a:r>
            <a:rPr lang="sr-Latn-RS" sz="1800" kern="1200" dirty="0">
              <a:solidFill>
                <a:schemeClr val="tx1"/>
              </a:solidFill>
            </a:rPr>
            <a:t>o</a:t>
          </a:r>
          <a:r>
            <a:rPr lang="sr-Cyrl-RS" sz="1800" kern="1200" dirty="0">
              <a:solidFill>
                <a:schemeClr val="tx1"/>
              </a:solidFill>
            </a:rPr>
            <a:t>рганизација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3797082" y="221484"/>
        <a:ext cx="2892024" cy="824512"/>
      </dsp:txXfrm>
    </dsp:sp>
    <dsp:sp modelId="{122CB364-75D0-454B-8819-BDD2E9814101}">
      <dsp:nvSpPr>
        <dsp:cNvPr id="0" name=""/>
        <dsp:cNvSpPr/>
      </dsp:nvSpPr>
      <dsp:spPr>
        <a:xfrm rot="20503152">
          <a:off x="6575873" y="1709068"/>
          <a:ext cx="62424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24244" y="0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706591-838C-4238-BD3A-8F9165563D10}">
      <dsp:nvSpPr>
        <dsp:cNvPr id="0" name=""/>
        <dsp:cNvSpPr/>
      </dsp:nvSpPr>
      <dsp:spPr>
        <a:xfrm>
          <a:off x="7184365" y="830258"/>
          <a:ext cx="1961849" cy="9137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>
              <a:solidFill>
                <a:schemeClr val="tx1"/>
              </a:solidFill>
            </a:rPr>
            <a:t>Извођач радова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7228969" y="874862"/>
        <a:ext cx="1872641" cy="824512"/>
      </dsp:txXfrm>
    </dsp:sp>
    <dsp:sp modelId="{53F0BF2C-563D-4225-B926-8BB496E16E5F}">
      <dsp:nvSpPr>
        <dsp:cNvPr id="0" name=""/>
        <dsp:cNvSpPr/>
      </dsp:nvSpPr>
      <dsp:spPr>
        <a:xfrm rot="5381391">
          <a:off x="4862590" y="3186429"/>
          <a:ext cx="37286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2862" y="0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DAA2ED-4D1E-42F9-B903-C970EE9352BB}">
      <dsp:nvSpPr>
        <dsp:cNvPr id="0" name=""/>
        <dsp:cNvSpPr/>
      </dsp:nvSpPr>
      <dsp:spPr>
        <a:xfrm>
          <a:off x="3677128" y="3372857"/>
          <a:ext cx="2752154" cy="117301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>
              <a:solidFill>
                <a:schemeClr val="tx1"/>
              </a:solidFill>
            </a:rPr>
            <a:t>Централни  пулт за жалбе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b="1" kern="1200" dirty="0">
              <a:solidFill>
                <a:schemeClr val="tx1"/>
              </a:solidFill>
            </a:rPr>
            <a:t>ПИУ 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3734390" y="3430119"/>
        <a:ext cx="2637630" cy="10584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136D9F-5F9C-4C92-8F41-8454460314D6}">
      <dsp:nvSpPr>
        <dsp:cNvPr id="0" name=""/>
        <dsp:cNvSpPr/>
      </dsp:nvSpPr>
      <dsp:spPr>
        <a:xfrm>
          <a:off x="900" y="2266154"/>
          <a:ext cx="1742976" cy="672789"/>
        </a:xfrm>
        <a:prstGeom prst="chevron">
          <a:avLst>
            <a:gd name="adj" fmla="val 4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CA1667-B24B-408F-8A54-4DECDA34B153}">
      <dsp:nvSpPr>
        <dsp:cNvPr id="0" name=""/>
        <dsp:cNvSpPr/>
      </dsp:nvSpPr>
      <dsp:spPr>
        <a:xfrm>
          <a:off x="465693" y="2852248"/>
          <a:ext cx="1471847" cy="989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Успостављање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ЖМ на нивоу пројекта</a:t>
          </a:r>
          <a:endParaRPr lang="en-US" sz="1400" kern="1200" dirty="0"/>
        </a:p>
      </dsp:txBody>
      <dsp:txXfrm>
        <a:off x="494666" y="2881221"/>
        <a:ext cx="1413901" cy="931255"/>
      </dsp:txXfrm>
    </dsp:sp>
    <dsp:sp modelId="{E7D02025-1F9F-4750-96BA-38BC4D82A5B8}">
      <dsp:nvSpPr>
        <dsp:cNvPr id="0" name=""/>
        <dsp:cNvSpPr/>
      </dsp:nvSpPr>
      <dsp:spPr>
        <a:xfrm>
          <a:off x="1991766" y="2266154"/>
          <a:ext cx="1742976" cy="672789"/>
        </a:xfrm>
        <a:prstGeom prst="chevron">
          <a:avLst>
            <a:gd name="adj" fmla="val 40000"/>
          </a:avLst>
        </a:prstGeom>
        <a:solidFill>
          <a:schemeClr val="accent4">
            <a:hueOff val="2079139"/>
            <a:satOff val="-9594"/>
            <a:lumOff val="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1896E5-AA69-4644-A04F-D38B9B072AB8}">
      <dsp:nvSpPr>
        <dsp:cNvPr id="0" name=""/>
        <dsp:cNvSpPr/>
      </dsp:nvSpPr>
      <dsp:spPr>
        <a:xfrm>
          <a:off x="2456560" y="2852248"/>
          <a:ext cx="1471847" cy="989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2079139"/>
              <a:satOff val="-9594"/>
              <a:lumOff val="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Локалн</a:t>
          </a:r>
          <a:r>
            <a:rPr lang="sr-Cyrl-RS" sz="1400" kern="1200" dirty="0"/>
            <a:t>и пулт </a:t>
          </a:r>
          <a:r>
            <a:rPr lang="en-US" sz="1400" kern="1200" dirty="0" err="1"/>
            <a:t>за</a:t>
          </a:r>
          <a:r>
            <a:rPr lang="en-US" sz="1400" kern="1200" dirty="0"/>
            <a:t> </a:t>
          </a:r>
          <a:r>
            <a:rPr lang="en-US" sz="1400" kern="1200" dirty="0" err="1"/>
            <a:t>пријем</a:t>
          </a:r>
          <a:r>
            <a:rPr lang="en-US" sz="1400" kern="1200" dirty="0"/>
            <a:t> </a:t>
          </a:r>
          <a:r>
            <a:rPr lang="en-US" sz="1400" kern="1200" dirty="0" err="1"/>
            <a:t>жалби</a:t>
          </a:r>
          <a:endParaRPr lang="en-US" sz="1400" kern="1200" dirty="0"/>
        </a:p>
      </dsp:txBody>
      <dsp:txXfrm>
        <a:off x="2485533" y="2881221"/>
        <a:ext cx="1413901" cy="931255"/>
      </dsp:txXfrm>
    </dsp:sp>
    <dsp:sp modelId="{41B92CE7-B915-4525-83EE-82525AB80DC8}">
      <dsp:nvSpPr>
        <dsp:cNvPr id="0" name=""/>
        <dsp:cNvSpPr/>
      </dsp:nvSpPr>
      <dsp:spPr>
        <a:xfrm>
          <a:off x="3982633" y="2266154"/>
          <a:ext cx="1742976" cy="672789"/>
        </a:xfrm>
        <a:prstGeom prst="chevron">
          <a:avLst>
            <a:gd name="adj" fmla="val 40000"/>
          </a:avLst>
        </a:prstGeom>
        <a:solidFill>
          <a:schemeClr val="accent4">
            <a:hueOff val="4158277"/>
            <a:satOff val="-19187"/>
            <a:lumOff val="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8888F1-0E32-437A-96CD-677CBC0D7060}">
      <dsp:nvSpPr>
        <dsp:cNvPr id="0" name=""/>
        <dsp:cNvSpPr/>
      </dsp:nvSpPr>
      <dsp:spPr>
        <a:xfrm>
          <a:off x="4447427" y="2852248"/>
          <a:ext cx="1471847" cy="989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4158277"/>
              <a:satOff val="-19187"/>
              <a:lumOff val="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Пулт за жалбе извођача радова</a:t>
          </a:r>
          <a:endParaRPr lang="en-US" sz="1400" kern="1200" dirty="0"/>
        </a:p>
      </dsp:txBody>
      <dsp:txXfrm>
        <a:off x="4476400" y="2881221"/>
        <a:ext cx="1413901" cy="931255"/>
      </dsp:txXfrm>
    </dsp:sp>
    <dsp:sp modelId="{FE8E7A98-6B15-481C-8EBA-E9AB427854E6}">
      <dsp:nvSpPr>
        <dsp:cNvPr id="0" name=""/>
        <dsp:cNvSpPr/>
      </dsp:nvSpPr>
      <dsp:spPr>
        <a:xfrm>
          <a:off x="5973500" y="2266154"/>
          <a:ext cx="1742976" cy="672789"/>
        </a:xfrm>
        <a:prstGeom prst="chevron">
          <a:avLst>
            <a:gd name="adj" fmla="val 40000"/>
          </a:avLst>
        </a:prstGeom>
        <a:solidFill>
          <a:schemeClr val="accent4">
            <a:hueOff val="6237415"/>
            <a:satOff val="-28781"/>
            <a:lumOff val="1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B52B6C-7A96-48A8-B45E-4160926682B8}">
      <dsp:nvSpPr>
        <dsp:cNvPr id="0" name=""/>
        <dsp:cNvSpPr/>
      </dsp:nvSpPr>
      <dsp:spPr>
        <a:xfrm>
          <a:off x="6438294" y="2852248"/>
          <a:ext cx="1471847" cy="989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6237415"/>
              <a:satOff val="-28781"/>
              <a:lumOff val="10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Центални пулт за жалбе</a:t>
          </a:r>
          <a:endParaRPr lang="en-US" sz="1400" kern="1200" dirty="0"/>
        </a:p>
      </dsp:txBody>
      <dsp:txXfrm>
        <a:off x="6467267" y="2881221"/>
        <a:ext cx="1413901" cy="931255"/>
      </dsp:txXfrm>
    </dsp:sp>
    <dsp:sp modelId="{25E19BD5-2478-404E-BE32-61442B031B1D}">
      <dsp:nvSpPr>
        <dsp:cNvPr id="0" name=""/>
        <dsp:cNvSpPr/>
      </dsp:nvSpPr>
      <dsp:spPr>
        <a:xfrm>
          <a:off x="7964367" y="2266154"/>
          <a:ext cx="1742976" cy="672789"/>
        </a:xfrm>
        <a:prstGeom prst="chevron">
          <a:avLst>
            <a:gd name="adj" fmla="val 40000"/>
          </a:avLst>
        </a:prstGeom>
        <a:solidFill>
          <a:schemeClr val="accent4">
            <a:hueOff val="8316554"/>
            <a:satOff val="-38374"/>
            <a:lumOff val="1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AC785B-842B-442D-ADF4-5AEAF811E26B}">
      <dsp:nvSpPr>
        <dsp:cNvPr id="0" name=""/>
        <dsp:cNvSpPr/>
      </dsp:nvSpPr>
      <dsp:spPr>
        <a:xfrm>
          <a:off x="8429161" y="2852248"/>
          <a:ext cx="1471847" cy="989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8316554"/>
              <a:satOff val="-38374"/>
              <a:lumOff val="1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Другостепена комисија за жалбе Министарства</a:t>
          </a:r>
          <a:endParaRPr lang="en-US" sz="1400" kern="1200" dirty="0"/>
        </a:p>
      </dsp:txBody>
      <dsp:txXfrm>
        <a:off x="8458134" y="2881221"/>
        <a:ext cx="1413901" cy="931255"/>
      </dsp:txXfrm>
    </dsp:sp>
    <dsp:sp modelId="{D3CAC831-E779-475F-809E-C4FFE1CB388A}">
      <dsp:nvSpPr>
        <dsp:cNvPr id="0" name=""/>
        <dsp:cNvSpPr/>
      </dsp:nvSpPr>
      <dsp:spPr>
        <a:xfrm>
          <a:off x="9955234" y="2266154"/>
          <a:ext cx="1742976" cy="672789"/>
        </a:xfrm>
        <a:prstGeom prst="chevron">
          <a:avLst>
            <a:gd name="adj" fmla="val 4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7A2977-B8F0-4038-A481-B469ACE09F41}">
      <dsp:nvSpPr>
        <dsp:cNvPr id="0" name=""/>
        <dsp:cNvSpPr/>
      </dsp:nvSpPr>
      <dsp:spPr>
        <a:xfrm>
          <a:off x="10420027" y="2852248"/>
          <a:ext cx="1471847" cy="989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Светска банка</a:t>
          </a:r>
          <a:endParaRPr lang="en-US" sz="1400" kern="1200" dirty="0"/>
        </a:p>
      </dsp:txBody>
      <dsp:txXfrm>
        <a:off x="10449000" y="2881221"/>
        <a:ext cx="1413901" cy="9312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2A2762-6DB7-4814-BC5D-9794843AF5F3}">
      <dsp:nvSpPr>
        <dsp:cNvPr id="0" name=""/>
        <dsp:cNvSpPr/>
      </dsp:nvSpPr>
      <dsp:spPr>
        <a:xfrm>
          <a:off x="-182528" y="-30263"/>
          <a:ext cx="6711649" cy="6994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0" rIns="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800" b="1" kern="1200" dirty="0">
              <a:solidFill>
                <a:schemeClr val="tx1"/>
              </a:solidFill>
            </a:rPr>
            <a:t>1.</a:t>
          </a:r>
          <a:r>
            <a:rPr lang="sr-Cyrl-RS" sz="1600" kern="1200" dirty="0">
              <a:solidFill>
                <a:schemeClr val="tx1"/>
              </a:solidFill>
            </a:rPr>
            <a:t> Примљње, регистрација и признавање притужби</a:t>
          </a:r>
          <a:r>
            <a:rPr lang="sr-Latn-RS" sz="1600" kern="1200" dirty="0">
              <a:solidFill>
                <a:schemeClr val="tx1"/>
              </a:solidFill>
            </a:rPr>
            <a:t> (</a:t>
          </a:r>
          <a:r>
            <a:rPr lang="sr-Cyrl-RS" sz="1600" kern="1200" dirty="0">
              <a:solidFill>
                <a:schemeClr val="tx1"/>
              </a:solidFill>
            </a:rPr>
            <a:t>жалби) и захтева за информацијама</a:t>
          </a:r>
          <a:r>
            <a:rPr lang="sr-Latn-RS" sz="1600" kern="1200" dirty="0">
              <a:solidFill>
                <a:schemeClr val="tx1"/>
              </a:solidFill>
            </a:rPr>
            <a:t> </a:t>
          </a:r>
          <a:r>
            <a:rPr lang="sr-Cyrl-RS" sz="1600" kern="1200" dirty="0">
              <a:solidFill>
                <a:schemeClr val="tx1"/>
              </a:solidFill>
            </a:rPr>
            <a:t> 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-162041" y="-9776"/>
        <a:ext cx="5976230" cy="658499"/>
      </dsp:txXfrm>
    </dsp:sp>
    <dsp:sp modelId="{5143504D-ACF2-4DB0-9F6E-8E8E213CA9FC}">
      <dsp:nvSpPr>
        <dsp:cNvPr id="0" name=""/>
        <dsp:cNvSpPr/>
      </dsp:nvSpPr>
      <dsp:spPr>
        <a:xfrm>
          <a:off x="212965" y="777653"/>
          <a:ext cx="6351213" cy="39215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800" b="1" kern="1200" dirty="0">
              <a:solidFill>
                <a:schemeClr val="tx1"/>
              </a:solidFill>
            </a:rPr>
            <a:t>2. </a:t>
          </a:r>
          <a:r>
            <a:rPr lang="sr-Cyrl-RS" sz="1600" kern="1200" dirty="0">
              <a:solidFill>
                <a:schemeClr val="tx1"/>
              </a:solidFill>
            </a:rPr>
            <a:t>И</a:t>
          </a:r>
          <a:r>
            <a:rPr lang="en-US" sz="1600" kern="1200" dirty="0" err="1">
              <a:solidFill>
                <a:schemeClr val="tx1"/>
              </a:solidFill>
            </a:rPr>
            <a:t>страживање</a:t>
          </a:r>
          <a:r>
            <a:rPr lang="en-US" sz="1600" kern="1200" dirty="0">
              <a:solidFill>
                <a:schemeClr val="tx1"/>
              </a:solidFill>
            </a:rPr>
            <a:t> и </a:t>
          </a:r>
          <a:r>
            <a:rPr lang="en-US" sz="1600" kern="1200" dirty="0" err="1">
              <a:solidFill>
                <a:schemeClr val="tx1"/>
              </a:solidFill>
            </a:rPr>
            <a:t>решавање</a:t>
          </a:r>
          <a:r>
            <a:rPr lang="sr-Cyrl-RS" sz="1600" kern="1200" dirty="0">
              <a:solidFill>
                <a:schemeClr val="tx1"/>
              </a:solidFill>
            </a:rPr>
            <a:t> жалби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224451" y="789139"/>
        <a:ext cx="5349272" cy="369180"/>
      </dsp:txXfrm>
    </dsp:sp>
    <dsp:sp modelId="{91F6D17B-C801-40E0-BF47-51B8C2BC5DA5}">
      <dsp:nvSpPr>
        <dsp:cNvPr id="0" name=""/>
        <dsp:cNvSpPr/>
      </dsp:nvSpPr>
      <dsp:spPr>
        <a:xfrm>
          <a:off x="791245" y="1290095"/>
          <a:ext cx="5728352" cy="46042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800" b="1" kern="1200" dirty="0">
              <a:solidFill>
                <a:schemeClr val="tx1"/>
              </a:solidFill>
            </a:rPr>
            <a:t>3</a:t>
          </a:r>
          <a:r>
            <a:rPr lang="sr-Cyrl-RS" sz="2200" kern="1200" dirty="0">
              <a:solidFill>
                <a:schemeClr val="tx1"/>
              </a:solidFill>
            </a:rPr>
            <a:t>. </a:t>
          </a:r>
          <a:r>
            <a:rPr lang="sr-Cyrl-RS" sz="1600" kern="1200" dirty="0">
              <a:solidFill>
                <a:schemeClr val="tx1"/>
              </a:solidFill>
            </a:rPr>
            <a:t>Одговарање подносиоцу жалбе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804730" y="1303580"/>
        <a:ext cx="4818420" cy="433453"/>
      </dsp:txXfrm>
    </dsp:sp>
    <dsp:sp modelId="{2157F13F-EF32-4256-BC15-109244F73900}">
      <dsp:nvSpPr>
        <dsp:cNvPr id="0" name=""/>
        <dsp:cNvSpPr/>
      </dsp:nvSpPr>
      <dsp:spPr>
        <a:xfrm>
          <a:off x="5573020" y="513286"/>
          <a:ext cx="272915" cy="375973"/>
        </a:xfrm>
        <a:prstGeom prst="downArrow">
          <a:avLst>
            <a:gd name="adj1" fmla="val 55000"/>
            <a:gd name="adj2" fmla="val 45000"/>
          </a:avLst>
        </a:prstGeom>
        <a:solidFill>
          <a:schemeClr val="bg2">
            <a:lumMod val="7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5634426" y="513286"/>
        <a:ext cx="150103" cy="308427"/>
      </dsp:txXfrm>
    </dsp:sp>
    <dsp:sp modelId="{02796320-2F67-481E-B21E-1CCC23F8CA0E}">
      <dsp:nvSpPr>
        <dsp:cNvPr id="0" name=""/>
        <dsp:cNvSpPr/>
      </dsp:nvSpPr>
      <dsp:spPr>
        <a:xfrm>
          <a:off x="5909401" y="1108677"/>
          <a:ext cx="269546" cy="375973"/>
        </a:xfrm>
        <a:prstGeom prst="downArrow">
          <a:avLst>
            <a:gd name="adj1" fmla="val 55000"/>
            <a:gd name="adj2" fmla="val 45000"/>
          </a:avLst>
        </a:prstGeom>
        <a:solidFill>
          <a:schemeClr val="bg2">
            <a:lumMod val="7500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5970049" y="1108677"/>
        <a:ext cx="148250" cy="3092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2A2762-6DB7-4814-BC5D-9794843AF5F3}">
      <dsp:nvSpPr>
        <dsp:cNvPr id="0" name=""/>
        <dsp:cNvSpPr/>
      </dsp:nvSpPr>
      <dsp:spPr>
        <a:xfrm>
          <a:off x="-265791" y="21846"/>
          <a:ext cx="6307742" cy="51391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>
              <a:solidFill>
                <a:schemeClr val="tx1"/>
              </a:solidFill>
            </a:rPr>
            <a:t>Разматрање на нивоу централног пулта за жалбе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-250739" y="36898"/>
        <a:ext cx="5553097" cy="483806"/>
      </dsp:txXfrm>
    </dsp:sp>
    <dsp:sp modelId="{5143504D-ACF2-4DB0-9F6E-8E8E213CA9FC}">
      <dsp:nvSpPr>
        <dsp:cNvPr id="0" name=""/>
        <dsp:cNvSpPr/>
      </dsp:nvSpPr>
      <dsp:spPr>
        <a:xfrm>
          <a:off x="53342" y="575407"/>
          <a:ext cx="6189707" cy="608419"/>
        </a:xfrm>
        <a:prstGeom prst="roundRect">
          <a:avLst>
            <a:gd name="adj" fmla="val 1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>
              <a:solidFill>
                <a:schemeClr val="tx1"/>
              </a:solidFill>
            </a:rPr>
            <a:t>Разматра </a:t>
          </a:r>
          <a:r>
            <a:rPr lang="sr-Cyrl-RS" sz="1600" b="1" kern="1200" dirty="0">
              <a:solidFill>
                <a:schemeClr val="tx1"/>
              </a:solidFill>
            </a:rPr>
            <a:t>другосотепена комисија за жалбе </a:t>
          </a:r>
          <a:r>
            <a:rPr lang="sr-Cyrl-RS" sz="1600" kern="1200" dirty="0">
              <a:solidFill>
                <a:schemeClr val="tx1"/>
              </a:solidFill>
            </a:rPr>
            <a:t>на нивоу Министарства рударства и енергетике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71162" y="593227"/>
        <a:ext cx="5155062" cy="572779"/>
      </dsp:txXfrm>
    </dsp:sp>
    <dsp:sp modelId="{91F6D17B-C801-40E0-BF47-51B8C2BC5DA5}">
      <dsp:nvSpPr>
        <dsp:cNvPr id="0" name=""/>
        <dsp:cNvSpPr/>
      </dsp:nvSpPr>
      <dsp:spPr>
        <a:xfrm>
          <a:off x="137548" y="1206309"/>
          <a:ext cx="6465311" cy="811185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200" b="1" kern="1200" dirty="0">
              <a:solidFill>
                <a:schemeClr val="tx1"/>
              </a:solidFill>
            </a:rPr>
            <a:t>6. З</a:t>
          </a:r>
          <a:r>
            <a:rPr lang="ru-RU" sz="1800" b="1" kern="1200" dirty="0">
              <a:solidFill>
                <a:schemeClr val="tx1"/>
              </a:solidFill>
            </a:rPr>
            <a:t>атварање жалби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</a:rPr>
            <a:t>Ако подносилац жалбе није задовољан, саветује му се да тражи решење од надлежног суда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161307" y="1230068"/>
        <a:ext cx="5374306" cy="763667"/>
      </dsp:txXfrm>
    </dsp:sp>
    <dsp:sp modelId="{2157F13F-EF32-4256-BC15-109244F73900}">
      <dsp:nvSpPr>
        <dsp:cNvPr id="0" name=""/>
        <dsp:cNvSpPr/>
      </dsp:nvSpPr>
      <dsp:spPr>
        <a:xfrm>
          <a:off x="5398600" y="350528"/>
          <a:ext cx="302976" cy="417385"/>
        </a:xfrm>
        <a:prstGeom prst="downArrow">
          <a:avLst>
            <a:gd name="adj1" fmla="val 55000"/>
            <a:gd name="adj2" fmla="val 45000"/>
          </a:avLst>
        </a:prstGeom>
        <a:solidFill>
          <a:schemeClr val="bg2">
            <a:lumMod val="75000"/>
            <a:alpha val="9000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5466770" y="350528"/>
        <a:ext cx="166636" cy="342398"/>
      </dsp:txXfrm>
    </dsp:sp>
    <dsp:sp modelId="{02796320-2F67-481E-B21E-1CCC23F8CA0E}">
      <dsp:nvSpPr>
        <dsp:cNvPr id="0" name=""/>
        <dsp:cNvSpPr/>
      </dsp:nvSpPr>
      <dsp:spPr>
        <a:xfrm>
          <a:off x="5635908" y="930813"/>
          <a:ext cx="299236" cy="417385"/>
        </a:xfrm>
        <a:prstGeom prst="downArrow">
          <a:avLst>
            <a:gd name="adj1" fmla="val 55000"/>
            <a:gd name="adj2" fmla="val 45000"/>
          </a:avLst>
        </a:prstGeom>
        <a:solidFill>
          <a:schemeClr val="bg2">
            <a:lumMod val="7500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5703236" y="930813"/>
        <a:ext cx="164580" cy="34332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499BF9-9B49-4485-AB41-FA0E4172693A}">
      <dsp:nvSpPr>
        <dsp:cNvPr id="0" name=""/>
        <dsp:cNvSpPr/>
      </dsp:nvSpPr>
      <dsp:spPr>
        <a:xfrm>
          <a:off x="3835511" y="0"/>
          <a:ext cx="3487938" cy="8719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b="1" kern="1200" dirty="0"/>
            <a:t>Подносилац жалбе не</a:t>
          </a:r>
          <a:r>
            <a:rPr lang="en-US" sz="1800" b="1" kern="1200" dirty="0" err="1"/>
            <a:t>задовољан</a:t>
          </a:r>
          <a:endParaRPr lang="en-US" sz="1800" b="1" kern="1200" dirty="0"/>
        </a:p>
      </dsp:txBody>
      <dsp:txXfrm>
        <a:off x="3861051" y="25540"/>
        <a:ext cx="3436858" cy="820904"/>
      </dsp:txXfrm>
    </dsp:sp>
    <dsp:sp modelId="{023A5636-AC1D-4A08-AFBE-643887EAD2BD}">
      <dsp:nvSpPr>
        <dsp:cNvPr id="0" name=""/>
        <dsp:cNvSpPr/>
      </dsp:nvSpPr>
      <dsp:spPr>
        <a:xfrm rot="5400000">
          <a:off x="4538774" y="800432"/>
          <a:ext cx="537421" cy="346249"/>
        </a:xfrm>
        <a:prstGeom prst="rightArrow">
          <a:avLst>
            <a:gd name="adj1" fmla="val 66700"/>
            <a:gd name="adj2" fmla="val 50000"/>
          </a:avLst>
        </a:prstGeom>
        <a:solidFill>
          <a:schemeClr val="bg2">
            <a:lumMod val="7500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4475788-EDD5-4BD2-9900-A551F061DF26}">
      <dsp:nvSpPr>
        <dsp:cNvPr id="0" name=""/>
        <dsp:cNvSpPr/>
      </dsp:nvSpPr>
      <dsp:spPr>
        <a:xfrm>
          <a:off x="100138" y="1322075"/>
          <a:ext cx="3487938" cy="871984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800" b="1" kern="1200" dirty="0"/>
            <a:t>4. </a:t>
          </a:r>
          <a:r>
            <a:rPr lang="sr-Cyrl-RS" sz="1800" kern="1200" dirty="0"/>
            <a:t>З</a:t>
          </a:r>
          <a:r>
            <a:rPr lang="en-US" sz="1800" kern="1200" dirty="0" err="1"/>
            <a:t>атварање</a:t>
          </a:r>
          <a:r>
            <a:rPr lang="en-US" sz="1800" kern="1200" dirty="0"/>
            <a:t> </a:t>
          </a:r>
          <a:r>
            <a:rPr lang="sr-Cyrl-RS" sz="1800" kern="1200" dirty="0"/>
            <a:t>жалбе у првом степену</a:t>
          </a:r>
          <a:endParaRPr lang="en-US" sz="1800" kern="1200" dirty="0"/>
        </a:p>
      </dsp:txBody>
      <dsp:txXfrm>
        <a:off x="125678" y="1347615"/>
        <a:ext cx="3436858" cy="820904"/>
      </dsp:txXfrm>
    </dsp:sp>
    <dsp:sp modelId="{C5B475A2-023F-4C3D-97E8-2D1B6CD634FA}">
      <dsp:nvSpPr>
        <dsp:cNvPr id="0" name=""/>
        <dsp:cNvSpPr/>
      </dsp:nvSpPr>
      <dsp:spPr>
        <a:xfrm>
          <a:off x="51586" y="73914"/>
          <a:ext cx="3487938" cy="8719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b="1" kern="1200" dirty="0"/>
            <a:t>Подносилац жалбе </a:t>
          </a:r>
          <a:r>
            <a:rPr lang="en-US" sz="1800" b="1" kern="1200" dirty="0" err="1"/>
            <a:t>задовољан</a:t>
          </a:r>
          <a:endParaRPr lang="en-US" sz="1800" b="1" kern="1200" dirty="0"/>
        </a:p>
      </dsp:txBody>
      <dsp:txXfrm>
        <a:off x="77126" y="99454"/>
        <a:ext cx="3436858" cy="820904"/>
      </dsp:txXfrm>
    </dsp:sp>
    <dsp:sp modelId="{8035C9D6-7039-4873-B65D-536EACC5C06F}">
      <dsp:nvSpPr>
        <dsp:cNvPr id="0" name=""/>
        <dsp:cNvSpPr/>
      </dsp:nvSpPr>
      <dsp:spPr>
        <a:xfrm rot="5381906">
          <a:off x="2132862" y="1035304"/>
          <a:ext cx="402192" cy="369454"/>
        </a:xfrm>
        <a:prstGeom prst="rightArrow">
          <a:avLst>
            <a:gd name="adj1" fmla="val 66700"/>
            <a:gd name="adj2" fmla="val 50000"/>
          </a:avLst>
        </a:prstGeom>
        <a:solidFill>
          <a:schemeClr val="bg2">
            <a:lumMod val="7500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FAD86DC-01D5-4A5E-ADBF-C3E182287494}">
      <dsp:nvSpPr>
        <dsp:cNvPr id="0" name=""/>
        <dsp:cNvSpPr/>
      </dsp:nvSpPr>
      <dsp:spPr>
        <a:xfrm>
          <a:off x="3924279" y="1275069"/>
          <a:ext cx="3487938" cy="871984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7391755"/>
              <a:satOff val="-12816"/>
              <a:lumOff val="-128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800" b="1" kern="1200" dirty="0"/>
            <a:t>5. </a:t>
          </a:r>
          <a:r>
            <a:rPr lang="sr-Cyrl-RS" sz="1800" kern="1200" dirty="0"/>
            <a:t>Упућивање на следећи ниво</a:t>
          </a:r>
          <a:endParaRPr lang="en-US" sz="1800" kern="1200" dirty="0"/>
        </a:p>
      </dsp:txBody>
      <dsp:txXfrm>
        <a:off x="3949819" y="1300609"/>
        <a:ext cx="3436858" cy="8209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C2564-C421-4672-A78E-A6589E44B57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A6D43-3792-4256-ADDE-87FCBBDA0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57306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1A759-9CBA-4504-9EE6-FE3AA9251235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20E96-59B7-4408-8455-5BA77FFAD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2269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120E96-59B7-4408-8455-5BA77FFAD0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2615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Редовно прикупљање података, чим се жалба заприми преко локалне Службе за жалбе -а који служе као локални пријемни пунктови, о броју, суштини и статусу жалби и њихово постављање у јединствену централну базу података; </a:t>
            </a:r>
          </a:p>
          <a:p>
            <a:pPr marL="0" indent="0">
              <a:buClr>
                <a:srgbClr val="6FB344"/>
              </a:buClr>
              <a:buSzPct val="88000"/>
              <a:buNone/>
            </a:pPr>
            <a:r>
              <a:rPr lang="ru-RU" dirty="0"/>
              <a:t>Сумирање и анализа квалитативних података добијених од локалних тачака за пријем жалби о броју, суштини и статусу жалби и њихово постављање у јединствену базу података пројекта.</a:t>
            </a:r>
          </a:p>
          <a:p>
            <a:pPr>
              <a:buClr>
                <a:srgbClr val="6FB344"/>
              </a:buClr>
              <a:buSzPct val="88000"/>
              <a:buFont typeface="Wingdings" panose="05000000000000000000" pitchFamily="2" charset="2"/>
              <a:buChar char="§"/>
            </a:pPr>
            <a:endParaRPr lang="ru-RU" dirty="0"/>
          </a:p>
          <a:p>
            <a:pPr>
              <a:buClr>
                <a:srgbClr val="6FB344"/>
              </a:buClr>
              <a:buSzPct val="88000"/>
              <a:buFont typeface="Wingdings" panose="05000000000000000000" pitchFamily="2" charset="2"/>
              <a:buChar char="§"/>
            </a:pPr>
            <a:r>
              <a:rPr lang="ru-RU" dirty="0"/>
              <a:t>Редовни извештаји о социјалном праћењу СБ се достављају преко МРЕ, који ће укључивати део који се односи на ГМ који пружа ажуриране информације</a:t>
            </a:r>
            <a:endParaRPr lang="en-US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120E96-59B7-4408-8455-5BA77FFAD05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20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120E96-59B7-4408-8455-5BA77FFAD0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30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120E96-59B7-4408-8455-5BA77FFAD0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11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120E96-59B7-4408-8455-5BA77FFAD0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93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120E96-59B7-4408-8455-5BA77FFAD0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89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120E96-59B7-4408-8455-5BA77FFAD0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2451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међутим</a:t>
            </a:r>
            <a:r>
              <a:rPr lang="en-US" dirty="0"/>
              <a:t> у </a:t>
            </a:r>
            <a:r>
              <a:rPr lang="en-US" dirty="0" err="1"/>
              <a:t>случају</a:t>
            </a:r>
            <a:r>
              <a:rPr lang="en-US" dirty="0"/>
              <a:t> </a:t>
            </a:r>
            <a:r>
              <a:rPr lang="en-US" dirty="0" err="1"/>
              <a:t>било</a:t>
            </a:r>
            <a:r>
              <a:rPr lang="en-US" dirty="0"/>
              <a:t> </a:t>
            </a:r>
            <a:r>
              <a:rPr lang="en-US" dirty="0" err="1"/>
              <a:t>каквог</a:t>
            </a:r>
            <a:r>
              <a:rPr lang="en-US" dirty="0"/>
              <a:t> </a:t>
            </a:r>
            <a:r>
              <a:rPr lang="en-US" dirty="0" err="1"/>
              <a:t>кашњења</a:t>
            </a:r>
            <a:r>
              <a:rPr lang="en-US" dirty="0"/>
              <a:t> у </a:t>
            </a:r>
            <a:r>
              <a:rPr lang="en-US" dirty="0" err="1"/>
              <a:t>организовању</a:t>
            </a:r>
            <a:r>
              <a:rPr lang="en-US" dirty="0"/>
              <a:t> </a:t>
            </a:r>
            <a:r>
              <a:rPr lang="en-US" dirty="0" err="1"/>
              <a:t>релевантних</a:t>
            </a:r>
            <a:r>
              <a:rPr lang="en-US" dirty="0"/>
              <a:t> </a:t>
            </a:r>
            <a:r>
              <a:rPr lang="en-US" dirty="0" err="1"/>
              <a:t>састанака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добијању</a:t>
            </a:r>
            <a:r>
              <a:rPr lang="en-US" dirty="0"/>
              <a:t> </a:t>
            </a:r>
            <a:r>
              <a:rPr lang="en-US" dirty="0" err="1"/>
              <a:t>релевантних</a:t>
            </a:r>
            <a:r>
              <a:rPr lang="en-US" dirty="0"/>
              <a:t> </a:t>
            </a:r>
            <a:r>
              <a:rPr lang="en-US" dirty="0" err="1"/>
              <a:t>информација</a:t>
            </a:r>
            <a:r>
              <a:rPr lang="en-US" dirty="0"/>
              <a:t>, </a:t>
            </a:r>
            <a:r>
              <a:rPr lang="en-US" dirty="0" err="1"/>
              <a:t>подносиоца</a:t>
            </a:r>
            <a:r>
              <a:rPr lang="en-US" dirty="0"/>
              <a:t> </a:t>
            </a:r>
            <a:r>
              <a:rPr lang="en-US" dirty="0" err="1"/>
              <a:t>жалбе</a:t>
            </a:r>
            <a:r>
              <a:rPr lang="en-US" dirty="0"/>
              <a:t> </a:t>
            </a:r>
            <a:r>
              <a:rPr lang="en-US" dirty="0" err="1"/>
              <a:t>редовно</a:t>
            </a:r>
            <a:r>
              <a:rPr lang="en-US" dirty="0"/>
              <a:t> </a:t>
            </a:r>
            <a:r>
              <a:rPr lang="en-US" dirty="0" err="1"/>
              <a:t>информише</a:t>
            </a:r>
            <a:r>
              <a:rPr lang="sr-Cyrl-RS" dirty="0"/>
              <a:t> Локални менаџер за жалбе односно</a:t>
            </a:r>
            <a:r>
              <a:rPr lang="en-US" dirty="0"/>
              <a:t> </a:t>
            </a:r>
            <a:r>
              <a:rPr lang="en-US" dirty="0" err="1"/>
              <a:t>Централни</a:t>
            </a:r>
            <a:r>
              <a:rPr lang="en-US" dirty="0"/>
              <a:t> </a:t>
            </a:r>
            <a:r>
              <a:rPr lang="en-US" dirty="0" err="1"/>
              <a:t>менаџер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жалбе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120E96-59B7-4408-8455-5BA77FFAD05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77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A868E-198E-487E-9BA4-B49694F1B7D3}" type="slidenum">
              <a:rPr lang="en-US" smtClean="0"/>
              <a:t>16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266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6FB344"/>
              </a:buClr>
              <a:buSzPct val="88000"/>
              <a:buFont typeface="Wingdings" panose="05000000000000000000" pitchFamily="2" charset="2"/>
              <a:buChar char="§"/>
            </a:pPr>
            <a:r>
              <a:rPr lang="ru-RU" dirty="0"/>
              <a:t>Служба за решавање жалби Светске Банке обезбеђује да се примљене жалбе одмах размотре како би се решили проблеми везани за пројекат. </a:t>
            </a:r>
            <a:endParaRPr lang="sr-Latn-RS" dirty="0"/>
          </a:p>
          <a:p>
            <a:pPr>
              <a:buClr>
                <a:srgbClr val="6FB344"/>
              </a:buClr>
              <a:buSzPct val="88000"/>
              <a:buFont typeface="Wingdings" panose="05000000000000000000" pitchFamily="2" charset="2"/>
              <a:buChar char="§"/>
            </a:pPr>
            <a:r>
              <a:rPr lang="ru-RU" dirty="0"/>
              <a:t>Заједнице и појединци погођени пројектом могу поднети своју жалбу независној инспекцијској комисији Светске банке која утврђује да ли је штета настала или би могла да настане као резултат непоштовања политике и процедура Светске банке. </a:t>
            </a:r>
            <a:endParaRPr lang="sr-Latn-RS" dirty="0"/>
          </a:p>
          <a:p>
            <a:pPr>
              <a:buClr>
                <a:srgbClr val="6FB344"/>
              </a:buClr>
              <a:buSzPct val="88000"/>
              <a:buFont typeface="Wingdings" panose="05000000000000000000" pitchFamily="2" charset="2"/>
              <a:buChar char="§"/>
            </a:pPr>
            <a:r>
              <a:rPr lang="ru-RU" dirty="0"/>
              <a:t>Жалбе се могу поднети у било ком тренутку након што су бојазни директно скренуте пажњи Светске банке, а руководству банке је дата прилика да одговори. 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120E96-59B7-4408-8455-5BA77FFAD05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6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41B5C-5378-4A78-9582-485C6DA6BBC0}" type="datetime1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016C-5716-4528-9E07-7C8F6CEF8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89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A86B-77BB-4F4E-A7EC-7DA589C5E874}" type="datetime1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016C-5716-4528-9E07-7C8F6CEF8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05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2D766-CAE8-4D8F-883B-5CB2EFB4660E}" type="datetime1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016C-5716-4528-9E07-7C8F6CEF8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7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00DE8-6AC1-4889-838E-A26D6499C91B}" type="datetime1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016C-5716-4528-9E07-7C8F6CEF8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67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14EBD-D094-4F45-A943-B6E3C7BDB80A}" type="datetime1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016C-5716-4528-9E07-7C8F6CEF8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908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AF34-9B79-46BC-B1EB-A0CBDF861926}" type="datetime1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016C-5716-4528-9E07-7C8F6CEF8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01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8804C-9456-4A5D-A844-FF0EA4261069}" type="datetime1">
              <a:rPr lang="en-US" smtClean="0"/>
              <a:t>10/12/2023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016C-5716-4528-9E07-7C8F6CEF8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6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DC10D-D45D-49A2-8286-5B2355D644A9}" type="datetime1">
              <a:rPr lang="en-US" smtClean="0"/>
              <a:t>10/12/2023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016C-5716-4528-9E07-7C8F6CEF8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44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05B34-1A9F-4FFB-9AA6-FCDB0BD69599}" type="datetime1">
              <a:rPr lang="en-US" smtClean="0"/>
              <a:t>10/12/2023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016C-5716-4528-9E07-7C8F6CEF8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96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745BD-B925-43CB-B234-4ABDA74B15DA}" type="datetime1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016C-5716-4528-9E07-7C8F6CEF8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7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02C0-49D9-4EAB-AFD1-2B4061AF4AE6}" type="datetime1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016C-5716-4528-9E07-7C8F6CEF8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2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77E45-746A-4371-8091-59FC5D0237C1}" type="datetime1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4016C-5716-4528-9E07-7C8F6CEF8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61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diagramData" Target="../diagrams/data6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1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6" Type="http://schemas.openxmlformats.org/officeDocument/2006/relationships/diagramColors" Target="../diagrams/colors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diagramLayout" Target="../diagrams/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bank.org/en/projects-operations/products-and-services/grievance-redress-servic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re.gov.rs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natassa.djokic@gmail.com" TargetMode="External"/><Relationship Id="rId2" Type="http://schemas.openxmlformats.org/officeDocument/2006/relationships/hyperlink" Target="mailto:aleksandar.puljevic@mre.gov.r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0823" y="1122363"/>
            <a:ext cx="11078308" cy="2387600"/>
          </a:xfrm>
        </p:spPr>
        <p:txBody>
          <a:bodyPr>
            <a:normAutofit/>
          </a:bodyPr>
          <a:lstStyle/>
          <a:p>
            <a:pPr marL="400050" marR="41211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Cyrl-RS" b="1" dirty="0">
                <a:solidFill>
                  <a:srgbClr val="6EB3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ЖАЛБЕНИ МЕХАНИЗАМ</a:t>
            </a:r>
            <a:r>
              <a:rPr lang="sr-Latn-RS" b="1" dirty="0">
                <a:solidFill>
                  <a:srgbClr val="6EB3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b="1" dirty="0">
                <a:solidFill>
                  <a:srgbClr val="6EB3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solidFill>
                <a:srgbClr val="6EB34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3602038"/>
            <a:ext cx="12042842" cy="1655762"/>
          </a:xfrm>
        </p:spPr>
        <p:txBody>
          <a:bodyPr/>
          <a:lstStyle/>
          <a:p>
            <a:r>
              <a:rPr lang="sr-Cyrl-RS" dirty="0"/>
              <a:t>за Пројекат Чиста енергија и енергетска ефикасност за грађане у Србији (</a:t>
            </a:r>
            <a:r>
              <a:rPr lang="en-US" dirty="0"/>
              <a:t>P</a:t>
            </a:r>
            <a:r>
              <a:rPr lang="sr-Cyrl-RS" dirty="0"/>
              <a:t>176770)</a:t>
            </a:r>
            <a:b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016C-5716-4528-9E07-7C8F6CEF8279}" type="slidenum">
              <a:rPr lang="en-US" smtClean="0"/>
              <a:t>1</a:t>
            </a:fld>
            <a:endParaRPr lang="en-US"/>
          </a:p>
        </p:txBody>
      </p:sp>
      <p:pic>
        <p:nvPicPr>
          <p:cNvPr id="1026" name="Picture 2" descr="https://www.mre.gov.rs/extimages/sr/186/main_baner%20mre%20fin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36" y="260820"/>
            <a:ext cx="11335971" cy="1538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12679" y="5202238"/>
            <a:ext cx="12042842" cy="1655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i="1" dirty="0"/>
              <a:t>Наташа Ђокић, специјалиста за заштиту животне средине и социјална питања</a:t>
            </a:r>
          </a:p>
          <a:p>
            <a:endParaRPr lang="sr-Cyrl-RS" dirty="0"/>
          </a:p>
          <a:p>
            <a:endParaRPr lang="sr-Cyrl-RS" dirty="0"/>
          </a:p>
          <a:p>
            <a:r>
              <a:rPr lang="sr-Cyrl-RS" i="1" dirty="0"/>
              <a:t>Београд, 12.10.2023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80022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016C-5716-4528-9E07-7C8F6CEF8279}" type="slidenum">
              <a:rPr lang="en-US" smtClean="0"/>
              <a:t>10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68193"/>
            <a:ext cx="12192000" cy="655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 b="1" dirty="0">
                <a:solidFill>
                  <a:srgbClr val="19E970"/>
                </a:solidFill>
              </a:rPr>
              <a:t>      </a:t>
            </a:r>
            <a:r>
              <a:rPr lang="sr-Cyrl-RS" sz="3600" b="1" dirty="0">
                <a:solidFill>
                  <a:srgbClr val="6FB344"/>
                </a:solidFill>
              </a:rPr>
              <a:t>Подношење жалбе</a:t>
            </a:r>
            <a:endParaRPr lang="en-US" sz="3600" b="1" dirty="0">
              <a:solidFill>
                <a:srgbClr val="6FB344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57263" y="723285"/>
            <a:ext cx="11743585" cy="0"/>
          </a:xfrm>
          <a:prstGeom prst="line">
            <a:avLst/>
          </a:prstGeom>
          <a:ln w="22225">
            <a:solidFill>
              <a:srgbClr val="6FB3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157263" y="866149"/>
            <a:ext cx="816610" cy="816610"/>
            <a:chOff x="16932" y="-19"/>
            <a:chExt cx="1286" cy="1286"/>
          </a:xfrm>
        </p:grpSpPr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6932" y="-19"/>
              <a:ext cx="1286" cy="1286"/>
            </a:xfrm>
            <a:custGeom>
              <a:avLst/>
              <a:gdLst>
                <a:gd name="T0" fmla="+- 0 17575 16932"/>
                <a:gd name="T1" fmla="*/ T0 w 1286"/>
                <a:gd name="T2" fmla="+- 0 -18 -18"/>
                <a:gd name="T3" fmla="*/ -18 h 1286"/>
                <a:gd name="T4" fmla="+- 0 17500 16932"/>
                <a:gd name="T5" fmla="*/ T4 w 1286"/>
                <a:gd name="T6" fmla="+- 0 -14 -18"/>
                <a:gd name="T7" fmla="*/ -14 h 1286"/>
                <a:gd name="T8" fmla="+- 0 17427 16932"/>
                <a:gd name="T9" fmla="*/ T8 w 1286"/>
                <a:gd name="T10" fmla="+- 0 -2 -18"/>
                <a:gd name="T11" fmla="*/ -2 h 1286"/>
                <a:gd name="T12" fmla="+- 0 17358 16932"/>
                <a:gd name="T13" fmla="*/ T12 w 1286"/>
                <a:gd name="T14" fmla="+- 0 19 -18"/>
                <a:gd name="T15" fmla="*/ 19 h 1286"/>
                <a:gd name="T16" fmla="+- 0 17292 16932"/>
                <a:gd name="T17" fmla="*/ T16 w 1286"/>
                <a:gd name="T18" fmla="+- 0 47 -18"/>
                <a:gd name="T19" fmla="*/ 47 h 1286"/>
                <a:gd name="T20" fmla="+- 0 17230 16932"/>
                <a:gd name="T21" fmla="*/ T20 w 1286"/>
                <a:gd name="T22" fmla="+- 0 82 -18"/>
                <a:gd name="T23" fmla="*/ 82 h 1286"/>
                <a:gd name="T24" fmla="+- 0 17173 16932"/>
                <a:gd name="T25" fmla="*/ T24 w 1286"/>
                <a:gd name="T26" fmla="+- 0 123 -18"/>
                <a:gd name="T27" fmla="*/ 123 h 1286"/>
                <a:gd name="T28" fmla="+- 0 17120 16932"/>
                <a:gd name="T29" fmla="*/ T28 w 1286"/>
                <a:gd name="T30" fmla="+- 0 170 -18"/>
                <a:gd name="T31" fmla="*/ 170 h 1286"/>
                <a:gd name="T32" fmla="+- 0 17073 16932"/>
                <a:gd name="T33" fmla="*/ T32 w 1286"/>
                <a:gd name="T34" fmla="+- 0 222 -18"/>
                <a:gd name="T35" fmla="*/ 222 h 1286"/>
                <a:gd name="T36" fmla="+- 0 17032 16932"/>
                <a:gd name="T37" fmla="*/ T36 w 1286"/>
                <a:gd name="T38" fmla="+- 0 280 -18"/>
                <a:gd name="T39" fmla="*/ 280 h 1286"/>
                <a:gd name="T40" fmla="+- 0 16998 16932"/>
                <a:gd name="T41" fmla="*/ T40 w 1286"/>
                <a:gd name="T42" fmla="+- 0 341 -18"/>
                <a:gd name="T43" fmla="*/ 341 h 1286"/>
                <a:gd name="T44" fmla="+- 0 16970 16932"/>
                <a:gd name="T45" fmla="*/ T44 w 1286"/>
                <a:gd name="T46" fmla="+- 0 407 -18"/>
                <a:gd name="T47" fmla="*/ 407 h 1286"/>
                <a:gd name="T48" fmla="+- 0 16949 16932"/>
                <a:gd name="T49" fmla="*/ T48 w 1286"/>
                <a:gd name="T50" fmla="+- 0 477 -18"/>
                <a:gd name="T51" fmla="*/ 477 h 1286"/>
                <a:gd name="T52" fmla="+- 0 16937 16932"/>
                <a:gd name="T53" fmla="*/ T52 w 1286"/>
                <a:gd name="T54" fmla="+- 0 549 -18"/>
                <a:gd name="T55" fmla="*/ 549 h 1286"/>
                <a:gd name="T56" fmla="+- 0 16932 16932"/>
                <a:gd name="T57" fmla="*/ T56 w 1286"/>
                <a:gd name="T58" fmla="+- 0 624 -18"/>
                <a:gd name="T59" fmla="*/ 624 h 1286"/>
                <a:gd name="T60" fmla="+- 0 16937 16932"/>
                <a:gd name="T61" fmla="*/ T60 w 1286"/>
                <a:gd name="T62" fmla="+- 0 699 -18"/>
                <a:gd name="T63" fmla="*/ 699 h 1286"/>
                <a:gd name="T64" fmla="+- 0 16949 16932"/>
                <a:gd name="T65" fmla="*/ T64 w 1286"/>
                <a:gd name="T66" fmla="+- 0 771 -18"/>
                <a:gd name="T67" fmla="*/ 771 h 1286"/>
                <a:gd name="T68" fmla="+- 0 16970 16932"/>
                <a:gd name="T69" fmla="*/ T68 w 1286"/>
                <a:gd name="T70" fmla="+- 0 841 -18"/>
                <a:gd name="T71" fmla="*/ 841 h 1286"/>
                <a:gd name="T72" fmla="+- 0 16998 16932"/>
                <a:gd name="T73" fmla="*/ T72 w 1286"/>
                <a:gd name="T74" fmla="+- 0 907 -18"/>
                <a:gd name="T75" fmla="*/ 907 h 1286"/>
                <a:gd name="T76" fmla="+- 0 17032 16932"/>
                <a:gd name="T77" fmla="*/ T76 w 1286"/>
                <a:gd name="T78" fmla="+- 0 969 -18"/>
                <a:gd name="T79" fmla="*/ 969 h 1286"/>
                <a:gd name="T80" fmla="+- 0 17073 16932"/>
                <a:gd name="T81" fmla="*/ T80 w 1286"/>
                <a:gd name="T82" fmla="+- 0 1026 -18"/>
                <a:gd name="T83" fmla="*/ 1026 h 1286"/>
                <a:gd name="T84" fmla="+- 0 17120 16932"/>
                <a:gd name="T85" fmla="*/ T84 w 1286"/>
                <a:gd name="T86" fmla="+- 0 1078 -18"/>
                <a:gd name="T87" fmla="*/ 1078 h 1286"/>
                <a:gd name="T88" fmla="+- 0 17173 16932"/>
                <a:gd name="T89" fmla="*/ T88 w 1286"/>
                <a:gd name="T90" fmla="+- 0 1125 -18"/>
                <a:gd name="T91" fmla="*/ 1125 h 1286"/>
                <a:gd name="T92" fmla="+- 0 17230 16932"/>
                <a:gd name="T93" fmla="*/ T92 w 1286"/>
                <a:gd name="T94" fmla="+- 0 1167 -18"/>
                <a:gd name="T95" fmla="*/ 1167 h 1286"/>
                <a:gd name="T96" fmla="+- 0 17292 16932"/>
                <a:gd name="T97" fmla="*/ T96 w 1286"/>
                <a:gd name="T98" fmla="+- 0 1201 -18"/>
                <a:gd name="T99" fmla="*/ 1201 h 1286"/>
                <a:gd name="T100" fmla="+- 0 17358 16932"/>
                <a:gd name="T101" fmla="*/ T100 w 1286"/>
                <a:gd name="T102" fmla="+- 0 1229 -18"/>
                <a:gd name="T103" fmla="*/ 1229 h 1286"/>
                <a:gd name="T104" fmla="+- 0 17427 16932"/>
                <a:gd name="T105" fmla="*/ T104 w 1286"/>
                <a:gd name="T106" fmla="+- 0 1250 -18"/>
                <a:gd name="T107" fmla="*/ 1250 h 1286"/>
                <a:gd name="T108" fmla="+- 0 17500 16932"/>
                <a:gd name="T109" fmla="*/ T108 w 1286"/>
                <a:gd name="T110" fmla="+- 0 1262 -18"/>
                <a:gd name="T111" fmla="*/ 1262 h 1286"/>
                <a:gd name="T112" fmla="+- 0 17575 16932"/>
                <a:gd name="T113" fmla="*/ T112 w 1286"/>
                <a:gd name="T114" fmla="+- 0 1267 -18"/>
                <a:gd name="T115" fmla="*/ 1267 h 1286"/>
                <a:gd name="T116" fmla="+- 0 17650 16932"/>
                <a:gd name="T117" fmla="*/ T116 w 1286"/>
                <a:gd name="T118" fmla="+- 0 1262 -18"/>
                <a:gd name="T119" fmla="*/ 1262 h 1286"/>
                <a:gd name="T120" fmla="+- 0 17722 16932"/>
                <a:gd name="T121" fmla="*/ T120 w 1286"/>
                <a:gd name="T122" fmla="+- 0 1250 -18"/>
                <a:gd name="T123" fmla="*/ 1250 h 1286"/>
                <a:gd name="T124" fmla="+- 0 17791 16932"/>
                <a:gd name="T125" fmla="*/ T124 w 1286"/>
                <a:gd name="T126" fmla="+- 0 1229 -18"/>
                <a:gd name="T127" fmla="*/ 1229 h 1286"/>
                <a:gd name="T128" fmla="+- 0 17857 16932"/>
                <a:gd name="T129" fmla="*/ T128 w 1286"/>
                <a:gd name="T130" fmla="+- 0 1201 -18"/>
                <a:gd name="T131" fmla="*/ 1201 h 1286"/>
                <a:gd name="T132" fmla="+- 0 17919 16932"/>
                <a:gd name="T133" fmla="*/ T132 w 1286"/>
                <a:gd name="T134" fmla="+- 0 1167 -18"/>
                <a:gd name="T135" fmla="*/ 1167 h 1286"/>
                <a:gd name="T136" fmla="+- 0 17977 16932"/>
                <a:gd name="T137" fmla="*/ T136 w 1286"/>
                <a:gd name="T138" fmla="+- 0 1125 -18"/>
                <a:gd name="T139" fmla="*/ 1125 h 1286"/>
                <a:gd name="T140" fmla="+- 0 18029 16932"/>
                <a:gd name="T141" fmla="*/ T140 w 1286"/>
                <a:gd name="T142" fmla="+- 0 1078 -18"/>
                <a:gd name="T143" fmla="*/ 1078 h 1286"/>
                <a:gd name="T144" fmla="+- 0 18076 16932"/>
                <a:gd name="T145" fmla="*/ T144 w 1286"/>
                <a:gd name="T146" fmla="+- 0 1026 -18"/>
                <a:gd name="T147" fmla="*/ 1026 h 1286"/>
                <a:gd name="T148" fmla="+- 0 18117 16932"/>
                <a:gd name="T149" fmla="*/ T148 w 1286"/>
                <a:gd name="T150" fmla="+- 0 969 -18"/>
                <a:gd name="T151" fmla="*/ 969 h 1286"/>
                <a:gd name="T152" fmla="+- 0 18152 16932"/>
                <a:gd name="T153" fmla="*/ T152 w 1286"/>
                <a:gd name="T154" fmla="+- 0 907 -18"/>
                <a:gd name="T155" fmla="*/ 907 h 1286"/>
                <a:gd name="T156" fmla="+- 0 18180 16932"/>
                <a:gd name="T157" fmla="*/ T156 w 1286"/>
                <a:gd name="T158" fmla="+- 0 841 -18"/>
                <a:gd name="T159" fmla="*/ 841 h 1286"/>
                <a:gd name="T160" fmla="+- 0 18200 16932"/>
                <a:gd name="T161" fmla="*/ T160 w 1286"/>
                <a:gd name="T162" fmla="+- 0 771 -18"/>
                <a:gd name="T163" fmla="*/ 771 h 1286"/>
                <a:gd name="T164" fmla="+- 0 18213 16932"/>
                <a:gd name="T165" fmla="*/ T164 w 1286"/>
                <a:gd name="T166" fmla="+- 0 699 -18"/>
                <a:gd name="T167" fmla="*/ 699 h 1286"/>
                <a:gd name="T168" fmla="+- 0 18217 16932"/>
                <a:gd name="T169" fmla="*/ T168 w 1286"/>
                <a:gd name="T170" fmla="+- 0 624 -18"/>
                <a:gd name="T171" fmla="*/ 624 h 1286"/>
                <a:gd name="T172" fmla="+- 0 18213 16932"/>
                <a:gd name="T173" fmla="*/ T172 w 1286"/>
                <a:gd name="T174" fmla="+- 0 549 -18"/>
                <a:gd name="T175" fmla="*/ 549 h 1286"/>
                <a:gd name="T176" fmla="+- 0 18200 16932"/>
                <a:gd name="T177" fmla="*/ T176 w 1286"/>
                <a:gd name="T178" fmla="+- 0 477 -18"/>
                <a:gd name="T179" fmla="*/ 477 h 1286"/>
                <a:gd name="T180" fmla="+- 0 18180 16932"/>
                <a:gd name="T181" fmla="*/ T180 w 1286"/>
                <a:gd name="T182" fmla="+- 0 407 -18"/>
                <a:gd name="T183" fmla="*/ 407 h 1286"/>
                <a:gd name="T184" fmla="+- 0 18152 16932"/>
                <a:gd name="T185" fmla="*/ T184 w 1286"/>
                <a:gd name="T186" fmla="+- 0 341 -18"/>
                <a:gd name="T187" fmla="*/ 341 h 1286"/>
                <a:gd name="T188" fmla="+- 0 18117 16932"/>
                <a:gd name="T189" fmla="*/ T188 w 1286"/>
                <a:gd name="T190" fmla="+- 0 280 -18"/>
                <a:gd name="T191" fmla="*/ 280 h 1286"/>
                <a:gd name="T192" fmla="+- 0 18076 16932"/>
                <a:gd name="T193" fmla="*/ T192 w 1286"/>
                <a:gd name="T194" fmla="+- 0 222 -18"/>
                <a:gd name="T195" fmla="*/ 222 h 1286"/>
                <a:gd name="T196" fmla="+- 0 18029 16932"/>
                <a:gd name="T197" fmla="*/ T196 w 1286"/>
                <a:gd name="T198" fmla="+- 0 170 -18"/>
                <a:gd name="T199" fmla="*/ 170 h 1286"/>
                <a:gd name="T200" fmla="+- 0 17977 16932"/>
                <a:gd name="T201" fmla="*/ T200 w 1286"/>
                <a:gd name="T202" fmla="+- 0 123 -18"/>
                <a:gd name="T203" fmla="*/ 123 h 1286"/>
                <a:gd name="T204" fmla="+- 0 17919 16932"/>
                <a:gd name="T205" fmla="*/ T204 w 1286"/>
                <a:gd name="T206" fmla="+- 0 82 -18"/>
                <a:gd name="T207" fmla="*/ 82 h 1286"/>
                <a:gd name="T208" fmla="+- 0 17857 16932"/>
                <a:gd name="T209" fmla="*/ T208 w 1286"/>
                <a:gd name="T210" fmla="+- 0 47 -18"/>
                <a:gd name="T211" fmla="*/ 47 h 1286"/>
                <a:gd name="T212" fmla="+- 0 17791 16932"/>
                <a:gd name="T213" fmla="*/ T212 w 1286"/>
                <a:gd name="T214" fmla="+- 0 19 -18"/>
                <a:gd name="T215" fmla="*/ 19 h 1286"/>
                <a:gd name="T216" fmla="+- 0 17722 16932"/>
                <a:gd name="T217" fmla="*/ T216 w 1286"/>
                <a:gd name="T218" fmla="+- 0 -2 -18"/>
                <a:gd name="T219" fmla="*/ -2 h 1286"/>
                <a:gd name="T220" fmla="+- 0 17650 16932"/>
                <a:gd name="T221" fmla="*/ T220 w 1286"/>
                <a:gd name="T222" fmla="+- 0 -14 -18"/>
                <a:gd name="T223" fmla="*/ -14 h 1286"/>
                <a:gd name="T224" fmla="+- 0 17575 16932"/>
                <a:gd name="T225" fmla="*/ T224 w 1286"/>
                <a:gd name="T226" fmla="+- 0 -18 -18"/>
                <a:gd name="T227" fmla="*/ -18 h 128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</a:cxnLst>
              <a:rect l="0" t="0" r="r" b="b"/>
              <a:pathLst>
                <a:path w="1286" h="1286">
                  <a:moveTo>
                    <a:pt x="643" y="0"/>
                  </a:moveTo>
                  <a:lnTo>
                    <a:pt x="568" y="4"/>
                  </a:lnTo>
                  <a:lnTo>
                    <a:pt x="495" y="16"/>
                  </a:lnTo>
                  <a:lnTo>
                    <a:pt x="426" y="37"/>
                  </a:lnTo>
                  <a:lnTo>
                    <a:pt x="360" y="65"/>
                  </a:lnTo>
                  <a:lnTo>
                    <a:pt x="298" y="100"/>
                  </a:lnTo>
                  <a:lnTo>
                    <a:pt x="241" y="141"/>
                  </a:lnTo>
                  <a:lnTo>
                    <a:pt x="188" y="188"/>
                  </a:lnTo>
                  <a:lnTo>
                    <a:pt x="141" y="240"/>
                  </a:lnTo>
                  <a:lnTo>
                    <a:pt x="100" y="298"/>
                  </a:lnTo>
                  <a:lnTo>
                    <a:pt x="66" y="359"/>
                  </a:lnTo>
                  <a:lnTo>
                    <a:pt x="38" y="425"/>
                  </a:lnTo>
                  <a:lnTo>
                    <a:pt x="17" y="495"/>
                  </a:lnTo>
                  <a:lnTo>
                    <a:pt x="5" y="567"/>
                  </a:lnTo>
                  <a:lnTo>
                    <a:pt x="0" y="642"/>
                  </a:lnTo>
                  <a:lnTo>
                    <a:pt x="5" y="717"/>
                  </a:lnTo>
                  <a:lnTo>
                    <a:pt x="17" y="789"/>
                  </a:lnTo>
                  <a:lnTo>
                    <a:pt x="38" y="859"/>
                  </a:lnTo>
                  <a:lnTo>
                    <a:pt x="66" y="925"/>
                  </a:lnTo>
                  <a:lnTo>
                    <a:pt x="100" y="987"/>
                  </a:lnTo>
                  <a:lnTo>
                    <a:pt x="141" y="1044"/>
                  </a:lnTo>
                  <a:lnTo>
                    <a:pt x="188" y="1096"/>
                  </a:lnTo>
                  <a:lnTo>
                    <a:pt x="241" y="1143"/>
                  </a:lnTo>
                  <a:lnTo>
                    <a:pt x="298" y="1185"/>
                  </a:lnTo>
                  <a:lnTo>
                    <a:pt x="360" y="1219"/>
                  </a:lnTo>
                  <a:lnTo>
                    <a:pt x="426" y="1247"/>
                  </a:lnTo>
                  <a:lnTo>
                    <a:pt x="495" y="1268"/>
                  </a:lnTo>
                  <a:lnTo>
                    <a:pt x="568" y="1280"/>
                  </a:lnTo>
                  <a:lnTo>
                    <a:pt x="643" y="1285"/>
                  </a:lnTo>
                  <a:lnTo>
                    <a:pt x="718" y="1280"/>
                  </a:lnTo>
                  <a:lnTo>
                    <a:pt x="790" y="1268"/>
                  </a:lnTo>
                  <a:lnTo>
                    <a:pt x="859" y="1247"/>
                  </a:lnTo>
                  <a:lnTo>
                    <a:pt x="925" y="1219"/>
                  </a:lnTo>
                  <a:lnTo>
                    <a:pt x="987" y="1185"/>
                  </a:lnTo>
                  <a:lnTo>
                    <a:pt x="1045" y="1143"/>
                  </a:lnTo>
                  <a:lnTo>
                    <a:pt x="1097" y="1096"/>
                  </a:lnTo>
                  <a:lnTo>
                    <a:pt x="1144" y="1044"/>
                  </a:lnTo>
                  <a:lnTo>
                    <a:pt x="1185" y="987"/>
                  </a:lnTo>
                  <a:lnTo>
                    <a:pt x="1220" y="925"/>
                  </a:lnTo>
                  <a:lnTo>
                    <a:pt x="1248" y="859"/>
                  </a:lnTo>
                  <a:lnTo>
                    <a:pt x="1268" y="789"/>
                  </a:lnTo>
                  <a:lnTo>
                    <a:pt x="1281" y="717"/>
                  </a:lnTo>
                  <a:lnTo>
                    <a:pt x="1285" y="642"/>
                  </a:lnTo>
                  <a:lnTo>
                    <a:pt x="1281" y="567"/>
                  </a:lnTo>
                  <a:lnTo>
                    <a:pt x="1268" y="495"/>
                  </a:lnTo>
                  <a:lnTo>
                    <a:pt x="1248" y="425"/>
                  </a:lnTo>
                  <a:lnTo>
                    <a:pt x="1220" y="359"/>
                  </a:lnTo>
                  <a:lnTo>
                    <a:pt x="1185" y="298"/>
                  </a:lnTo>
                  <a:lnTo>
                    <a:pt x="1144" y="240"/>
                  </a:lnTo>
                  <a:lnTo>
                    <a:pt x="1097" y="188"/>
                  </a:lnTo>
                  <a:lnTo>
                    <a:pt x="1045" y="141"/>
                  </a:lnTo>
                  <a:lnTo>
                    <a:pt x="987" y="100"/>
                  </a:lnTo>
                  <a:lnTo>
                    <a:pt x="925" y="65"/>
                  </a:lnTo>
                  <a:lnTo>
                    <a:pt x="859" y="37"/>
                  </a:lnTo>
                  <a:lnTo>
                    <a:pt x="790" y="16"/>
                  </a:lnTo>
                  <a:lnTo>
                    <a:pt x="718" y="4"/>
                  </a:lnTo>
                  <a:lnTo>
                    <a:pt x="6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6932" y="-19"/>
              <a:ext cx="1286" cy="1286"/>
            </a:xfrm>
            <a:custGeom>
              <a:avLst/>
              <a:gdLst>
                <a:gd name="T0" fmla="+- 0 17575 16932"/>
                <a:gd name="T1" fmla="*/ T0 w 1286"/>
                <a:gd name="T2" fmla="+- 0 1267 -18"/>
                <a:gd name="T3" fmla="*/ 1267 h 1286"/>
                <a:gd name="T4" fmla="+- 0 17650 16932"/>
                <a:gd name="T5" fmla="*/ T4 w 1286"/>
                <a:gd name="T6" fmla="+- 0 1262 -18"/>
                <a:gd name="T7" fmla="*/ 1262 h 1286"/>
                <a:gd name="T8" fmla="+- 0 17722 16932"/>
                <a:gd name="T9" fmla="*/ T8 w 1286"/>
                <a:gd name="T10" fmla="+- 0 1250 -18"/>
                <a:gd name="T11" fmla="*/ 1250 h 1286"/>
                <a:gd name="T12" fmla="+- 0 17791 16932"/>
                <a:gd name="T13" fmla="*/ T12 w 1286"/>
                <a:gd name="T14" fmla="+- 0 1229 -18"/>
                <a:gd name="T15" fmla="*/ 1229 h 1286"/>
                <a:gd name="T16" fmla="+- 0 17857 16932"/>
                <a:gd name="T17" fmla="*/ T16 w 1286"/>
                <a:gd name="T18" fmla="+- 0 1201 -18"/>
                <a:gd name="T19" fmla="*/ 1201 h 1286"/>
                <a:gd name="T20" fmla="+- 0 17919 16932"/>
                <a:gd name="T21" fmla="*/ T20 w 1286"/>
                <a:gd name="T22" fmla="+- 0 1167 -18"/>
                <a:gd name="T23" fmla="*/ 1167 h 1286"/>
                <a:gd name="T24" fmla="+- 0 17977 16932"/>
                <a:gd name="T25" fmla="*/ T24 w 1286"/>
                <a:gd name="T26" fmla="+- 0 1125 -18"/>
                <a:gd name="T27" fmla="*/ 1125 h 1286"/>
                <a:gd name="T28" fmla="+- 0 18029 16932"/>
                <a:gd name="T29" fmla="*/ T28 w 1286"/>
                <a:gd name="T30" fmla="+- 0 1078 -18"/>
                <a:gd name="T31" fmla="*/ 1078 h 1286"/>
                <a:gd name="T32" fmla="+- 0 18076 16932"/>
                <a:gd name="T33" fmla="*/ T32 w 1286"/>
                <a:gd name="T34" fmla="+- 0 1026 -18"/>
                <a:gd name="T35" fmla="*/ 1026 h 1286"/>
                <a:gd name="T36" fmla="+- 0 18117 16932"/>
                <a:gd name="T37" fmla="*/ T36 w 1286"/>
                <a:gd name="T38" fmla="+- 0 969 -18"/>
                <a:gd name="T39" fmla="*/ 969 h 1286"/>
                <a:gd name="T40" fmla="+- 0 18152 16932"/>
                <a:gd name="T41" fmla="*/ T40 w 1286"/>
                <a:gd name="T42" fmla="+- 0 907 -18"/>
                <a:gd name="T43" fmla="*/ 907 h 1286"/>
                <a:gd name="T44" fmla="+- 0 18180 16932"/>
                <a:gd name="T45" fmla="*/ T44 w 1286"/>
                <a:gd name="T46" fmla="+- 0 841 -18"/>
                <a:gd name="T47" fmla="*/ 841 h 1286"/>
                <a:gd name="T48" fmla="+- 0 18200 16932"/>
                <a:gd name="T49" fmla="*/ T48 w 1286"/>
                <a:gd name="T50" fmla="+- 0 771 -18"/>
                <a:gd name="T51" fmla="*/ 771 h 1286"/>
                <a:gd name="T52" fmla="+- 0 18213 16932"/>
                <a:gd name="T53" fmla="*/ T52 w 1286"/>
                <a:gd name="T54" fmla="+- 0 699 -18"/>
                <a:gd name="T55" fmla="*/ 699 h 1286"/>
                <a:gd name="T56" fmla="+- 0 18217 16932"/>
                <a:gd name="T57" fmla="*/ T56 w 1286"/>
                <a:gd name="T58" fmla="+- 0 624 -18"/>
                <a:gd name="T59" fmla="*/ 624 h 1286"/>
                <a:gd name="T60" fmla="+- 0 18213 16932"/>
                <a:gd name="T61" fmla="*/ T60 w 1286"/>
                <a:gd name="T62" fmla="+- 0 549 -18"/>
                <a:gd name="T63" fmla="*/ 549 h 1286"/>
                <a:gd name="T64" fmla="+- 0 18200 16932"/>
                <a:gd name="T65" fmla="*/ T64 w 1286"/>
                <a:gd name="T66" fmla="+- 0 477 -18"/>
                <a:gd name="T67" fmla="*/ 477 h 1286"/>
                <a:gd name="T68" fmla="+- 0 18180 16932"/>
                <a:gd name="T69" fmla="*/ T68 w 1286"/>
                <a:gd name="T70" fmla="+- 0 407 -18"/>
                <a:gd name="T71" fmla="*/ 407 h 1286"/>
                <a:gd name="T72" fmla="+- 0 18152 16932"/>
                <a:gd name="T73" fmla="*/ T72 w 1286"/>
                <a:gd name="T74" fmla="+- 0 341 -18"/>
                <a:gd name="T75" fmla="*/ 341 h 1286"/>
                <a:gd name="T76" fmla="+- 0 18117 16932"/>
                <a:gd name="T77" fmla="*/ T76 w 1286"/>
                <a:gd name="T78" fmla="+- 0 280 -18"/>
                <a:gd name="T79" fmla="*/ 280 h 1286"/>
                <a:gd name="T80" fmla="+- 0 18076 16932"/>
                <a:gd name="T81" fmla="*/ T80 w 1286"/>
                <a:gd name="T82" fmla="+- 0 222 -18"/>
                <a:gd name="T83" fmla="*/ 222 h 1286"/>
                <a:gd name="T84" fmla="+- 0 18029 16932"/>
                <a:gd name="T85" fmla="*/ T84 w 1286"/>
                <a:gd name="T86" fmla="+- 0 170 -18"/>
                <a:gd name="T87" fmla="*/ 170 h 1286"/>
                <a:gd name="T88" fmla="+- 0 17977 16932"/>
                <a:gd name="T89" fmla="*/ T88 w 1286"/>
                <a:gd name="T90" fmla="+- 0 123 -18"/>
                <a:gd name="T91" fmla="*/ 123 h 1286"/>
                <a:gd name="T92" fmla="+- 0 17919 16932"/>
                <a:gd name="T93" fmla="*/ T92 w 1286"/>
                <a:gd name="T94" fmla="+- 0 82 -18"/>
                <a:gd name="T95" fmla="*/ 82 h 1286"/>
                <a:gd name="T96" fmla="+- 0 17857 16932"/>
                <a:gd name="T97" fmla="*/ T96 w 1286"/>
                <a:gd name="T98" fmla="+- 0 47 -18"/>
                <a:gd name="T99" fmla="*/ 47 h 1286"/>
                <a:gd name="T100" fmla="+- 0 17791 16932"/>
                <a:gd name="T101" fmla="*/ T100 w 1286"/>
                <a:gd name="T102" fmla="+- 0 19 -18"/>
                <a:gd name="T103" fmla="*/ 19 h 1286"/>
                <a:gd name="T104" fmla="+- 0 17722 16932"/>
                <a:gd name="T105" fmla="*/ T104 w 1286"/>
                <a:gd name="T106" fmla="+- 0 -2 -18"/>
                <a:gd name="T107" fmla="*/ -2 h 1286"/>
                <a:gd name="T108" fmla="+- 0 17650 16932"/>
                <a:gd name="T109" fmla="*/ T108 w 1286"/>
                <a:gd name="T110" fmla="+- 0 -14 -18"/>
                <a:gd name="T111" fmla="*/ -14 h 1286"/>
                <a:gd name="T112" fmla="+- 0 17575 16932"/>
                <a:gd name="T113" fmla="*/ T112 w 1286"/>
                <a:gd name="T114" fmla="+- 0 -18 -18"/>
                <a:gd name="T115" fmla="*/ -18 h 1286"/>
                <a:gd name="T116" fmla="+- 0 17500 16932"/>
                <a:gd name="T117" fmla="*/ T116 w 1286"/>
                <a:gd name="T118" fmla="+- 0 -14 -18"/>
                <a:gd name="T119" fmla="*/ -14 h 1286"/>
                <a:gd name="T120" fmla="+- 0 17427 16932"/>
                <a:gd name="T121" fmla="*/ T120 w 1286"/>
                <a:gd name="T122" fmla="+- 0 -2 -18"/>
                <a:gd name="T123" fmla="*/ -2 h 1286"/>
                <a:gd name="T124" fmla="+- 0 17358 16932"/>
                <a:gd name="T125" fmla="*/ T124 w 1286"/>
                <a:gd name="T126" fmla="+- 0 19 -18"/>
                <a:gd name="T127" fmla="*/ 19 h 1286"/>
                <a:gd name="T128" fmla="+- 0 17292 16932"/>
                <a:gd name="T129" fmla="*/ T128 w 1286"/>
                <a:gd name="T130" fmla="+- 0 47 -18"/>
                <a:gd name="T131" fmla="*/ 47 h 1286"/>
                <a:gd name="T132" fmla="+- 0 17230 16932"/>
                <a:gd name="T133" fmla="*/ T132 w 1286"/>
                <a:gd name="T134" fmla="+- 0 82 -18"/>
                <a:gd name="T135" fmla="*/ 82 h 1286"/>
                <a:gd name="T136" fmla="+- 0 17173 16932"/>
                <a:gd name="T137" fmla="*/ T136 w 1286"/>
                <a:gd name="T138" fmla="+- 0 123 -18"/>
                <a:gd name="T139" fmla="*/ 123 h 1286"/>
                <a:gd name="T140" fmla="+- 0 17120 16932"/>
                <a:gd name="T141" fmla="*/ T140 w 1286"/>
                <a:gd name="T142" fmla="+- 0 170 -18"/>
                <a:gd name="T143" fmla="*/ 170 h 1286"/>
                <a:gd name="T144" fmla="+- 0 17073 16932"/>
                <a:gd name="T145" fmla="*/ T144 w 1286"/>
                <a:gd name="T146" fmla="+- 0 222 -18"/>
                <a:gd name="T147" fmla="*/ 222 h 1286"/>
                <a:gd name="T148" fmla="+- 0 17032 16932"/>
                <a:gd name="T149" fmla="*/ T148 w 1286"/>
                <a:gd name="T150" fmla="+- 0 280 -18"/>
                <a:gd name="T151" fmla="*/ 280 h 1286"/>
                <a:gd name="T152" fmla="+- 0 16998 16932"/>
                <a:gd name="T153" fmla="*/ T152 w 1286"/>
                <a:gd name="T154" fmla="+- 0 341 -18"/>
                <a:gd name="T155" fmla="*/ 341 h 1286"/>
                <a:gd name="T156" fmla="+- 0 16970 16932"/>
                <a:gd name="T157" fmla="*/ T156 w 1286"/>
                <a:gd name="T158" fmla="+- 0 407 -18"/>
                <a:gd name="T159" fmla="*/ 407 h 1286"/>
                <a:gd name="T160" fmla="+- 0 16949 16932"/>
                <a:gd name="T161" fmla="*/ T160 w 1286"/>
                <a:gd name="T162" fmla="+- 0 477 -18"/>
                <a:gd name="T163" fmla="*/ 477 h 1286"/>
                <a:gd name="T164" fmla="+- 0 16937 16932"/>
                <a:gd name="T165" fmla="*/ T164 w 1286"/>
                <a:gd name="T166" fmla="+- 0 549 -18"/>
                <a:gd name="T167" fmla="*/ 549 h 1286"/>
                <a:gd name="T168" fmla="+- 0 16932 16932"/>
                <a:gd name="T169" fmla="*/ T168 w 1286"/>
                <a:gd name="T170" fmla="+- 0 624 -18"/>
                <a:gd name="T171" fmla="*/ 624 h 1286"/>
                <a:gd name="T172" fmla="+- 0 16937 16932"/>
                <a:gd name="T173" fmla="*/ T172 w 1286"/>
                <a:gd name="T174" fmla="+- 0 699 -18"/>
                <a:gd name="T175" fmla="*/ 699 h 1286"/>
                <a:gd name="T176" fmla="+- 0 16949 16932"/>
                <a:gd name="T177" fmla="*/ T176 w 1286"/>
                <a:gd name="T178" fmla="+- 0 771 -18"/>
                <a:gd name="T179" fmla="*/ 771 h 1286"/>
                <a:gd name="T180" fmla="+- 0 16970 16932"/>
                <a:gd name="T181" fmla="*/ T180 w 1286"/>
                <a:gd name="T182" fmla="+- 0 841 -18"/>
                <a:gd name="T183" fmla="*/ 841 h 1286"/>
                <a:gd name="T184" fmla="+- 0 16998 16932"/>
                <a:gd name="T185" fmla="*/ T184 w 1286"/>
                <a:gd name="T186" fmla="+- 0 907 -18"/>
                <a:gd name="T187" fmla="*/ 907 h 1286"/>
                <a:gd name="T188" fmla="+- 0 17032 16932"/>
                <a:gd name="T189" fmla="*/ T188 w 1286"/>
                <a:gd name="T190" fmla="+- 0 969 -18"/>
                <a:gd name="T191" fmla="*/ 969 h 1286"/>
                <a:gd name="T192" fmla="+- 0 17073 16932"/>
                <a:gd name="T193" fmla="*/ T192 w 1286"/>
                <a:gd name="T194" fmla="+- 0 1026 -18"/>
                <a:gd name="T195" fmla="*/ 1026 h 1286"/>
                <a:gd name="T196" fmla="+- 0 17120 16932"/>
                <a:gd name="T197" fmla="*/ T196 w 1286"/>
                <a:gd name="T198" fmla="+- 0 1078 -18"/>
                <a:gd name="T199" fmla="*/ 1078 h 1286"/>
                <a:gd name="T200" fmla="+- 0 17173 16932"/>
                <a:gd name="T201" fmla="*/ T200 w 1286"/>
                <a:gd name="T202" fmla="+- 0 1125 -18"/>
                <a:gd name="T203" fmla="*/ 1125 h 1286"/>
                <a:gd name="T204" fmla="+- 0 17230 16932"/>
                <a:gd name="T205" fmla="*/ T204 w 1286"/>
                <a:gd name="T206" fmla="+- 0 1167 -18"/>
                <a:gd name="T207" fmla="*/ 1167 h 1286"/>
                <a:gd name="T208" fmla="+- 0 17292 16932"/>
                <a:gd name="T209" fmla="*/ T208 w 1286"/>
                <a:gd name="T210" fmla="+- 0 1201 -18"/>
                <a:gd name="T211" fmla="*/ 1201 h 1286"/>
                <a:gd name="T212" fmla="+- 0 17358 16932"/>
                <a:gd name="T213" fmla="*/ T212 w 1286"/>
                <a:gd name="T214" fmla="+- 0 1229 -18"/>
                <a:gd name="T215" fmla="*/ 1229 h 1286"/>
                <a:gd name="T216" fmla="+- 0 17427 16932"/>
                <a:gd name="T217" fmla="*/ T216 w 1286"/>
                <a:gd name="T218" fmla="+- 0 1250 -18"/>
                <a:gd name="T219" fmla="*/ 1250 h 1286"/>
                <a:gd name="T220" fmla="+- 0 17500 16932"/>
                <a:gd name="T221" fmla="*/ T220 w 1286"/>
                <a:gd name="T222" fmla="+- 0 1262 -18"/>
                <a:gd name="T223" fmla="*/ 1262 h 1286"/>
                <a:gd name="T224" fmla="+- 0 17575 16932"/>
                <a:gd name="T225" fmla="*/ T224 w 1286"/>
                <a:gd name="T226" fmla="+- 0 1267 -18"/>
                <a:gd name="T227" fmla="*/ 1267 h 128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</a:cxnLst>
              <a:rect l="0" t="0" r="r" b="b"/>
              <a:pathLst>
                <a:path w="1286" h="1286">
                  <a:moveTo>
                    <a:pt x="643" y="1285"/>
                  </a:moveTo>
                  <a:lnTo>
                    <a:pt x="718" y="1280"/>
                  </a:lnTo>
                  <a:lnTo>
                    <a:pt x="790" y="1268"/>
                  </a:lnTo>
                  <a:lnTo>
                    <a:pt x="859" y="1247"/>
                  </a:lnTo>
                  <a:lnTo>
                    <a:pt x="925" y="1219"/>
                  </a:lnTo>
                  <a:lnTo>
                    <a:pt x="987" y="1185"/>
                  </a:lnTo>
                  <a:lnTo>
                    <a:pt x="1045" y="1143"/>
                  </a:lnTo>
                  <a:lnTo>
                    <a:pt x="1097" y="1096"/>
                  </a:lnTo>
                  <a:lnTo>
                    <a:pt x="1144" y="1044"/>
                  </a:lnTo>
                  <a:lnTo>
                    <a:pt x="1185" y="987"/>
                  </a:lnTo>
                  <a:lnTo>
                    <a:pt x="1220" y="925"/>
                  </a:lnTo>
                  <a:lnTo>
                    <a:pt x="1248" y="859"/>
                  </a:lnTo>
                  <a:lnTo>
                    <a:pt x="1268" y="789"/>
                  </a:lnTo>
                  <a:lnTo>
                    <a:pt x="1281" y="717"/>
                  </a:lnTo>
                  <a:lnTo>
                    <a:pt x="1285" y="642"/>
                  </a:lnTo>
                  <a:lnTo>
                    <a:pt x="1281" y="567"/>
                  </a:lnTo>
                  <a:lnTo>
                    <a:pt x="1268" y="495"/>
                  </a:lnTo>
                  <a:lnTo>
                    <a:pt x="1248" y="425"/>
                  </a:lnTo>
                  <a:lnTo>
                    <a:pt x="1220" y="359"/>
                  </a:lnTo>
                  <a:lnTo>
                    <a:pt x="1185" y="298"/>
                  </a:lnTo>
                  <a:lnTo>
                    <a:pt x="1144" y="240"/>
                  </a:lnTo>
                  <a:lnTo>
                    <a:pt x="1097" y="188"/>
                  </a:lnTo>
                  <a:lnTo>
                    <a:pt x="1045" y="141"/>
                  </a:lnTo>
                  <a:lnTo>
                    <a:pt x="987" y="100"/>
                  </a:lnTo>
                  <a:lnTo>
                    <a:pt x="925" y="65"/>
                  </a:lnTo>
                  <a:lnTo>
                    <a:pt x="859" y="37"/>
                  </a:lnTo>
                  <a:lnTo>
                    <a:pt x="790" y="16"/>
                  </a:lnTo>
                  <a:lnTo>
                    <a:pt x="718" y="4"/>
                  </a:lnTo>
                  <a:lnTo>
                    <a:pt x="643" y="0"/>
                  </a:lnTo>
                  <a:lnTo>
                    <a:pt x="568" y="4"/>
                  </a:lnTo>
                  <a:lnTo>
                    <a:pt x="495" y="16"/>
                  </a:lnTo>
                  <a:lnTo>
                    <a:pt x="426" y="37"/>
                  </a:lnTo>
                  <a:lnTo>
                    <a:pt x="360" y="65"/>
                  </a:lnTo>
                  <a:lnTo>
                    <a:pt x="298" y="100"/>
                  </a:lnTo>
                  <a:lnTo>
                    <a:pt x="241" y="141"/>
                  </a:lnTo>
                  <a:lnTo>
                    <a:pt x="188" y="188"/>
                  </a:lnTo>
                  <a:lnTo>
                    <a:pt x="141" y="240"/>
                  </a:lnTo>
                  <a:lnTo>
                    <a:pt x="100" y="298"/>
                  </a:lnTo>
                  <a:lnTo>
                    <a:pt x="66" y="359"/>
                  </a:lnTo>
                  <a:lnTo>
                    <a:pt x="38" y="425"/>
                  </a:lnTo>
                  <a:lnTo>
                    <a:pt x="17" y="495"/>
                  </a:lnTo>
                  <a:lnTo>
                    <a:pt x="5" y="567"/>
                  </a:lnTo>
                  <a:lnTo>
                    <a:pt x="0" y="642"/>
                  </a:lnTo>
                  <a:lnTo>
                    <a:pt x="5" y="717"/>
                  </a:lnTo>
                  <a:lnTo>
                    <a:pt x="17" y="789"/>
                  </a:lnTo>
                  <a:lnTo>
                    <a:pt x="38" y="859"/>
                  </a:lnTo>
                  <a:lnTo>
                    <a:pt x="66" y="925"/>
                  </a:lnTo>
                  <a:lnTo>
                    <a:pt x="100" y="987"/>
                  </a:lnTo>
                  <a:lnTo>
                    <a:pt x="141" y="1044"/>
                  </a:lnTo>
                  <a:lnTo>
                    <a:pt x="188" y="1096"/>
                  </a:lnTo>
                  <a:lnTo>
                    <a:pt x="241" y="1143"/>
                  </a:lnTo>
                  <a:lnTo>
                    <a:pt x="298" y="1185"/>
                  </a:lnTo>
                  <a:lnTo>
                    <a:pt x="360" y="1219"/>
                  </a:lnTo>
                  <a:lnTo>
                    <a:pt x="426" y="1247"/>
                  </a:lnTo>
                  <a:lnTo>
                    <a:pt x="495" y="1268"/>
                  </a:lnTo>
                  <a:lnTo>
                    <a:pt x="568" y="1280"/>
                  </a:lnTo>
                  <a:lnTo>
                    <a:pt x="643" y="1285"/>
                  </a:lnTo>
                  <a:close/>
                </a:path>
              </a:pathLst>
            </a:custGeom>
            <a:noFill/>
            <a:ln w="19050">
              <a:solidFill>
                <a:srgbClr val="6EB34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AutoShape 321"/>
            <p:cNvSpPr>
              <a:spLocks/>
            </p:cNvSpPr>
            <p:nvPr/>
          </p:nvSpPr>
          <p:spPr bwMode="auto">
            <a:xfrm>
              <a:off x="17239" y="278"/>
              <a:ext cx="672" cy="688"/>
            </a:xfrm>
            <a:custGeom>
              <a:avLst/>
              <a:gdLst>
                <a:gd name="T0" fmla="+- 0 17779 17239"/>
                <a:gd name="T1" fmla="*/ T0 w 672"/>
                <a:gd name="T2" fmla="+- 0 586 278"/>
                <a:gd name="T3" fmla="*/ 586 h 688"/>
                <a:gd name="T4" fmla="+- 0 17768 17239"/>
                <a:gd name="T5" fmla="*/ T4 w 672"/>
                <a:gd name="T6" fmla="+- 0 575 278"/>
                <a:gd name="T7" fmla="*/ 575 h 688"/>
                <a:gd name="T8" fmla="+- 0 17382 17239"/>
                <a:gd name="T9" fmla="*/ T8 w 672"/>
                <a:gd name="T10" fmla="+- 0 575 278"/>
                <a:gd name="T11" fmla="*/ 575 h 688"/>
                <a:gd name="T12" fmla="+- 0 17371 17239"/>
                <a:gd name="T13" fmla="*/ T12 w 672"/>
                <a:gd name="T14" fmla="+- 0 586 278"/>
                <a:gd name="T15" fmla="*/ 586 h 688"/>
                <a:gd name="T16" fmla="+- 0 17371 17239"/>
                <a:gd name="T17" fmla="*/ T16 w 672"/>
                <a:gd name="T18" fmla="+- 0 613 278"/>
                <a:gd name="T19" fmla="*/ 613 h 688"/>
                <a:gd name="T20" fmla="+- 0 17382 17239"/>
                <a:gd name="T21" fmla="*/ T20 w 672"/>
                <a:gd name="T22" fmla="+- 0 624 278"/>
                <a:gd name="T23" fmla="*/ 624 h 688"/>
                <a:gd name="T24" fmla="+- 0 17754 17239"/>
                <a:gd name="T25" fmla="*/ T24 w 672"/>
                <a:gd name="T26" fmla="+- 0 624 278"/>
                <a:gd name="T27" fmla="*/ 624 h 688"/>
                <a:gd name="T28" fmla="+- 0 17768 17239"/>
                <a:gd name="T29" fmla="*/ T28 w 672"/>
                <a:gd name="T30" fmla="+- 0 624 278"/>
                <a:gd name="T31" fmla="*/ 624 h 688"/>
                <a:gd name="T32" fmla="+- 0 17779 17239"/>
                <a:gd name="T33" fmla="*/ T32 w 672"/>
                <a:gd name="T34" fmla="+- 0 613 278"/>
                <a:gd name="T35" fmla="*/ 613 h 688"/>
                <a:gd name="T36" fmla="+- 0 17779 17239"/>
                <a:gd name="T37" fmla="*/ T36 w 672"/>
                <a:gd name="T38" fmla="+- 0 586 278"/>
                <a:gd name="T39" fmla="*/ 586 h 688"/>
                <a:gd name="T40" fmla="+- 0 17779 17239"/>
                <a:gd name="T41" fmla="*/ T40 w 672"/>
                <a:gd name="T42" fmla="+- 0 473 278"/>
                <a:gd name="T43" fmla="*/ 473 h 688"/>
                <a:gd name="T44" fmla="+- 0 17768 17239"/>
                <a:gd name="T45" fmla="*/ T44 w 672"/>
                <a:gd name="T46" fmla="+- 0 462 278"/>
                <a:gd name="T47" fmla="*/ 462 h 688"/>
                <a:gd name="T48" fmla="+- 0 17382 17239"/>
                <a:gd name="T49" fmla="*/ T48 w 672"/>
                <a:gd name="T50" fmla="+- 0 462 278"/>
                <a:gd name="T51" fmla="*/ 462 h 688"/>
                <a:gd name="T52" fmla="+- 0 17371 17239"/>
                <a:gd name="T53" fmla="*/ T52 w 672"/>
                <a:gd name="T54" fmla="+- 0 473 278"/>
                <a:gd name="T55" fmla="*/ 473 h 688"/>
                <a:gd name="T56" fmla="+- 0 17371 17239"/>
                <a:gd name="T57" fmla="*/ T56 w 672"/>
                <a:gd name="T58" fmla="+- 0 500 278"/>
                <a:gd name="T59" fmla="*/ 500 h 688"/>
                <a:gd name="T60" fmla="+- 0 17382 17239"/>
                <a:gd name="T61" fmla="*/ T60 w 672"/>
                <a:gd name="T62" fmla="+- 0 511 278"/>
                <a:gd name="T63" fmla="*/ 511 h 688"/>
                <a:gd name="T64" fmla="+- 0 17754 17239"/>
                <a:gd name="T65" fmla="*/ T64 w 672"/>
                <a:gd name="T66" fmla="+- 0 511 278"/>
                <a:gd name="T67" fmla="*/ 511 h 688"/>
                <a:gd name="T68" fmla="+- 0 17768 17239"/>
                <a:gd name="T69" fmla="*/ T68 w 672"/>
                <a:gd name="T70" fmla="+- 0 511 278"/>
                <a:gd name="T71" fmla="*/ 511 h 688"/>
                <a:gd name="T72" fmla="+- 0 17779 17239"/>
                <a:gd name="T73" fmla="*/ T72 w 672"/>
                <a:gd name="T74" fmla="+- 0 500 278"/>
                <a:gd name="T75" fmla="*/ 500 h 688"/>
                <a:gd name="T76" fmla="+- 0 17779 17239"/>
                <a:gd name="T77" fmla="*/ T76 w 672"/>
                <a:gd name="T78" fmla="+- 0 473 278"/>
                <a:gd name="T79" fmla="*/ 473 h 688"/>
                <a:gd name="T80" fmla="+- 0 17910 17239"/>
                <a:gd name="T81" fmla="*/ T80 w 672"/>
                <a:gd name="T82" fmla="+- 0 359 278"/>
                <a:gd name="T83" fmla="*/ 359 h 688"/>
                <a:gd name="T84" fmla="+- 0 17906 17239"/>
                <a:gd name="T85" fmla="*/ T84 w 672"/>
                <a:gd name="T86" fmla="+- 0 338 278"/>
                <a:gd name="T87" fmla="*/ 338 h 688"/>
                <a:gd name="T88" fmla="+- 0 17904 17239"/>
                <a:gd name="T89" fmla="*/ T88 w 672"/>
                <a:gd name="T90" fmla="+- 0 328 278"/>
                <a:gd name="T91" fmla="*/ 328 h 688"/>
                <a:gd name="T92" fmla="+- 0 17887 17239"/>
                <a:gd name="T93" fmla="*/ T92 w 672"/>
                <a:gd name="T94" fmla="+- 0 302 278"/>
                <a:gd name="T95" fmla="*/ 302 h 688"/>
                <a:gd name="T96" fmla="+- 0 17861 17239"/>
                <a:gd name="T97" fmla="*/ T96 w 672"/>
                <a:gd name="T98" fmla="+- 0 285 278"/>
                <a:gd name="T99" fmla="*/ 285 h 688"/>
                <a:gd name="T100" fmla="+- 0 17851 17239"/>
                <a:gd name="T101" fmla="*/ T100 w 672"/>
                <a:gd name="T102" fmla="+- 0 283 278"/>
                <a:gd name="T103" fmla="*/ 283 h 688"/>
                <a:gd name="T104" fmla="+- 0 17851 17239"/>
                <a:gd name="T105" fmla="*/ T104 w 672"/>
                <a:gd name="T106" fmla="+- 0 347 278"/>
                <a:gd name="T107" fmla="*/ 347 h 688"/>
                <a:gd name="T108" fmla="+- 0 17851 17239"/>
                <a:gd name="T109" fmla="*/ T108 w 672"/>
                <a:gd name="T110" fmla="+- 0 753 278"/>
                <a:gd name="T111" fmla="*/ 753 h 688"/>
                <a:gd name="T112" fmla="+- 0 17841 17239"/>
                <a:gd name="T113" fmla="*/ T112 w 672"/>
                <a:gd name="T114" fmla="+- 0 762 278"/>
                <a:gd name="T115" fmla="*/ 762 h 688"/>
                <a:gd name="T116" fmla="+- 0 17461 17239"/>
                <a:gd name="T117" fmla="*/ T116 w 672"/>
                <a:gd name="T118" fmla="+- 0 762 278"/>
                <a:gd name="T119" fmla="*/ 762 h 688"/>
                <a:gd name="T120" fmla="+- 0 17401 17239"/>
                <a:gd name="T121" fmla="*/ T120 w 672"/>
                <a:gd name="T122" fmla="+- 0 822 278"/>
                <a:gd name="T123" fmla="*/ 822 h 688"/>
                <a:gd name="T124" fmla="+- 0 17401 17239"/>
                <a:gd name="T125" fmla="*/ T124 w 672"/>
                <a:gd name="T126" fmla="+- 0 762 278"/>
                <a:gd name="T127" fmla="*/ 762 h 688"/>
                <a:gd name="T128" fmla="+- 0 17308 17239"/>
                <a:gd name="T129" fmla="*/ T128 w 672"/>
                <a:gd name="T130" fmla="+- 0 762 278"/>
                <a:gd name="T131" fmla="*/ 762 h 688"/>
                <a:gd name="T132" fmla="+- 0 17299 17239"/>
                <a:gd name="T133" fmla="*/ T132 w 672"/>
                <a:gd name="T134" fmla="+- 0 753 278"/>
                <a:gd name="T135" fmla="*/ 753 h 688"/>
                <a:gd name="T136" fmla="+- 0 17299 17239"/>
                <a:gd name="T137" fmla="*/ T136 w 672"/>
                <a:gd name="T138" fmla="+- 0 347 278"/>
                <a:gd name="T139" fmla="*/ 347 h 688"/>
                <a:gd name="T140" fmla="+- 0 17308 17239"/>
                <a:gd name="T141" fmla="*/ T140 w 672"/>
                <a:gd name="T142" fmla="+- 0 338 278"/>
                <a:gd name="T143" fmla="*/ 338 h 688"/>
                <a:gd name="T144" fmla="+- 0 17841 17239"/>
                <a:gd name="T145" fmla="*/ T144 w 672"/>
                <a:gd name="T146" fmla="+- 0 338 278"/>
                <a:gd name="T147" fmla="*/ 338 h 688"/>
                <a:gd name="T148" fmla="+- 0 17851 17239"/>
                <a:gd name="T149" fmla="*/ T148 w 672"/>
                <a:gd name="T150" fmla="+- 0 347 278"/>
                <a:gd name="T151" fmla="*/ 347 h 688"/>
                <a:gd name="T152" fmla="+- 0 17851 17239"/>
                <a:gd name="T153" fmla="*/ T152 w 672"/>
                <a:gd name="T154" fmla="+- 0 283 278"/>
                <a:gd name="T155" fmla="*/ 283 h 688"/>
                <a:gd name="T156" fmla="+- 0 17830 17239"/>
                <a:gd name="T157" fmla="*/ T156 w 672"/>
                <a:gd name="T158" fmla="+- 0 278 278"/>
                <a:gd name="T159" fmla="*/ 278 h 688"/>
                <a:gd name="T160" fmla="+- 0 17320 17239"/>
                <a:gd name="T161" fmla="*/ T160 w 672"/>
                <a:gd name="T162" fmla="+- 0 278 278"/>
                <a:gd name="T163" fmla="*/ 278 h 688"/>
                <a:gd name="T164" fmla="+- 0 17289 17239"/>
                <a:gd name="T165" fmla="*/ T164 w 672"/>
                <a:gd name="T166" fmla="+- 0 285 278"/>
                <a:gd name="T167" fmla="*/ 285 h 688"/>
                <a:gd name="T168" fmla="+- 0 17263 17239"/>
                <a:gd name="T169" fmla="*/ T168 w 672"/>
                <a:gd name="T170" fmla="+- 0 302 278"/>
                <a:gd name="T171" fmla="*/ 302 h 688"/>
                <a:gd name="T172" fmla="+- 0 17246 17239"/>
                <a:gd name="T173" fmla="*/ T172 w 672"/>
                <a:gd name="T174" fmla="+- 0 328 278"/>
                <a:gd name="T175" fmla="*/ 328 h 688"/>
                <a:gd name="T176" fmla="+- 0 17239 17239"/>
                <a:gd name="T177" fmla="*/ T176 w 672"/>
                <a:gd name="T178" fmla="+- 0 359 278"/>
                <a:gd name="T179" fmla="*/ 359 h 688"/>
                <a:gd name="T180" fmla="+- 0 17239 17239"/>
                <a:gd name="T181" fmla="*/ T180 w 672"/>
                <a:gd name="T182" fmla="+- 0 741 278"/>
                <a:gd name="T183" fmla="*/ 741 h 688"/>
                <a:gd name="T184" fmla="+- 0 17246 17239"/>
                <a:gd name="T185" fmla="*/ T184 w 672"/>
                <a:gd name="T186" fmla="+- 0 773 278"/>
                <a:gd name="T187" fmla="*/ 773 h 688"/>
                <a:gd name="T188" fmla="+- 0 17263 17239"/>
                <a:gd name="T189" fmla="*/ T188 w 672"/>
                <a:gd name="T190" fmla="+- 0 798 278"/>
                <a:gd name="T191" fmla="*/ 798 h 688"/>
                <a:gd name="T192" fmla="+- 0 17289 17239"/>
                <a:gd name="T193" fmla="*/ T192 w 672"/>
                <a:gd name="T194" fmla="+- 0 816 278"/>
                <a:gd name="T195" fmla="*/ 816 h 688"/>
                <a:gd name="T196" fmla="+- 0 17320 17239"/>
                <a:gd name="T197" fmla="*/ T196 w 672"/>
                <a:gd name="T198" fmla="+- 0 822 278"/>
                <a:gd name="T199" fmla="*/ 822 h 688"/>
                <a:gd name="T200" fmla="+- 0 17341 17239"/>
                <a:gd name="T201" fmla="*/ T200 w 672"/>
                <a:gd name="T202" fmla="+- 0 822 278"/>
                <a:gd name="T203" fmla="*/ 822 h 688"/>
                <a:gd name="T204" fmla="+- 0 17341 17239"/>
                <a:gd name="T205" fmla="*/ T204 w 672"/>
                <a:gd name="T206" fmla="+- 0 966 278"/>
                <a:gd name="T207" fmla="*/ 966 h 688"/>
                <a:gd name="T208" fmla="+- 0 17485 17239"/>
                <a:gd name="T209" fmla="*/ T208 w 672"/>
                <a:gd name="T210" fmla="+- 0 822 278"/>
                <a:gd name="T211" fmla="*/ 822 h 688"/>
                <a:gd name="T212" fmla="+- 0 17485 17239"/>
                <a:gd name="T213" fmla="*/ T212 w 672"/>
                <a:gd name="T214" fmla="+- 0 822 278"/>
                <a:gd name="T215" fmla="*/ 822 h 688"/>
                <a:gd name="T216" fmla="+- 0 17830 17239"/>
                <a:gd name="T217" fmla="*/ T216 w 672"/>
                <a:gd name="T218" fmla="+- 0 822 278"/>
                <a:gd name="T219" fmla="*/ 822 h 688"/>
                <a:gd name="T220" fmla="+- 0 17861 17239"/>
                <a:gd name="T221" fmla="*/ T220 w 672"/>
                <a:gd name="T222" fmla="+- 0 816 278"/>
                <a:gd name="T223" fmla="*/ 816 h 688"/>
                <a:gd name="T224" fmla="+- 0 17887 17239"/>
                <a:gd name="T225" fmla="*/ T224 w 672"/>
                <a:gd name="T226" fmla="+- 0 798 278"/>
                <a:gd name="T227" fmla="*/ 798 h 688"/>
                <a:gd name="T228" fmla="+- 0 17904 17239"/>
                <a:gd name="T229" fmla="*/ T228 w 672"/>
                <a:gd name="T230" fmla="+- 0 773 278"/>
                <a:gd name="T231" fmla="*/ 773 h 688"/>
                <a:gd name="T232" fmla="+- 0 17910 17239"/>
                <a:gd name="T233" fmla="*/ T232 w 672"/>
                <a:gd name="T234" fmla="+- 0 741 278"/>
                <a:gd name="T235" fmla="*/ 741 h 688"/>
                <a:gd name="T236" fmla="+- 0 17910 17239"/>
                <a:gd name="T237" fmla="*/ T236 w 672"/>
                <a:gd name="T238" fmla="+- 0 359 278"/>
                <a:gd name="T239" fmla="*/ 359 h 6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</a:cxnLst>
              <a:rect l="0" t="0" r="r" b="b"/>
              <a:pathLst>
                <a:path w="672" h="688">
                  <a:moveTo>
                    <a:pt x="540" y="308"/>
                  </a:moveTo>
                  <a:lnTo>
                    <a:pt x="529" y="297"/>
                  </a:lnTo>
                  <a:lnTo>
                    <a:pt x="143" y="297"/>
                  </a:lnTo>
                  <a:lnTo>
                    <a:pt x="132" y="308"/>
                  </a:lnTo>
                  <a:lnTo>
                    <a:pt x="132" y="335"/>
                  </a:lnTo>
                  <a:lnTo>
                    <a:pt x="143" y="346"/>
                  </a:lnTo>
                  <a:lnTo>
                    <a:pt x="515" y="346"/>
                  </a:lnTo>
                  <a:lnTo>
                    <a:pt x="529" y="346"/>
                  </a:lnTo>
                  <a:lnTo>
                    <a:pt x="540" y="335"/>
                  </a:lnTo>
                  <a:lnTo>
                    <a:pt x="540" y="308"/>
                  </a:lnTo>
                  <a:close/>
                  <a:moveTo>
                    <a:pt x="540" y="195"/>
                  </a:moveTo>
                  <a:lnTo>
                    <a:pt x="529" y="184"/>
                  </a:lnTo>
                  <a:lnTo>
                    <a:pt x="143" y="184"/>
                  </a:lnTo>
                  <a:lnTo>
                    <a:pt x="132" y="195"/>
                  </a:lnTo>
                  <a:lnTo>
                    <a:pt x="132" y="222"/>
                  </a:lnTo>
                  <a:lnTo>
                    <a:pt x="143" y="233"/>
                  </a:lnTo>
                  <a:lnTo>
                    <a:pt x="515" y="233"/>
                  </a:lnTo>
                  <a:lnTo>
                    <a:pt x="529" y="233"/>
                  </a:lnTo>
                  <a:lnTo>
                    <a:pt x="540" y="222"/>
                  </a:lnTo>
                  <a:lnTo>
                    <a:pt x="540" y="195"/>
                  </a:lnTo>
                  <a:close/>
                  <a:moveTo>
                    <a:pt x="671" y="81"/>
                  </a:moveTo>
                  <a:lnTo>
                    <a:pt x="667" y="60"/>
                  </a:lnTo>
                  <a:lnTo>
                    <a:pt x="665" y="50"/>
                  </a:lnTo>
                  <a:lnTo>
                    <a:pt x="648" y="24"/>
                  </a:lnTo>
                  <a:lnTo>
                    <a:pt x="622" y="7"/>
                  </a:lnTo>
                  <a:lnTo>
                    <a:pt x="612" y="5"/>
                  </a:lnTo>
                  <a:lnTo>
                    <a:pt x="612" y="69"/>
                  </a:lnTo>
                  <a:lnTo>
                    <a:pt x="612" y="475"/>
                  </a:lnTo>
                  <a:lnTo>
                    <a:pt x="602" y="484"/>
                  </a:lnTo>
                  <a:lnTo>
                    <a:pt x="222" y="484"/>
                  </a:lnTo>
                  <a:lnTo>
                    <a:pt x="162" y="544"/>
                  </a:lnTo>
                  <a:lnTo>
                    <a:pt x="162" y="484"/>
                  </a:lnTo>
                  <a:lnTo>
                    <a:pt x="69" y="484"/>
                  </a:lnTo>
                  <a:lnTo>
                    <a:pt x="60" y="475"/>
                  </a:lnTo>
                  <a:lnTo>
                    <a:pt x="60" y="69"/>
                  </a:lnTo>
                  <a:lnTo>
                    <a:pt x="69" y="60"/>
                  </a:lnTo>
                  <a:lnTo>
                    <a:pt x="602" y="60"/>
                  </a:lnTo>
                  <a:lnTo>
                    <a:pt x="612" y="69"/>
                  </a:lnTo>
                  <a:lnTo>
                    <a:pt x="612" y="5"/>
                  </a:lnTo>
                  <a:lnTo>
                    <a:pt x="591" y="0"/>
                  </a:lnTo>
                  <a:lnTo>
                    <a:pt x="81" y="0"/>
                  </a:lnTo>
                  <a:lnTo>
                    <a:pt x="50" y="7"/>
                  </a:lnTo>
                  <a:lnTo>
                    <a:pt x="24" y="24"/>
                  </a:lnTo>
                  <a:lnTo>
                    <a:pt x="7" y="50"/>
                  </a:lnTo>
                  <a:lnTo>
                    <a:pt x="0" y="81"/>
                  </a:lnTo>
                  <a:lnTo>
                    <a:pt x="0" y="463"/>
                  </a:lnTo>
                  <a:lnTo>
                    <a:pt x="7" y="495"/>
                  </a:lnTo>
                  <a:lnTo>
                    <a:pt x="24" y="520"/>
                  </a:lnTo>
                  <a:lnTo>
                    <a:pt x="50" y="538"/>
                  </a:lnTo>
                  <a:lnTo>
                    <a:pt x="81" y="544"/>
                  </a:lnTo>
                  <a:lnTo>
                    <a:pt x="102" y="544"/>
                  </a:lnTo>
                  <a:lnTo>
                    <a:pt x="102" y="688"/>
                  </a:lnTo>
                  <a:lnTo>
                    <a:pt x="246" y="544"/>
                  </a:lnTo>
                  <a:lnTo>
                    <a:pt x="591" y="544"/>
                  </a:lnTo>
                  <a:lnTo>
                    <a:pt x="622" y="538"/>
                  </a:lnTo>
                  <a:lnTo>
                    <a:pt x="648" y="520"/>
                  </a:lnTo>
                  <a:lnTo>
                    <a:pt x="665" y="495"/>
                  </a:lnTo>
                  <a:lnTo>
                    <a:pt x="671" y="463"/>
                  </a:lnTo>
                  <a:lnTo>
                    <a:pt x="671" y="81"/>
                  </a:lnTo>
                  <a:close/>
                </a:path>
              </a:pathLst>
            </a:custGeom>
            <a:solidFill>
              <a:srgbClr val="6FB3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4" name="Rectangle 3"/>
          <p:cNvSpPr/>
          <p:nvPr/>
        </p:nvSpPr>
        <p:spPr>
          <a:xfrm>
            <a:off x="992719" y="1250690"/>
            <a:ext cx="1090812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Менаџер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прима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захтев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Cyrl-R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достављањем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информације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или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притужбу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лично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телефоном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поштом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е-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поштом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и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бележи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регистар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додељујући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му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одређени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референтни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број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Менаџер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потврђује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пријем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року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7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радних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дана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тако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што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ће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контактирати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подносиоца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путем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његовог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њеног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жељеног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начина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комуникације</a:t>
            </a:r>
            <a:endParaRPr lang="sr-Cyrl-R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r-Cyrl-R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Потврда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садржи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опис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референтни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број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датум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пријема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sr-Cyrl-R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r-Cyrl-R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случају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постоје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захтеви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информацијама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који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могу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лако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одмах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обрадити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који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захтевају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потврду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даље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морају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бити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забележени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регистру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sr-Cyrl-R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r-Cyrl-R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анонимне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примљене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е-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поштом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или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поштом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особа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које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желе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дају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било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који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својих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личних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или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контакт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података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неће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бити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одговорено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Међутим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информација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томе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је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таква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примљена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како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ће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бити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обрађена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биће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доступна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веб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страници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Пројекта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838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016C-5716-4528-9E07-7C8F6CEF8279}" type="slidenum">
              <a:rPr lang="en-US" smtClean="0"/>
              <a:t>11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68193"/>
            <a:ext cx="12192000" cy="655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 b="1" dirty="0">
                <a:solidFill>
                  <a:srgbClr val="19E970"/>
                </a:solidFill>
              </a:rPr>
              <a:t>      </a:t>
            </a:r>
            <a:r>
              <a:rPr lang="sr-Cyrl-RS" sz="3600" b="1" dirty="0">
                <a:solidFill>
                  <a:srgbClr val="006375"/>
                </a:solidFill>
              </a:rPr>
              <a:t>Истрага и решавање жалбе</a:t>
            </a:r>
            <a:endParaRPr lang="en-US" sz="3600" b="1" dirty="0">
              <a:solidFill>
                <a:srgbClr val="006375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57263" y="723285"/>
            <a:ext cx="11743585" cy="0"/>
          </a:xfrm>
          <a:prstGeom prst="line">
            <a:avLst/>
          </a:prstGeom>
          <a:ln w="22225">
            <a:solidFill>
              <a:srgbClr val="0063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157263" y="970072"/>
            <a:ext cx="816610" cy="816610"/>
            <a:chOff x="16137" y="115"/>
            <a:chExt cx="1286" cy="1286"/>
          </a:xfrm>
        </p:grpSpPr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16137" y="115"/>
              <a:ext cx="1286" cy="1286"/>
            </a:xfrm>
            <a:custGeom>
              <a:avLst/>
              <a:gdLst>
                <a:gd name="T0" fmla="+- 0 16780 16138"/>
                <a:gd name="T1" fmla="*/ T0 w 1286"/>
                <a:gd name="T2" fmla="+- 0 1401 116"/>
                <a:gd name="T3" fmla="*/ 1401 h 1286"/>
                <a:gd name="T4" fmla="+- 0 16855 16138"/>
                <a:gd name="T5" fmla="*/ T4 w 1286"/>
                <a:gd name="T6" fmla="+- 0 1397 116"/>
                <a:gd name="T7" fmla="*/ 1397 h 1286"/>
                <a:gd name="T8" fmla="+- 0 16928 16138"/>
                <a:gd name="T9" fmla="*/ T8 w 1286"/>
                <a:gd name="T10" fmla="+- 0 1384 116"/>
                <a:gd name="T11" fmla="*/ 1384 h 1286"/>
                <a:gd name="T12" fmla="+- 0 16997 16138"/>
                <a:gd name="T13" fmla="*/ T12 w 1286"/>
                <a:gd name="T14" fmla="+- 0 1363 116"/>
                <a:gd name="T15" fmla="*/ 1363 h 1286"/>
                <a:gd name="T16" fmla="+- 0 17063 16138"/>
                <a:gd name="T17" fmla="*/ T16 w 1286"/>
                <a:gd name="T18" fmla="+- 0 1336 116"/>
                <a:gd name="T19" fmla="*/ 1336 h 1286"/>
                <a:gd name="T20" fmla="+- 0 17125 16138"/>
                <a:gd name="T21" fmla="*/ T20 w 1286"/>
                <a:gd name="T22" fmla="+- 0 1301 116"/>
                <a:gd name="T23" fmla="*/ 1301 h 1286"/>
                <a:gd name="T24" fmla="+- 0 17182 16138"/>
                <a:gd name="T25" fmla="*/ T24 w 1286"/>
                <a:gd name="T26" fmla="+- 0 1260 116"/>
                <a:gd name="T27" fmla="*/ 1260 h 1286"/>
                <a:gd name="T28" fmla="+- 0 17235 16138"/>
                <a:gd name="T29" fmla="*/ T28 w 1286"/>
                <a:gd name="T30" fmla="+- 0 1213 116"/>
                <a:gd name="T31" fmla="*/ 1213 h 1286"/>
                <a:gd name="T32" fmla="+- 0 17282 16138"/>
                <a:gd name="T33" fmla="*/ T32 w 1286"/>
                <a:gd name="T34" fmla="+- 0 1160 116"/>
                <a:gd name="T35" fmla="*/ 1160 h 1286"/>
                <a:gd name="T36" fmla="+- 0 17323 16138"/>
                <a:gd name="T37" fmla="*/ T36 w 1286"/>
                <a:gd name="T38" fmla="+- 0 1103 116"/>
                <a:gd name="T39" fmla="*/ 1103 h 1286"/>
                <a:gd name="T40" fmla="+- 0 17358 16138"/>
                <a:gd name="T41" fmla="*/ T40 w 1286"/>
                <a:gd name="T42" fmla="+- 0 1041 116"/>
                <a:gd name="T43" fmla="*/ 1041 h 1286"/>
                <a:gd name="T44" fmla="+- 0 17385 16138"/>
                <a:gd name="T45" fmla="*/ T44 w 1286"/>
                <a:gd name="T46" fmla="+- 0 975 116"/>
                <a:gd name="T47" fmla="*/ 975 h 1286"/>
                <a:gd name="T48" fmla="+- 0 17406 16138"/>
                <a:gd name="T49" fmla="*/ T48 w 1286"/>
                <a:gd name="T50" fmla="+- 0 906 116"/>
                <a:gd name="T51" fmla="*/ 906 h 1286"/>
                <a:gd name="T52" fmla="+- 0 17419 16138"/>
                <a:gd name="T53" fmla="*/ T52 w 1286"/>
                <a:gd name="T54" fmla="+- 0 833 116"/>
                <a:gd name="T55" fmla="*/ 833 h 1286"/>
                <a:gd name="T56" fmla="+- 0 17423 16138"/>
                <a:gd name="T57" fmla="*/ T56 w 1286"/>
                <a:gd name="T58" fmla="+- 0 758 116"/>
                <a:gd name="T59" fmla="*/ 758 h 1286"/>
                <a:gd name="T60" fmla="+- 0 17419 16138"/>
                <a:gd name="T61" fmla="*/ T60 w 1286"/>
                <a:gd name="T62" fmla="+- 0 684 116"/>
                <a:gd name="T63" fmla="*/ 684 h 1286"/>
                <a:gd name="T64" fmla="+- 0 17406 16138"/>
                <a:gd name="T65" fmla="*/ T64 w 1286"/>
                <a:gd name="T66" fmla="+- 0 611 116"/>
                <a:gd name="T67" fmla="*/ 611 h 1286"/>
                <a:gd name="T68" fmla="+- 0 17385 16138"/>
                <a:gd name="T69" fmla="*/ T68 w 1286"/>
                <a:gd name="T70" fmla="+- 0 542 116"/>
                <a:gd name="T71" fmla="*/ 542 h 1286"/>
                <a:gd name="T72" fmla="+- 0 17358 16138"/>
                <a:gd name="T73" fmla="*/ T72 w 1286"/>
                <a:gd name="T74" fmla="+- 0 476 116"/>
                <a:gd name="T75" fmla="*/ 476 h 1286"/>
                <a:gd name="T76" fmla="+- 0 17323 16138"/>
                <a:gd name="T77" fmla="*/ T76 w 1286"/>
                <a:gd name="T78" fmla="+- 0 414 116"/>
                <a:gd name="T79" fmla="*/ 414 h 1286"/>
                <a:gd name="T80" fmla="+- 0 17282 16138"/>
                <a:gd name="T81" fmla="*/ T80 w 1286"/>
                <a:gd name="T82" fmla="+- 0 357 116"/>
                <a:gd name="T83" fmla="*/ 357 h 1286"/>
                <a:gd name="T84" fmla="+- 0 17235 16138"/>
                <a:gd name="T85" fmla="*/ T84 w 1286"/>
                <a:gd name="T86" fmla="+- 0 304 116"/>
                <a:gd name="T87" fmla="*/ 304 h 1286"/>
                <a:gd name="T88" fmla="+- 0 17182 16138"/>
                <a:gd name="T89" fmla="*/ T88 w 1286"/>
                <a:gd name="T90" fmla="+- 0 257 116"/>
                <a:gd name="T91" fmla="*/ 257 h 1286"/>
                <a:gd name="T92" fmla="+- 0 17125 16138"/>
                <a:gd name="T93" fmla="*/ T92 w 1286"/>
                <a:gd name="T94" fmla="+- 0 216 116"/>
                <a:gd name="T95" fmla="*/ 216 h 1286"/>
                <a:gd name="T96" fmla="+- 0 17063 16138"/>
                <a:gd name="T97" fmla="*/ T96 w 1286"/>
                <a:gd name="T98" fmla="+- 0 181 116"/>
                <a:gd name="T99" fmla="*/ 181 h 1286"/>
                <a:gd name="T100" fmla="+- 0 16997 16138"/>
                <a:gd name="T101" fmla="*/ T100 w 1286"/>
                <a:gd name="T102" fmla="+- 0 153 116"/>
                <a:gd name="T103" fmla="*/ 153 h 1286"/>
                <a:gd name="T104" fmla="+- 0 16928 16138"/>
                <a:gd name="T105" fmla="*/ T104 w 1286"/>
                <a:gd name="T106" fmla="+- 0 133 116"/>
                <a:gd name="T107" fmla="*/ 133 h 1286"/>
                <a:gd name="T108" fmla="+- 0 16855 16138"/>
                <a:gd name="T109" fmla="*/ T108 w 1286"/>
                <a:gd name="T110" fmla="+- 0 120 116"/>
                <a:gd name="T111" fmla="*/ 120 h 1286"/>
                <a:gd name="T112" fmla="+- 0 16780 16138"/>
                <a:gd name="T113" fmla="*/ T112 w 1286"/>
                <a:gd name="T114" fmla="+- 0 116 116"/>
                <a:gd name="T115" fmla="*/ 116 h 1286"/>
                <a:gd name="T116" fmla="+- 0 16705 16138"/>
                <a:gd name="T117" fmla="*/ T116 w 1286"/>
                <a:gd name="T118" fmla="+- 0 120 116"/>
                <a:gd name="T119" fmla="*/ 120 h 1286"/>
                <a:gd name="T120" fmla="+- 0 16633 16138"/>
                <a:gd name="T121" fmla="*/ T120 w 1286"/>
                <a:gd name="T122" fmla="+- 0 133 116"/>
                <a:gd name="T123" fmla="*/ 133 h 1286"/>
                <a:gd name="T124" fmla="+- 0 16564 16138"/>
                <a:gd name="T125" fmla="*/ T124 w 1286"/>
                <a:gd name="T126" fmla="+- 0 153 116"/>
                <a:gd name="T127" fmla="*/ 153 h 1286"/>
                <a:gd name="T128" fmla="+- 0 16498 16138"/>
                <a:gd name="T129" fmla="*/ T128 w 1286"/>
                <a:gd name="T130" fmla="+- 0 181 116"/>
                <a:gd name="T131" fmla="*/ 181 h 1286"/>
                <a:gd name="T132" fmla="+- 0 16436 16138"/>
                <a:gd name="T133" fmla="*/ T132 w 1286"/>
                <a:gd name="T134" fmla="+- 0 216 116"/>
                <a:gd name="T135" fmla="*/ 216 h 1286"/>
                <a:gd name="T136" fmla="+- 0 16378 16138"/>
                <a:gd name="T137" fmla="*/ T136 w 1286"/>
                <a:gd name="T138" fmla="+- 0 257 116"/>
                <a:gd name="T139" fmla="*/ 257 h 1286"/>
                <a:gd name="T140" fmla="+- 0 16326 16138"/>
                <a:gd name="T141" fmla="*/ T140 w 1286"/>
                <a:gd name="T142" fmla="+- 0 304 116"/>
                <a:gd name="T143" fmla="*/ 304 h 1286"/>
                <a:gd name="T144" fmla="+- 0 16279 16138"/>
                <a:gd name="T145" fmla="*/ T144 w 1286"/>
                <a:gd name="T146" fmla="+- 0 357 116"/>
                <a:gd name="T147" fmla="*/ 357 h 1286"/>
                <a:gd name="T148" fmla="+- 0 16238 16138"/>
                <a:gd name="T149" fmla="*/ T148 w 1286"/>
                <a:gd name="T150" fmla="+- 0 414 116"/>
                <a:gd name="T151" fmla="*/ 414 h 1286"/>
                <a:gd name="T152" fmla="+- 0 16203 16138"/>
                <a:gd name="T153" fmla="*/ T152 w 1286"/>
                <a:gd name="T154" fmla="+- 0 476 116"/>
                <a:gd name="T155" fmla="*/ 476 h 1286"/>
                <a:gd name="T156" fmla="+- 0 16175 16138"/>
                <a:gd name="T157" fmla="*/ T156 w 1286"/>
                <a:gd name="T158" fmla="+- 0 542 116"/>
                <a:gd name="T159" fmla="*/ 542 h 1286"/>
                <a:gd name="T160" fmla="+- 0 16155 16138"/>
                <a:gd name="T161" fmla="*/ T160 w 1286"/>
                <a:gd name="T162" fmla="+- 0 611 116"/>
                <a:gd name="T163" fmla="*/ 611 h 1286"/>
                <a:gd name="T164" fmla="+- 0 16142 16138"/>
                <a:gd name="T165" fmla="*/ T164 w 1286"/>
                <a:gd name="T166" fmla="+- 0 684 116"/>
                <a:gd name="T167" fmla="*/ 684 h 1286"/>
                <a:gd name="T168" fmla="+- 0 16138 16138"/>
                <a:gd name="T169" fmla="*/ T168 w 1286"/>
                <a:gd name="T170" fmla="+- 0 758 116"/>
                <a:gd name="T171" fmla="*/ 758 h 1286"/>
                <a:gd name="T172" fmla="+- 0 16142 16138"/>
                <a:gd name="T173" fmla="*/ T172 w 1286"/>
                <a:gd name="T174" fmla="+- 0 833 116"/>
                <a:gd name="T175" fmla="*/ 833 h 1286"/>
                <a:gd name="T176" fmla="+- 0 16155 16138"/>
                <a:gd name="T177" fmla="*/ T176 w 1286"/>
                <a:gd name="T178" fmla="+- 0 906 116"/>
                <a:gd name="T179" fmla="*/ 906 h 1286"/>
                <a:gd name="T180" fmla="+- 0 16175 16138"/>
                <a:gd name="T181" fmla="*/ T180 w 1286"/>
                <a:gd name="T182" fmla="+- 0 975 116"/>
                <a:gd name="T183" fmla="*/ 975 h 1286"/>
                <a:gd name="T184" fmla="+- 0 16203 16138"/>
                <a:gd name="T185" fmla="*/ T184 w 1286"/>
                <a:gd name="T186" fmla="+- 0 1041 116"/>
                <a:gd name="T187" fmla="*/ 1041 h 1286"/>
                <a:gd name="T188" fmla="+- 0 16238 16138"/>
                <a:gd name="T189" fmla="*/ T188 w 1286"/>
                <a:gd name="T190" fmla="+- 0 1103 116"/>
                <a:gd name="T191" fmla="*/ 1103 h 1286"/>
                <a:gd name="T192" fmla="+- 0 16279 16138"/>
                <a:gd name="T193" fmla="*/ T192 w 1286"/>
                <a:gd name="T194" fmla="+- 0 1160 116"/>
                <a:gd name="T195" fmla="*/ 1160 h 1286"/>
                <a:gd name="T196" fmla="+- 0 16326 16138"/>
                <a:gd name="T197" fmla="*/ T196 w 1286"/>
                <a:gd name="T198" fmla="+- 0 1213 116"/>
                <a:gd name="T199" fmla="*/ 1213 h 1286"/>
                <a:gd name="T200" fmla="+- 0 16378 16138"/>
                <a:gd name="T201" fmla="*/ T200 w 1286"/>
                <a:gd name="T202" fmla="+- 0 1260 116"/>
                <a:gd name="T203" fmla="*/ 1260 h 1286"/>
                <a:gd name="T204" fmla="+- 0 16436 16138"/>
                <a:gd name="T205" fmla="*/ T204 w 1286"/>
                <a:gd name="T206" fmla="+- 0 1301 116"/>
                <a:gd name="T207" fmla="*/ 1301 h 1286"/>
                <a:gd name="T208" fmla="+- 0 16498 16138"/>
                <a:gd name="T209" fmla="*/ T208 w 1286"/>
                <a:gd name="T210" fmla="+- 0 1336 116"/>
                <a:gd name="T211" fmla="*/ 1336 h 1286"/>
                <a:gd name="T212" fmla="+- 0 16564 16138"/>
                <a:gd name="T213" fmla="*/ T212 w 1286"/>
                <a:gd name="T214" fmla="+- 0 1363 116"/>
                <a:gd name="T215" fmla="*/ 1363 h 1286"/>
                <a:gd name="T216" fmla="+- 0 16633 16138"/>
                <a:gd name="T217" fmla="*/ T216 w 1286"/>
                <a:gd name="T218" fmla="+- 0 1384 116"/>
                <a:gd name="T219" fmla="*/ 1384 h 1286"/>
                <a:gd name="T220" fmla="+- 0 16705 16138"/>
                <a:gd name="T221" fmla="*/ T220 w 1286"/>
                <a:gd name="T222" fmla="+- 0 1397 116"/>
                <a:gd name="T223" fmla="*/ 1397 h 1286"/>
                <a:gd name="T224" fmla="+- 0 16780 16138"/>
                <a:gd name="T225" fmla="*/ T224 w 1286"/>
                <a:gd name="T226" fmla="+- 0 1401 116"/>
                <a:gd name="T227" fmla="*/ 1401 h 128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</a:cxnLst>
              <a:rect l="0" t="0" r="r" b="b"/>
              <a:pathLst>
                <a:path w="1286" h="1286">
                  <a:moveTo>
                    <a:pt x="642" y="1285"/>
                  </a:moveTo>
                  <a:lnTo>
                    <a:pt x="717" y="1281"/>
                  </a:lnTo>
                  <a:lnTo>
                    <a:pt x="790" y="1268"/>
                  </a:lnTo>
                  <a:lnTo>
                    <a:pt x="859" y="1247"/>
                  </a:lnTo>
                  <a:lnTo>
                    <a:pt x="925" y="1220"/>
                  </a:lnTo>
                  <a:lnTo>
                    <a:pt x="987" y="1185"/>
                  </a:lnTo>
                  <a:lnTo>
                    <a:pt x="1044" y="1144"/>
                  </a:lnTo>
                  <a:lnTo>
                    <a:pt x="1097" y="1097"/>
                  </a:lnTo>
                  <a:lnTo>
                    <a:pt x="1144" y="1044"/>
                  </a:lnTo>
                  <a:lnTo>
                    <a:pt x="1185" y="987"/>
                  </a:lnTo>
                  <a:lnTo>
                    <a:pt x="1220" y="925"/>
                  </a:lnTo>
                  <a:lnTo>
                    <a:pt x="1247" y="859"/>
                  </a:lnTo>
                  <a:lnTo>
                    <a:pt x="1268" y="790"/>
                  </a:lnTo>
                  <a:lnTo>
                    <a:pt x="1281" y="717"/>
                  </a:lnTo>
                  <a:lnTo>
                    <a:pt x="1285" y="642"/>
                  </a:lnTo>
                  <a:lnTo>
                    <a:pt x="1281" y="568"/>
                  </a:lnTo>
                  <a:lnTo>
                    <a:pt x="1268" y="495"/>
                  </a:lnTo>
                  <a:lnTo>
                    <a:pt x="1247" y="426"/>
                  </a:lnTo>
                  <a:lnTo>
                    <a:pt x="1220" y="360"/>
                  </a:lnTo>
                  <a:lnTo>
                    <a:pt x="1185" y="298"/>
                  </a:lnTo>
                  <a:lnTo>
                    <a:pt x="1144" y="241"/>
                  </a:lnTo>
                  <a:lnTo>
                    <a:pt x="1097" y="188"/>
                  </a:lnTo>
                  <a:lnTo>
                    <a:pt x="1044" y="141"/>
                  </a:lnTo>
                  <a:lnTo>
                    <a:pt x="987" y="100"/>
                  </a:lnTo>
                  <a:lnTo>
                    <a:pt x="925" y="65"/>
                  </a:lnTo>
                  <a:lnTo>
                    <a:pt x="859" y="37"/>
                  </a:lnTo>
                  <a:lnTo>
                    <a:pt x="790" y="17"/>
                  </a:lnTo>
                  <a:lnTo>
                    <a:pt x="717" y="4"/>
                  </a:lnTo>
                  <a:lnTo>
                    <a:pt x="642" y="0"/>
                  </a:lnTo>
                  <a:lnTo>
                    <a:pt x="567" y="4"/>
                  </a:lnTo>
                  <a:lnTo>
                    <a:pt x="495" y="17"/>
                  </a:lnTo>
                  <a:lnTo>
                    <a:pt x="426" y="37"/>
                  </a:lnTo>
                  <a:lnTo>
                    <a:pt x="360" y="65"/>
                  </a:lnTo>
                  <a:lnTo>
                    <a:pt x="298" y="100"/>
                  </a:lnTo>
                  <a:lnTo>
                    <a:pt x="240" y="141"/>
                  </a:lnTo>
                  <a:lnTo>
                    <a:pt x="188" y="188"/>
                  </a:lnTo>
                  <a:lnTo>
                    <a:pt x="141" y="241"/>
                  </a:lnTo>
                  <a:lnTo>
                    <a:pt x="100" y="298"/>
                  </a:lnTo>
                  <a:lnTo>
                    <a:pt x="65" y="360"/>
                  </a:lnTo>
                  <a:lnTo>
                    <a:pt x="37" y="426"/>
                  </a:lnTo>
                  <a:lnTo>
                    <a:pt x="17" y="495"/>
                  </a:lnTo>
                  <a:lnTo>
                    <a:pt x="4" y="568"/>
                  </a:lnTo>
                  <a:lnTo>
                    <a:pt x="0" y="642"/>
                  </a:lnTo>
                  <a:lnTo>
                    <a:pt x="4" y="717"/>
                  </a:lnTo>
                  <a:lnTo>
                    <a:pt x="17" y="790"/>
                  </a:lnTo>
                  <a:lnTo>
                    <a:pt x="37" y="859"/>
                  </a:lnTo>
                  <a:lnTo>
                    <a:pt x="65" y="925"/>
                  </a:lnTo>
                  <a:lnTo>
                    <a:pt x="100" y="987"/>
                  </a:lnTo>
                  <a:lnTo>
                    <a:pt x="141" y="1044"/>
                  </a:lnTo>
                  <a:lnTo>
                    <a:pt x="188" y="1097"/>
                  </a:lnTo>
                  <a:lnTo>
                    <a:pt x="240" y="1144"/>
                  </a:lnTo>
                  <a:lnTo>
                    <a:pt x="298" y="1185"/>
                  </a:lnTo>
                  <a:lnTo>
                    <a:pt x="360" y="1220"/>
                  </a:lnTo>
                  <a:lnTo>
                    <a:pt x="426" y="1247"/>
                  </a:lnTo>
                  <a:lnTo>
                    <a:pt x="495" y="1268"/>
                  </a:lnTo>
                  <a:lnTo>
                    <a:pt x="567" y="1281"/>
                  </a:lnTo>
                  <a:lnTo>
                    <a:pt x="642" y="1285"/>
                  </a:lnTo>
                  <a:close/>
                </a:path>
              </a:pathLst>
            </a:custGeom>
            <a:noFill/>
            <a:ln w="19050">
              <a:solidFill>
                <a:srgbClr val="00637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0" name="AutoShape 229"/>
            <p:cNvSpPr>
              <a:spLocks/>
            </p:cNvSpPr>
            <p:nvPr/>
          </p:nvSpPr>
          <p:spPr bwMode="auto">
            <a:xfrm>
              <a:off x="16409" y="424"/>
              <a:ext cx="733" cy="720"/>
            </a:xfrm>
            <a:custGeom>
              <a:avLst/>
              <a:gdLst>
                <a:gd name="T0" fmla="+- 0 16863 16410"/>
                <a:gd name="T1" fmla="*/ T0 w 733"/>
                <a:gd name="T2" fmla="+- 0 889 425"/>
                <a:gd name="T3" fmla="*/ 889 h 720"/>
                <a:gd name="T4" fmla="+- 0 16880 16410"/>
                <a:gd name="T5" fmla="*/ T4 w 733"/>
                <a:gd name="T6" fmla="+- 0 934 425"/>
                <a:gd name="T7" fmla="*/ 934 h 720"/>
                <a:gd name="T8" fmla="+- 0 16884 16410"/>
                <a:gd name="T9" fmla="*/ T8 w 733"/>
                <a:gd name="T10" fmla="+- 0 974 425"/>
                <a:gd name="T11" fmla="*/ 974 h 720"/>
                <a:gd name="T12" fmla="+- 0 17031 16410"/>
                <a:gd name="T13" fmla="*/ T12 w 733"/>
                <a:gd name="T14" fmla="+- 0 1127 425"/>
                <a:gd name="T15" fmla="*/ 1127 h 720"/>
                <a:gd name="T16" fmla="+- 0 17050 16410"/>
                <a:gd name="T17" fmla="*/ T16 w 733"/>
                <a:gd name="T18" fmla="+- 0 1140 425"/>
                <a:gd name="T19" fmla="*/ 1140 h 720"/>
                <a:gd name="T20" fmla="+- 0 17073 16410"/>
                <a:gd name="T21" fmla="*/ T20 w 733"/>
                <a:gd name="T22" fmla="+- 0 1144 425"/>
                <a:gd name="T23" fmla="*/ 1144 h 720"/>
                <a:gd name="T24" fmla="+- 0 17095 16410"/>
                <a:gd name="T25" fmla="*/ T24 w 733"/>
                <a:gd name="T26" fmla="+- 0 1140 425"/>
                <a:gd name="T27" fmla="*/ 1140 h 720"/>
                <a:gd name="T28" fmla="+- 0 17114 16410"/>
                <a:gd name="T29" fmla="*/ T28 w 733"/>
                <a:gd name="T30" fmla="+- 0 1127 425"/>
                <a:gd name="T31" fmla="*/ 1127 h 720"/>
                <a:gd name="T32" fmla="+- 0 17138 16410"/>
                <a:gd name="T33" fmla="*/ T32 w 733"/>
                <a:gd name="T34" fmla="+- 0 1098 425"/>
                <a:gd name="T35" fmla="*/ 1098 h 720"/>
                <a:gd name="T36" fmla="+- 0 17138 16410"/>
                <a:gd name="T37" fmla="*/ T36 w 733"/>
                <a:gd name="T38" fmla="+- 0 1053 425"/>
                <a:gd name="T39" fmla="*/ 1053 h 720"/>
                <a:gd name="T40" fmla="+- 0 16989 16410"/>
                <a:gd name="T41" fmla="*/ T40 w 733"/>
                <a:gd name="T42" fmla="+- 0 897 425"/>
                <a:gd name="T43" fmla="*/ 897 h 720"/>
                <a:gd name="T44" fmla="+- 0 16913 16410"/>
                <a:gd name="T45" fmla="*/ T44 w 733"/>
                <a:gd name="T46" fmla="+- 0 891 425"/>
                <a:gd name="T47" fmla="*/ 891 h 720"/>
                <a:gd name="T48" fmla="+- 0 16651 16410"/>
                <a:gd name="T49" fmla="*/ T48 w 733"/>
                <a:gd name="T50" fmla="+- 0 425 425"/>
                <a:gd name="T51" fmla="*/ 425 h 720"/>
                <a:gd name="T52" fmla="+- 0 16522 16410"/>
                <a:gd name="T53" fmla="*/ T52 w 733"/>
                <a:gd name="T54" fmla="+- 0 473 425"/>
                <a:gd name="T55" fmla="*/ 473 h 720"/>
                <a:gd name="T56" fmla="+- 0 16431 16410"/>
                <a:gd name="T57" fmla="*/ T56 w 733"/>
                <a:gd name="T58" fmla="+- 0 583 425"/>
                <a:gd name="T59" fmla="*/ 583 h 720"/>
                <a:gd name="T60" fmla="+- 0 16410 16410"/>
                <a:gd name="T61" fmla="*/ T60 w 733"/>
                <a:gd name="T62" fmla="+- 0 719 425"/>
                <a:gd name="T63" fmla="*/ 719 h 720"/>
                <a:gd name="T64" fmla="+- 0 16458 16410"/>
                <a:gd name="T65" fmla="*/ T64 w 733"/>
                <a:gd name="T66" fmla="+- 0 849 425"/>
                <a:gd name="T67" fmla="*/ 849 h 720"/>
                <a:gd name="T68" fmla="+- 0 16575 16410"/>
                <a:gd name="T69" fmla="*/ T68 w 733"/>
                <a:gd name="T70" fmla="+- 0 942 425"/>
                <a:gd name="T71" fmla="*/ 942 h 720"/>
                <a:gd name="T72" fmla="+- 0 16725 16410"/>
                <a:gd name="T73" fmla="*/ T72 w 733"/>
                <a:gd name="T74" fmla="+- 0 959 425"/>
                <a:gd name="T75" fmla="*/ 959 h 720"/>
                <a:gd name="T76" fmla="+- 0 16847 16410"/>
                <a:gd name="T77" fmla="*/ T76 w 733"/>
                <a:gd name="T78" fmla="+- 0 900 425"/>
                <a:gd name="T79" fmla="*/ 900 h 720"/>
                <a:gd name="T80" fmla="+- 0 16600 16410"/>
                <a:gd name="T81" fmla="*/ T80 w 733"/>
                <a:gd name="T82" fmla="+- 0 884 425"/>
                <a:gd name="T83" fmla="*/ 884 h 720"/>
                <a:gd name="T84" fmla="+- 0 16491 16410"/>
                <a:gd name="T85" fmla="*/ T84 w 733"/>
                <a:gd name="T86" fmla="+- 0 775 425"/>
                <a:gd name="T87" fmla="*/ 775 h 720"/>
                <a:gd name="T88" fmla="+- 0 16491 16410"/>
                <a:gd name="T89" fmla="*/ T88 w 733"/>
                <a:gd name="T90" fmla="+- 0 616 425"/>
                <a:gd name="T91" fmla="*/ 616 h 720"/>
                <a:gd name="T92" fmla="+- 0 16600 16410"/>
                <a:gd name="T93" fmla="*/ T92 w 733"/>
                <a:gd name="T94" fmla="+- 0 507 425"/>
                <a:gd name="T95" fmla="*/ 507 h 720"/>
                <a:gd name="T96" fmla="+- 0 16855 16410"/>
                <a:gd name="T97" fmla="*/ T96 w 733"/>
                <a:gd name="T98" fmla="+- 0 491 425"/>
                <a:gd name="T99" fmla="*/ 491 h 720"/>
                <a:gd name="T100" fmla="+- 0 16787 16410"/>
                <a:gd name="T101" fmla="*/ T100 w 733"/>
                <a:gd name="T102" fmla="+- 0 447 425"/>
                <a:gd name="T103" fmla="*/ 447 h 720"/>
                <a:gd name="T104" fmla="+- 0 16651 16410"/>
                <a:gd name="T105" fmla="*/ T104 w 733"/>
                <a:gd name="T106" fmla="+- 0 425 425"/>
                <a:gd name="T107" fmla="*/ 425 h 720"/>
                <a:gd name="T108" fmla="+- 0 16679 16410"/>
                <a:gd name="T109" fmla="*/ T108 w 733"/>
                <a:gd name="T110" fmla="+- 0 491 425"/>
                <a:gd name="T111" fmla="*/ 491 h 720"/>
                <a:gd name="T112" fmla="+- 0 16824 16410"/>
                <a:gd name="T113" fmla="*/ T112 w 733"/>
                <a:gd name="T114" fmla="+- 0 551 425"/>
                <a:gd name="T115" fmla="*/ 551 h 720"/>
                <a:gd name="T116" fmla="+- 0 16884 16410"/>
                <a:gd name="T117" fmla="*/ T116 w 733"/>
                <a:gd name="T118" fmla="+- 0 696 425"/>
                <a:gd name="T119" fmla="*/ 696 h 720"/>
                <a:gd name="T120" fmla="+- 0 16824 16410"/>
                <a:gd name="T121" fmla="*/ T120 w 733"/>
                <a:gd name="T122" fmla="+- 0 840 425"/>
                <a:gd name="T123" fmla="*/ 840 h 720"/>
                <a:gd name="T124" fmla="+- 0 16679 16410"/>
                <a:gd name="T125" fmla="*/ T124 w 733"/>
                <a:gd name="T126" fmla="+- 0 900 425"/>
                <a:gd name="T127" fmla="*/ 900 h 720"/>
                <a:gd name="T128" fmla="+- 0 16863 16410"/>
                <a:gd name="T129" fmla="*/ T128 w 733"/>
                <a:gd name="T130" fmla="+- 0 889 425"/>
                <a:gd name="T131" fmla="*/ 889 h 720"/>
                <a:gd name="T132" fmla="+- 0 16886 16410"/>
                <a:gd name="T133" fmla="*/ T132 w 733"/>
                <a:gd name="T134" fmla="+- 0 864 425"/>
                <a:gd name="T135" fmla="*/ 864 h 720"/>
                <a:gd name="T136" fmla="+- 0 16944 16410"/>
                <a:gd name="T137" fmla="*/ T136 w 733"/>
                <a:gd name="T138" fmla="+- 0 736 425"/>
                <a:gd name="T139" fmla="*/ 736 h 720"/>
                <a:gd name="T140" fmla="+- 0 16931 16410"/>
                <a:gd name="T141" fmla="*/ T140 w 733"/>
                <a:gd name="T142" fmla="+- 0 599 425"/>
                <a:gd name="T143" fmla="*/ 599 h 720"/>
                <a:gd name="T144" fmla="+- 0 16855 16410"/>
                <a:gd name="T145" fmla="*/ T144 w 733"/>
                <a:gd name="T146" fmla="+- 0 491 425"/>
                <a:gd name="T147" fmla="*/ 491 h 720"/>
                <a:gd name="T148" fmla="+- 0 16932 16410"/>
                <a:gd name="T149" fmla="*/ T148 w 733"/>
                <a:gd name="T150" fmla="+- 0 881 425"/>
                <a:gd name="T151" fmla="*/ 881 h 720"/>
                <a:gd name="T152" fmla="+- 0 16980 16410"/>
                <a:gd name="T153" fmla="*/ T152 w 733"/>
                <a:gd name="T154" fmla="+- 0 891 425"/>
                <a:gd name="T155" fmla="*/ 891 h 720"/>
                <a:gd name="T156" fmla="+- 0 16952 16410"/>
                <a:gd name="T157" fmla="*/ T156 w 733"/>
                <a:gd name="T158" fmla="+- 0 880 425"/>
                <a:gd name="T159" fmla="*/ 880 h 7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</a:cxnLst>
              <a:rect l="0" t="0" r="r" b="b"/>
              <a:pathLst>
                <a:path w="733" h="720">
                  <a:moveTo>
                    <a:pt x="502" y="464"/>
                  </a:moveTo>
                  <a:lnTo>
                    <a:pt x="453" y="464"/>
                  </a:lnTo>
                  <a:lnTo>
                    <a:pt x="480" y="490"/>
                  </a:lnTo>
                  <a:lnTo>
                    <a:pt x="470" y="509"/>
                  </a:lnTo>
                  <a:lnTo>
                    <a:pt x="469" y="529"/>
                  </a:lnTo>
                  <a:lnTo>
                    <a:pt x="474" y="549"/>
                  </a:lnTo>
                  <a:lnTo>
                    <a:pt x="486" y="566"/>
                  </a:lnTo>
                  <a:lnTo>
                    <a:pt x="621" y="702"/>
                  </a:lnTo>
                  <a:lnTo>
                    <a:pt x="630" y="710"/>
                  </a:lnTo>
                  <a:lnTo>
                    <a:pt x="640" y="715"/>
                  </a:lnTo>
                  <a:lnTo>
                    <a:pt x="651" y="719"/>
                  </a:lnTo>
                  <a:lnTo>
                    <a:pt x="663" y="719"/>
                  </a:lnTo>
                  <a:lnTo>
                    <a:pt x="674" y="718"/>
                  </a:lnTo>
                  <a:lnTo>
                    <a:pt x="685" y="715"/>
                  </a:lnTo>
                  <a:lnTo>
                    <a:pt x="695" y="710"/>
                  </a:lnTo>
                  <a:lnTo>
                    <a:pt x="704" y="702"/>
                  </a:lnTo>
                  <a:lnTo>
                    <a:pt x="715" y="692"/>
                  </a:lnTo>
                  <a:lnTo>
                    <a:pt x="728" y="673"/>
                  </a:lnTo>
                  <a:lnTo>
                    <a:pt x="732" y="651"/>
                  </a:lnTo>
                  <a:lnTo>
                    <a:pt x="728" y="628"/>
                  </a:lnTo>
                  <a:lnTo>
                    <a:pt x="716" y="608"/>
                  </a:lnTo>
                  <a:lnTo>
                    <a:pt x="579" y="472"/>
                  </a:lnTo>
                  <a:lnTo>
                    <a:pt x="570" y="466"/>
                  </a:lnTo>
                  <a:lnTo>
                    <a:pt x="503" y="466"/>
                  </a:lnTo>
                  <a:lnTo>
                    <a:pt x="502" y="464"/>
                  </a:lnTo>
                  <a:close/>
                  <a:moveTo>
                    <a:pt x="241" y="0"/>
                  </a:moveTo>
                  <a:lnTo>
                    <a:pt x="174" y="15"/>
                  </a:lnTo>
                  <a:lnTo>
                    <a:pt x="112" y="48"/>
                  </a:lnTo>
                  <a:lnTo>
                    <a:pt x="59" y="97"/>
                  </a:lnTo>
                  <a:lnTo>
                    <a:pt x="21" y="158"/>
                  </a:lnTo>
                  <a:lnTo>
                    <a:pt x="2" y="226"/>
                  </a:lnTo>
                  <a:lnTo>
                    <a:pt x="0" y="294"/>
                  </a:lnTo>
                  <a:lnTo>
                    <a:pt x="15" y="362"/>
                  </a:lnTo>
                  <a:lnTo>
                    <a:pt x="48" y="424"/>
                  </a:lnTo>
                  <a:lnTo>
                    <a:pt x="97" y="477"/>
                  </a:lnTo>
                  <a:lnTo>
                    <a:pt x="165" y="517"/>
                  </a:lnTo>
                  <a:lnTo>
                    <a:pt x="239" y="536"/>
                  </a:lnTo>
                  <a:lnTo>
                    <a:pt x="315" y="534"/>
                  </a:lnTo>
                  <a:lnTo>
                    <a:pt x="388" y="509"/>
                  </a:lnTo>
                  <a:lnTo>
                    <a:pt x="437" y="475"/>
                  </a:lnTo>
                  <a:lnTo>
                    <a:pt x="269" y="475"/>
                  </a:lnTo>
                  <a:lnTo>
                    <a:pt x="190" y="459"/>
                  </a:lnTo>
                  <a:lnTo>
                    <a:pt x="125" y="415"/>
                  </a:lnTo>
                  <a:lnTo>
                    <a:pt x="81" y="350"/>
                  </a:lnTo>
                  <a:lnTo>
                    <a:pt x="65" y="271"/>
                  </a:lnTo>
                  <a:lnTo>
                    <a:pt x="81" y="191"/>
                  </a:lnTo>
                  <a:lnTo>
                    <a:pt x="125" y="126"/>
                  </a:lnTo>
                  <a:lnTo>
                    <a:pt x="190" y="82"/>
                  </a:lnTo>
                  <a:lnTo>
                    <a:pt x="269" y="66"/>
                  </a:lnTo>
                  <a:lnTo>
                    <a:pt x="445" y="66"/>
                  </a:lnTo>
                  <a:lnTo>
                    <a:pt x="439" y="60"/>
                  </a:lnTo>
                  <a:lnTo>
                    <a:pt x="377" y="22"/>
                  </a:lnTo>
                  <a:lnTo>
                    <a:pt x="310" y="2"/>
                  </a:lnTo>
                  <a:lnTo>
                    <a:pt x="241" y="0"/>
                  </a:lnTo>
                  <a:close/>
                  <a:moveTo>
                    <a:pt x="445" y="66"/>
                  </a:moveTo>
                  <a:lnTo>
                    <a:pt x="269" y="66"/>
                  </a:lnTo>
                  <a:lnTo>
                    <a:pt x="349" y="82"/>
                  </a:lnTo>
                  <a:lnTo>
                    <a:pt x="414" y="126"/>
                  </a:lnTo>
                  <a:lnTo>
                    <a:pt x="458" y="191"/>
                  </a:lnTo>
                  <a:lnTo>
                    <a:pt x="474" y="271"/>
                  </a:lnTo>
                  <a:lnTo>
                    <a:pt x="458" y="350"/>
                  </a:lnTo>
                  <a:lnTo>
                    <a:pt x="414" y="415"/>
                  </a:lnTo>
                  <a:lnTo>
                    <a:pt x="349" y="459"/>
                  </a:lnTo>
                  <a:lnTo>
                    <a:pt x="269" y="475"/>
                  </a:lnTo>
                  <a:lnTo>
                    <a:pt x="437" y="475"/>
                  </a:lnTo>
                  <a:lnTo>
                    <a:pt x="453" y="464"/>
                  </a:lnTo>
                  <a:lnTo>
                    <a:pt x="502" y="464"/>
                  </a:lnTo>
                  <a:lnTo>
                    <a:pt x="476" y="439"/>
                  </a:lnTo>
                  <a:lnTo>
                    <a:pt x="514" y="378"/>
                  </a:lnTo>
                  <a:lnTo>
                    <a:pt x="534" y="311"/>
                  </a:lnTo>
                  <a:lnTo>
                    <a:pt x="536" y="242"/>
                  </a:lnTo>
                  <a:lnTo>
                    <a:pt x="521" y="174"/>
                  </a:lnTo>
                  <a:lnTo>
                    <a:pt x="488" y="113"/>
                  </a:lnTo>
                  <a:lnTo>
                    <a:pt x="445" y="66"/>
                  </a:lnTo>
                  <a:close/>
                  <a:moveTo>
                    <a:pt x="542" y="455"/>
                  </a:moveTo>
                  <a:lnTo>
                    <a:pt x="522" y="456"/>
                  </a:lnTo>
                  <a:lnTo>
                    <a:pt x="503" y="466"/>
                  </a:lnTo>
                  <a:lnTo>
                    <a:pt x="570" y="466"/>
                  </a:lnTo>
                  <a:lnTo>
                    <a:pt x="562" y="460"/>
                  </a:lnTo>
                  <a:lnTo>
                    <a:pt x="542" y="455"/>
                  </a:lnTo>
                  <a:close/>
                </a:path>
              </a:pathLst>
            </a:custGeom>
            <a:solidFill>
              <a:srgbClr val="0063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1146593" y="1378377"/>
            <a:ext cx="10585616" cy="4856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овој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фази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покреће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истрага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вези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</a:t>
            </a:r>
            <a:r>
              <a:rPr lang="sr-Cyrl-R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жалбом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Подносилац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бити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додатно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контактиран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током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ове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фазе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ради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додатних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детаља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обезбедила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ажурирања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идентификовала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могућа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решења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која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била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прихватљива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sr-Cyrl-R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sr-Cyrl-R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Након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одобрења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шефа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R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Ј</a:t>
            </a:r>
            <a:r>
              <a:rPr lang="sr-Cyrl-R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</a:t>
            </a:r>
            <a:r>
              <a:rPr lang="sr-Latn-R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зависности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природе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Централни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менаџер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одређује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које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је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одељење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или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особа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одговорна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размотри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обради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притужбу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истражује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чињенице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околности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предлаже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корективне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мере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артикулише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одговор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подносиоца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sr-Cyrl-R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Уколико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након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почетне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истраге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утврди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односи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Пројекат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поступак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прекида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подносилац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томе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обавештава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Пројекат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је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понекад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ограничен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истраживању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анонимних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је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јасно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назначено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најавама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sr-Cyrl-R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sr-Cyrl-R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Пројекат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чини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напоре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одговори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такве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одговор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ће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бити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дат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веб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страници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Пројекта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sr-Cyrl-R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r-Cyrl-R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Корак истрага жалбе практично </a:t>
            </a: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подразумева медијацију између подносиоца жалбе и одговорних лица </a:t>
            </a:r>
            <a:r>
              <a:rPr lang="sr-Cyrl-R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институција које у формалном смислу имају одговорност и утврђену обавезу поступања.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338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016C-5716-4528-9E07-7C8F6CEF8279}" type="slidenum">
              <a:rPr lang="en-US" smtClean="0"/>
              <a:t>12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68193"/>
            <a:ext cx="12192000" cy="655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 b="1" dirty="0">
                <a:solidFill>
                  <a:srgbClr val="19E970"/>
                </a:solidFill>
              </a:rPr>
              <a:t>      </a:t>
            </a:r>
            <a:r>
              <a:rPr lang="sr-Cyrl-RS" sz="3600" b="1" dirty="0">
                <a:solidFill>
                  <a:srgbClr val="EC008C"/>
                </a:solidFill>
              </a:rPr>
              <a:t>Одговор подносиоцу жалбе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57263" y="723285"/>
            <a:ext cx="11743585" cy="0"/>
          </a:xfrm>
          <a:prstGeom prst="line">
            <a:avLst/>
          </a:prstGeom>
          <a:ln w="22225">
            <a:solidFill>
              <a:srgbClr val="EC00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157263" y="970072"/>
            <a:ext cx="816610" cy="816610"/>
            <a:chOff x="13337" y="857"/>
            <a:chExt cx="1286" cy="1286"/>
          </a:xfrm>
        </p:grpSpPr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13337" y="857"/>
              <a:ext cx="1286" cy="1286"/>
            </a:xfrm>
            <a:custGeom>
              <a:avLst/>
              <a:gdLst>
                <a:gd name="T0" fmla="+- 0 13980 13338"/>
                <a:gd name="T1" fmla="*/ T0 w 1286"/>
                <a:gd name="T2" fmla="+- 0 857 857"/>
                <a:gd name="T3" fmla="*/ 857 h 1286"/>
                <a:gd name="T4" fmla="+- 0 13905 13338"/>
                <a:gd name="T5" fmla="*/ T4 w 1286"/>
                <a:gd name="T6" fmla="+- 0 862 857"/>
                <a:gd name="T7" fmla="*/ 862 h 1286"/>
                <a:gd name="T8" fmla="+- 0 13833 13338"/>
                <a:gd name="T9" fmla="*/ T8 w 1286"/>
                <a:gd name="T10" fmla="+- 0 874 857"/>
                <a:gd name="T11" fmla="*/ 874 h 1286"/>
                <a:gd name="T12" fmla="+- 0 13764 13338"/>
                <a:gd name="T13" fmla="*/ T12 w 1286"/>
                <a:gd name="T14" fmla="+- 0 895 857"/>
                <a:gd name="T15" fmla="*/ 895 h 1286"/>
                <a:gd name="T16" fmla="+- 0 13698 13338"/>
                <a:gd name="T17" fmla="*/ T16 w 1286"/>
                <a:gd name="T18" fmla="+- 0 923 857"/>
                <a:gd name="T19" fmla="*/ 923 h 1286"/>
                <a:gd name="T20" fmla="+- 0 13636 13338"/>
                <a:gd name="T21" fmla="*/ T20 w 1286"/>
                <a:gd name="T22" fmla="+- 0 957 857"/>
                <a:gd name="T23" fmla="*/ 957 h 1286"/>
                <a:gd name="T24" fmla="+- 0 13578 13338"/>
                <a:gd name="T25" fmla="*/ T24 w 1286"/>
                <a:gd name="T26" fmla="+- 0 998 857"/>
                <a:gd name="T27" fmla="*/ 998 h 1286"/>
                <a:gd name="T28" fmla="+- 0 13526 13338"/>
                <a:gd name="T29" fmla="*/ T28 w 1286"/>
                <a:gd name="T30" fmla="+- 0 1045 857"/>
                <a:gd name="T31" fmla="*/ 1045 h 1286"/>
                <a:gd name="T32" fmla="+- 0 13479 13338"/>
                <a:gd name="T33" fmla="*/ T32 w 1286"/>
                <a:gd name="T34" fmla="+- 0 1098 857"/>
                <a:gd name="T35" fmla="*/ 1098 h 1286"/>
                <a:gd name="T36" fmla="+- 0 13438 13338"/>
                <a:gd name="T37" fmla="*/ T36 w 1286"/>
                <a:gd name="T38" fmla="+- 0 1155 857"/>
                <a:gd name="T39" fmla="*/ 1155 h 1286"/>
                <a:gd name="T40" fmla="+- 0 13403 13338"/>
                <a:gd name="T41" fmla="*/ T40 w 1286"/>
                <a:gd name="T42" fmla="+- 0 1217 857"/>
                <a:gd name="T43" fmla="*/ 1217 h 1286"/>
                <a:gd name="T44" fmla="+- 0 13375 13338"/>
                <a:gd name="T45" fmla="*/ T44 w 1286"/>
                <a:gd name="T46" fmla="+- 0 1283 857"/>
                <a:gd name="T47" fmla="*/ 1283 h 1286"/>
                <a:gd name="T48" fmla="+- 0 13355 13338"/>
                <a:gd name="T49" fmla="*/ T48 w 1286"/>
                <a:gd name="T50" fmla="+- 0 1352 857"/>
                <a:gd name="T51" fmla="*/ 1352 h 1286"/>
                <a:gd name="T52" fmla="+- 0 13342 13338"/>
                <a:gd name="T53" fmla="*/ T52 w 1286"/>
                <a:gd name="T54" fmla="+- 0 1425 857"/>
                <a:gd name="T55" fmla="*/ 1425 h 1286"/>
                <a:gd name="T56" fmla="+- 0 13338 13338"/>
                <a:gd name="T57" fmla="*/ T56 w 1286"/>
                <a:gd name="T58" fmla="+- 0 1500 857"/>
                <a:gd name="T59" fmla="*/ 1500 h 1286"/>
                <a:gd name="T60" fmla="+- 0 13342 13338"/>
                <a:gd name="T61" fmla="*/ T60 w 1286"/>
                <a:gd name="T62" fmla="+- 0 1575 857"/>
                <a:gd name="T63" fmla="*/ 1575 h 1286"/>
                <a:gd name="T64" fmla="+- 0 13355 13338"/>
                <a:gd name="T65" fmla="*/ T64 w 1286"/>
                <a:gd name="T66" fmla="+- 0 1647 857"/>
                <a:gd name="T67" fmla="*/ 1647 h 1286"/>
                <a:gd name="T68" fmla="+- 0 13375 13338"/>
                <a:gd name="T69" fmla="*/ T68 w 1286"/>
                <a:gd name="T70" fmla="+- 0 1717 857"/>
                <a:gd name="T71" fmla="*/ 1717 h 1286"/>
                <a:gd name="T72" fmla="+- 0 13403 13338"/>
                <a:gd name="T73" fmla="*/ T72 w 1286"/>
                <a:gd name="T74" fmla="+- 0 1782 857"/>
                <a:gd name="T75" fmla="*/ 1782 h 1286"/>
                <a:gd name="T76" fmla="+- 0 13438 13338"/>
                <a:gd name="T77" fmla="*/ T76 w 1286"/>
                <a:gd name="T78" fmla="+- 0 1844 857"/>
                <a:gd name="T79" fmla="*/ 1844 h 1286"/>
                <a:gd name="T80" fmla="+- 0 13479 13338"/>
                <a:gd name="T81" fmla="*/ T80 w 1286"/>
                <a:gd name="T82" fmla="+- 0 1902 857"/>
                <a:gd name="T83" fmla="*/ 1902 h 1286"/>
                <a:gd name="T84" fmla="+- 0 13526 13338"/>
                <a:gd name="T85" fmla="*/ T84 w 1286"/>
                <a:gd name="T86" fmla="+- 0 1954 857"/>
                <a:gd name="T87" fmla="*/ 1954 h 1286"/>
                <a:gd name="T88" fmla="+- 0 13578 13338"/>
                <a:gd name="T89" fmla="*/ T88 w 1286"/>
                <a:gd name="T90" fmla="+- 0 2001 857"/>
                <a:gd name="T91" fmla="*/ 2001 h 1286"/>
                <a:gd name="T92" fmla="+- 0 13636 13338"/>
                <a:gd name="T93" fmla="*/ T92 w 1286"/>
                <a:gd name="T94" fmla="+- 0 2042 857"/>
                <a:gd name="T95" fmla="*/ 2042 h 1286"/>
                <a:gd name="T96" fmla="+- 0 13698 13338"/>
                <a:gd name="T97" fmla="*/ T96 w 1286"/>
                <a:gd name="T98" fmla="+- 0 2077 857"/>
                <a:gd name="T99" fmla="*/ 2077 h 1286"/>
                <a:gd name="T100" fmla="+- 0 13764 13338"/>
                <a:gd name="T101" fmla="*/ T100 w 1286"/>
                <a:gd name="T102" fmla="+- 0 2105 857"/>
                <a:gd name="T103" fmla="*/ 2105 h 1286"/>
                <a:gd name="T104" fmla="+- 0 13833 13338"/>
                <a:gd name="T105" fmla="*/ T104 w 1286"/>
                <a:gd name="T106" fmla="+- 0 2125 857"/>
                <a:gd name="T107" fmla="*/ 2125 h 1286"/>
                <a:gd name="T108" fmla="+- 0 13905 13338"/>
                <a:gd name="T109" fmla="*/ T108 w 1286"/>
                <a:gd name="T110" fmla="+- 0 2138 857"/>
                <a:gd name="T111" fmla="*/ 2138 h 1286"/>
                <a:gd name="T112" fmla="+- 0 13980 13338"/>
                <a:gd name="T113" fmla="*/ T112 w 1286"/>
                <a:gd name="T114" fmla="+- 0 2142 857"/>
                <a:gd name="T115" fmla="*/ 2142 h 1286"/>
                <a:gd name="T116" fmla="+- 0 14055 13338"/>
                <a:gd name="T117" fmla="*/ T116 w 1286"/>
                <a:gd name="T118" fmla="+- 0 2138 857"/>
                <a:gd name="T119" fmla="*/ 2138 h 1286"/>
                <a:gd name="T120" fmla="+- 0 14128 13338"/>
                <a:gd name="T121" fmla="*/ T120 w 1286"/>
                <a:gd name="T122" fmla="+- 0 2125 857"/>
                <a:gd name="T123" fmla="*/ 2125 h 1286"/>
                <a:gd name="T124" fmla="+- 0 14197 13338"/>
                <a:gd name="T125" fmla="*/ T124 w 1286"/>
                <a:gd name="T126" fmla="+- 0 2105 857"/>
                <a:gd name="T127" fmla="*/ 2105 h 1286"/>
                <a:gd name="T128" fmla="+- 0 14263 13338"/>
                <a:gd name="T129" fmla="*/ T128 w 1286"/>
                <a:gd name="T130" fmla="+- 0 2077 857"/>
                <a:gd name="T131" fmla="*/ 2077 h 1286"/>
                <a:gd name="T132" fmla="+- 0 14325 13338"/>
                <a:gd name="T133" fmla="*/ T132 w 1286"/>
                <a:gd name="T134" fmla="+- 0 2042 857"/>
                <a:gd name="T135" fmla="*/ 2042 h 1286"/>
                <a:gd name="T136" fmla="+- 0 14382 13338"/>
                <a:gd name="T137" fmla="*/ T136 w 1286"/>
                <a:gd name="T138" fmla="+- 0 2001 857"/>
                <a:gd name="T139" fmla="*/ 2001 h 1286"/>
                <a:gd name="T140" fmla="+- 0 14435 13338"/>
                <a:gd name="T141" fmla="*/ T140 w 1286"/>
                <a:gd name="T142" fmla="+- 0 1954 857"/>
                <a:gd name="T143" fmla="*/ 1954 h 1286"/>
                <a:gd name="T144" fmla="+- 0 14482 13338"/>
                <a:gd name="T145" fmla="*/ T144 w 1286"/>
                <a:gd name="T146" fmla="+- 0 1902 857"/>
                <a:gd name="T147" fmla="*/ 1902 h 1286"/>
                <a:gd name="T148" fmla="+- 0 14523 13338"/>
                <a:gd name="T149" fmla="*/ T148 w 1286"/>
                <a:gd name="T150" fmla="+- 0 1844 857"/>
                <a:gd name="T151" fmla="*/ 1844 h 1286"/>
                <a:gd name="T152" fmla="+- 0 14558 13338"/>
                <a:gd name="T153" fmla="*/ T152 w 1286"/>
                <a:gd name="T154" fmla="+- 0 1782 857"/>
                <a:gd name="T155" fmla="*/ 1782 h 1286"/>
                <a:gd name="T156" fmla="+- 0 14585 13338"/>
                <a:gd name="T157" fmla="*/ T156 w 1286"/>
                <a:gd name="T158" fmla="+- 0 1717 857"/>
                <a:gd name="T159" fmla="*/ 1717 h 1286"/>
                <a:gd name="T160" fmla="+- 0 14606 13338"/>
                <a:gd name="T161" fmla="*/ T160 w 1286"/>
                <a:gd name="T162" fmla="+- 0 1647 857"/>
                <a:gd name="T163" fmla="*/ 1647 h 1286"/>
                <a:gd name="T164" fmla="+- 0 14619 13338"/>
                <a:gd name="T165" fmla="*/ T164 w 1286"/>
                <a:gd name="T166" fmla="+- 0 1575 857"/>
                <a:gd name="T167" fmla="*/ 1575 h 1286"/>
                <a:gd name="T168" fmla="+- 0 14623 13338"/>
                <a:gd name="T169" fmla="*/ T168 w 1286"/>
                <a:gd name="T170" fmla="+- 0 1500 857"/>
                <a:gd name="T171" fmla="*/ 1500 h 1286"/>
                <a:gd name="T172" fmla="+- 0 14619 13338"/>
                <a:gd name="T173" fmla="*/ T172 w 1286"/>
                <a:gd name="T174" fmla="+- 0 1425 857"/>
                <a:gd name="T175" fmla="*/ 1425 h 1286"/>
                <a:gd name="T176" fmla="+- 0 14606 13338"/>
                <a:gd name="T177" fmla="*/ T176 w 1286"/>
                <a:gd name="T178" fmla="+- 0 1352 857"/>
                <a:gd name="T179" fmla="*/ 1352 h 1286"/>
                <a:gd name="T180" fmla="+- 0 14585 13338"/>
                <a:gd name="T181" fmla="*/ T180 w 1286"/>
                <a:gd name="T182" fmla="+- 0 1283 857"/>
                <a:gd name="T183" fmla="*/ 1283 h 1286"/>
                <a:gd name="T184" fmla="+- 0 14558 13338"/>
                <a:gd name="T185" fmla="*/ T184 w 1286"/>
                <a:gd name="T186" fmla="+- 0 1217 857"/>
                <a:gd name="T187" fmla="*/ 1217 h 1286"/>
                <a:gd name="T188" fmla="+- 0 14523 13338"/>
                <a:gd name="T189" fmla="*/ T188 w 1286"/>
                <a:gd name="T190" fmla="+- 0 1155 857"/>
                <a:gd name="T191" fmla="*/ 1155 h 1286"/>
                <a:gd name="T192" fmla="+- 0 14482 13338"/>
                <a:gd name="T193" fmla="*/ T192 w 1286"/>
                <a:gd name="T194" fmla="+- 0 1098 857"/>
                <a:gd name="T195" fmla="*/ 1098 h 1286"/>
                <a:gd name="T196" fmla="+- 0 14435 13338"/>
                <a:gd name="T197" fmla="*/ T196 w 1286"/>
                <a:gd name="T198" fmla="+- 0 1045 857"/>
                <a:gd name="T199" fmla="*/ 1045 h 1286"/>
                <a:gd name="T200" fmla="+- 0 14382 13338"/>
                <a:gd name="T201" fmla="*/ T200 w 1286"/>
                <a:gd name="T202" fmla="+- 0 998 857"/>
                <a:gd name="T203" fmla="*/ 998 h 1286"/>
                <a:gd name="T204" fmla="+- 0 14325 13338"/>
                <a:gd name="T205" fmla="*/ T204 w 1286"/>
                <a:gd name="T206" fmla="+- 0 957 857"/>
                <a:gd name="T207" fmla="*/ 957 h 1286"/>
                <a:gd name="T208" fmla="+- 0 14263 13338"/>
                <a:gd name="T209" fmla="*/ T208 w 1286"/>
                <a:gd name="T210" fmla="+- 0 923 857"/>
                <a:gd name="T211" fmla="*/ 923 h 1286"/>
                <a:gd name="T212" fmla="+- 0 14197 13338"/>
                <a:gd name="T213" fmla="*/ T212 w 1286"/>
                <a:gd name="T214" fmla="+- 0 895 857"/>
                <a:gd name="T215" fmla="*/ 895 h 1286"/>
                <a:gd name="T216" fmla="+- 0 14128 13338"/>
                <a:gd name="T217" fmla="*/ T216 w 1286"/>
                <a:gd name="T218" fmla="+- 0 874 857"/>
                <a:gd name="T219" fmla="*/ 874 h 1286"/>
                <a:gd name="T220" fmla="+- 0 14055 13338"/>
                <a:gd name="T221" fmla="*/ T220 w 1286"/>
                <a:gd name="T222" fmla="+- 0 862 857"/>
                <a:gd name="T223" fmla="*/ 862 h 1286"/>
                <a:gd name="T224" fmla="+- 0 13980 13338"/>
                <a:gd name="T225" fmla="*/ T224 w 1286"/>
                <a:gd name="T226" fmla="+- 0 857 857"/>
                <a:gd name="T227" fmla="*/ 857 h 128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</a:cxnLst>
              <a:rect l="0" t="0" r="r" b="b"/>
              <a:pathLst>
                <a:path w="1286" h="1286">
                  <a:moveTo>
                    <a:pt x="642" y="0"/>
                  </a:moveTo>
                  <a:lnTo>
                    <a:pt x="567" y="5"/>
                  </a:lnTo>
                  <a:lnTo>
                    <a:pt x="495" y="17"/>
                  </a:lnTo>
                  <a:lnTo>
                    <a:pt x="426" y="38"/>
                  </a:lnTo>
                  <a:lnTo>
                    <a:pt x="360" y="66"/>
                  </a:lnTo>
                  <a:lnTo>
                    <a:pt x="298" y="100"/>
                  </a:lnTo>
                  <a:lnTo>
                    <a:pt x="240" y="141"/>
                  </a:lnTo>
                  <a:lnTo>
                    <a:pt x="188" y="188"/>
                  </a:lnTo>
                  <a:lnTo>
                    <a:pt x="141" y="241"/>
                  </a:lnTo>
                  <a:lnTo>
                    <a:pt x="100" y="298"/>
                  </a:lnTo>
                  <a:lnTo>
                    <a:pt x="65" y="360"/>
                  </a:lnTo>
                  <a:lnTo>
                    <a:pt x="37" y="426"/>
                  </a:lnTo>
                  <a:lnTo>
                    <a:pt x="17" y="495"/>
                  </a:lnTo>
                  <a:lnTo>
                    <a:pt x="4" y="568"/>
                  </a:lnTo>
                  <a:lnTo>
                    <a:pt x="0" y="643"/>
                  </a:lnTo>
                  <a:lnTo>
                    <a:pt x="4" y="718"/>
                  </a:lnTo>
                  <a:lnTo>
                    <a:pt x="17" y="790"/>
                  </a:lnTo>
                  <a:lnTo>
                    <a:pt x="37" y="860"/>
                  </a:lnTo>
                  <a:lnTo>
                    <a:pt x="65" y="925"/>
                  </a:lnTo>
                  <a:lnTo>
                    <a:pt x="100" y="987"/>
                  </a:lnTo>
                  <a:lnTo>
                    <a:pt x="141" y="1045"/>
                  </a:lnTo>
                  <a:lnTo>
                    <a:pt x="188" y="1097"/>
                  </a:lnTo>
                  <a:lnTo>
                    <a:pt x="240" y="1144"/>
                  </a:lnTo>
                  <a:lnTo>
                    <a:pt x="298" y="1185"/>
                  </a:lnTo>
                  <a:lnTo>
                    <a:pt x="360" y="1220"/>
                  </a:lnTo>
                  <a:lnTo>
                    <a:pt x="426" y="1248"/>
                  </a:lnTo>
                  <a:lnTo>
                    <a:pt x="495" y="1268"/>
                  </a:lnTo>
                  <a:lnTo>
                    <a:pt x="567" y="1281"/>
                  </a:lnTo>
                  <a:lnTo>
                    <a:pt x="642" y="1285"/>
                  </a:lnTo>
                  <a:lnTo>
                    <a:pt x="717" y="1281"/>
                  </a:lnTo>
                  <a:lnTo>
                    <a:pt x="790" y="1268"/>
                  </a:lnTo>
                  <a:lnTo>
                    <a:pt x="859" y="1248"/>
                  </a:lnTo>
                  <a:lnTo>
                    <a:pt x="925" y="1220"/>
                  </a:lnTo>
                  <a:lnTo>
                    <a:pt x="987" y="1185"/>
                  </a:lnTo>
                  <a:lnTo>
                    <a:pt x="1044" y="1144"/>
                  </a:lnTo>
                  <a:lnTo>
                    <a:pt x="1097" y="1097"/>
                  </a:lnTo>
                  <a:lnTo>
                    <a:pt x="1144" y="1045"/>
                  </a:lnTo>
                  <a:lnTo>
                    <a:pt x="1185" y="987"/>
                  </a:lnTo>
                  <a:lnTo>
                    <a:pt x="1220" y="925"/>
                  </a:lnTo>
                  <a:lnTo>
                    <a:pt x="1247" y="860"/>
                  </a:lnTo>
                  <a:lnTo>
                    <a:pt x="1268" y="790"/>
                  </a:lnTo>
                  <a:lnTo>
                    <a:pt x="1281" y="718"/>
                  </a:lnTo>
                  <a:lnTo>
                    <a:pt x="1285" y="643"/>
                  </a:lnTo>
                  <a:lnTo>
                    <a:pt x="1281" y="568"/>
                  </a:lnTo>
                  <a:lnTo>
                    <a:pt x="1268" y="495"/>
                  </a:lnTo>
                  <a:lnTo>
                    <a:pt x="1247" y="426"/>
                  </a:lnTo>
                  <a:lnTo>
                    <a:pt x="1220" y="360"/>
                  </a:lnTo>
                  <a:lnTo>
                    <a:pt x="1185" y="298"/>
                  </a:lnTo>
                  <a:lnTo>
                    <a:pt x="1144" y="241"/>
                  </a:lnTo>
                  <a:lnTo>
                    <a:pt x="1097" y="188"/>
                  </a:lnTo>
                  <a:lnTo>
                    <a:pt x="1044" y="141"/>
                  </a:lnTo>
                  <a:lnTo>
                    <a:pt x="987" y="100"/>
                  </a:lnTo>
                  <a:lnTo>
                    <a:pt x="925" y="66"/>
                  </a:lnTo>
                  <a:lnTo>
                    <a:pt x="859" y="38"/>
                  </a:lnTo>
                  <a:lnTo>
                    <a:pt x="790" y="17"/>
                  </a:lnTo>
                  <a:lnTo>
                    <a:pt x="717" y="5"/>
                  </a:lnTo>
                  <a:lnTo>
                    <a:pt x="64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13337" y="857"/>
              <a:ext cx="1286" cy="1286"/>
            </a:xfrm>
            <a:custGeom>
              <a:avLst/>
              <a:gdLst>
                <a:gd name="T0" fmla="+- 0 13980 13338"/>
                <a:gd name="T1" fmla="*/ T0 w 1286"/>
                <a:gd name="T2" fmla="+- 0 2142 857"/>
                <a:gd name="T3" fmla="*/ 2142 h 1286"/>
                <a:gd name="T4" fmla="+- 0 14055 13338"/>
                <a:gd name="T5" fmla="*/ T4 w 1286"/>
                <a:gd name="T6" fmla="+- 0 2138 857"/>
                <a:gd name="T7" fmla="*/ 2138 h 1286"/>
                <a:gd name="T8" fmla="+- 0 14128 13338"/>
                <a:gd name="T9" fmla="*/ T8 w 1286"/>
                <a:gd name="T10" fmla="+- 0 2125 857"/>
                <a:gd name="T11" fmla="*/ 2125 h 1286"/>
                <a:gd name="T12" fmla="+- 0 14197 13338"/>
                <a:gd name="T13" fmla="*/ T12 w 1286"/>
                <a:gd name="T14" fmla="+- 0 2105 857"/>
                <a:gd name="T15" fmla="*/ 2105 h 1286"/>
                <a:gd name="T16" fmla="+- 0 14263 13338"/>
                <a:gd name="T17" fmla="*/ T16 w 1286"/>
                <a:gd name="T18" fmla="+- 0 2077 857"/>
                <a:gd name="T19" fmla="*/ 2077 h 1286"/>
                <a:gd name="T20" fmla="+- 0 14325 13338"/>
                <a:gd name="T21" fmla="*/ T20 w 1286"/>
                <a:gd name="T22" fmla="+- 0 2042 857"/>
                <a:gd name="T23" fmla="*/ 2042 h 1286"/>
                <a:gd name="T24" fmla="+- 0 14382 13338"/>
                <a:gd name="T25" fmla="*/ T24 w 1286"/>
                <a:gd name="T26" fmla="+- 0 2001 857"/>
                <a:gd name="T27" fmla="*/ 2001 h 1286"/>
                <a:gd name="T28" fmla="+- 0 14435 13338"/>
                <a:gd name="T29" fmla="*/ T28 w 1286"/>
                <a:gd name="T30" fmla="+- 0 1954 857"/>
                <a:gd name="T31" fmla="*/ 1954 h 1286"/>
                <a:gd name="T32" fmla="+- 0 14482 13338"/>
                <a:gd name="T33" fmla="*/ T32 w 1286"/>
                <a:gd name="T34" fmla="+- 0 1902 857"/>
                <a:gd name="T35" fmla="*/ 1902 h 1286"/>
                <a:gd name="T36" fmla="+- 0 14523 13338"/>
                <a:gd name="T37" fmla="*/ T36 w 1286"/>
                <a:gd name="T38" fmla="+- 0 1844 857"/>
                <a:gd name="T39" fmla="*/ 1844 h 1286"/>
                <a:gd name="T40" fmla="+- 0 14558 13338"/>
                <a:gd name="T41" fmla="*/ T40 w 1286"/>
                <a:gd name="T42" fmla="+- 0 1782 857"/>
                <a:gd name="T43" fmla="*/ 1782 h 1286"/>
                <a:gd name="T44" fmla="+- 0 14585 13338"/>
                <a:gd name="T45" fmla="*/ T44 w 1286"/>
                <a:gd name="T46" fmla="+- 0 1717 857"/>
                <a:gd name="T47" fmla="*/ 1717 h 1286"/>
                <a:gd name="T48" fmla="+- 0 14606 13338"/>
                <a:gd name="T49" fmla="*/ T48 w 1286"/>
                <a:gd name="T50" fmla="+- 0 1647 857"/>
                <a:gd name="T51" fmla="*/ 1647 h 1286"/>
                <a:gd name="T52" fmla="+- 0 14619 13338"/>
                <a:gd name="T53" fmla="*/ T52 w 1286"/>
                <a:gd name="T54" fmla="+- 0 1575 857"/>
                <a:gd name="T55" fmla="*/ 1575 h 1286"/>
                <a:gd name="T56" fmla="+- 0 14623 13338"/>
                <a:gd name="T57" fmla="*/ T56 w 1286"/>
                <a:gd name="T58" fmla="+- 0 1500 857"/>
                <a:gd name="T59" fmla="*/ 1500 h 1286"/>
                <a:gd name="T60" fmla="+- 0 14619 13338"/>
                <a:gd name="T61" fmla="*/ T60 w 1286"/>
                <a:gd name="T62" fmla="+- 0 1425 857"/>
                <a:gd name="T63" fmla="*/ 1425 h 1286"/>
                <a:gd name="T64" fmla="+- 0 14606 13338"/>
                <a:gd name="T65" fmla="*/ T64 w 1286"/>
                <a:gd name="T66" fmla="+- 0 1352 857"/>
                <a:gd name="T67" fmla="*/ 1352 h 1286"/>
                <a:gd name="T68" fmla="+- 0 14585 13338"/>
                <a:gd name="T69" fmla="*/ T68 w 1286"/>
                <a:gd name="T70" fmla="+- 0 1283 857"/>
                <a:gd name="T71" fmla="*/ 1283 h 1286"/>
                <a:gd name="T72" fmla="+- 0 14558 13338"/>
                <a:gd name="T73" fmla="*/ T72 w 1286"/>
                <a:gd name="T74" fmla="+- 0 1217 857"/>
                <a:gd name="T75" fmla="*/ 1217 h 1286"/>
                <a:gd name="T76" fmla="+- 0 14523 13338"/>
                <a:gd name="T77" fmla="*/ T76 w 1286"/>
                <a:gd name="T78" fmla="+- 0 1155 857"/>
                <a:gd name="T79" fmla="*/ 1155 h 1286"/>
                <a:gd name="T80" fmla="+- 0 14482 13338"/>
                <a:gd name="T81" fmla="*/ T80 w 1286"/>
                <a:gd name="T82" fmla="+- 0 1098 857"/>
                <a:gd name="T83" fmla="*/ 1098 h 1286"/>
                <a:gd name="T84" fmla="+- 0 14435 13338"/>
                <a:gd name="T85" fmla="*/ T84 w 1286"/>
                <a:gd name="T86" fmla="+- 0 1045 857"/>
                <a:gd name="T87" fmla="*/ 1045 h 1286"/>
                <a:gd name="T88" fmla="+- 0 14382 13338"/>
                <a:gd name="T89" fmla="*/ T88 w 1286"/>
                <a:gd name="T90" fmla="+- 0 998 857"/>
                <a:gd name="T91" fmla="*/ 998 h 1286"/>
                <a:gd name="T92" fmla="+- 0 14325 13338"/>
                <a:gd name="T93" fmla="*/ T92 w 1286"/>
                <a:gd name="T94" fmla="+- 0 957 857"/>
                <a:gd name="T95" fmla="*/ 957 h 1286"/>
                <a:gd name="T96" fmla="+- 0 14263 13338"/>
                <a:gd name="T97" fmla="*/ T96 w 1286"/>
                <a:gd name="T98" fmla="+- 0 923 857"/>
                <a:gd name="T99" fmla="*/ 923 h 1286"/>
                <a:gd name="T100" fmla="+- 0 14197 13338"/>
                <a:gd name="T101" fmla="*/ T100 w 1286"/>
                <a:gd name="T102" fmla="+- 0 895 857"/>
                <a:gd name="T103" fmla="*/ 895 h 1286"/>
                <a:gd name="T104" fmla="+- 0 14128 13338"/>
                <a:gd name="T105" fmla="*/ T104 w 1286"/>
                <a:gd name="T106" fmla="+- 0 874 857"/>
                <a:gd name="T107" fmla="*/ 874 h 1286"/>
                <a:gd name="T108" fmla="+- 0 14055 13338"/>
                <a:gd name="T109" fmla="*/ T108 w 1286"/>
                <a:gd name="T110" fmla="+- 0 862 857"/>
                <a:gd name="T111" fmla="*/ 862 h 1286"/>
                <a:gd name="T112" fmla="+- 0 13980 13338"/>
                <a:gd name="T113" fmla="*/ T112 w 1286"/>
                <a:gd name="T114" fmla="+- 0 857 857"/>
                <a:gd name="T115" fmla="*/ 857 h 1286"/>
                <a:gd name="T116" fmla="+- 0 13905 13338"/>
                <a:gd name="T117" fmla="*/ T116 w 1286"/>
                <a:gd name="T118" fmla="+- 0 862 857"/>
                <a:gd name="T119" fmla="*/ 862 h 1286"/>
                <a:gd name="T120" fmla="+- 0 13833 13338"/>
                <a:gd name="T121" fmla="*/ T120 w 1286"/>
                <a:gd name="T122" fmla="+- 0 874 857"/>
                <a:gd name="T123" fmla="*/ 874 h 1286"/>
                <a:gd name="T124" fmla="+- 0 13764 13338"/>
                <a:gd name="T125" fmla="*/ T124 w 1286"/>
                <a:gd name="T126" fmla="+- 0 895 857"/>
                <a:gd name="T127" fmla="*/ 895 h 1286"/>
                <a:gd name="T128" fmla="+- 0 13698 13338"/>
                <a:gd name="T129" fmla="*/ T128 w 1286"/>
                <a:gd name="T130" fmla="+- 0 923 857"/>
                <a:gd name="T131" fmla="*/ 923 h 1286"/>
                <a:gd name="T132" fmla="+- 0 13636 13338"/>
                <a:gd name="T133" fmla="*/ T132 w 1286"/>
                <a:gd name="T134" fmla="+- 0 957 857"/>
                <a:gd name="T135" fmla="*/ 957 h 1286"/>
                <a:gd name="T136" fmla="+- 0 13578 13338"/>
                <a:gd name="T137" fmla="*/ T136 w 1286"/>
                <a:gd name="T138" fmla="+- 0 998 857"/>
                <a:gd name="T139" fmla="*/ 998 h 1286"/>
                <a:gd name="T140" fmla="+- 0 13526 13338"/>
                <a:gd name="T141" fmla="*/ T140 w 1286"/>
                <a:gd name="T142" fmla="+- 0 1045 857"/>
                <a:gd name="T143" fmla="*/ 1045 h 1286"/>
                <a:gd name="T144" fmla="+- 0 13479 13338"/>
                <a:gd name="T145" fmla="*/ T144 w 1286"/>
                <a:gd name="T146" fmla="+- 0 1098 857"/>
                <a:gd name="T147" fmla="*/ 1098 h 1286"/>
                <a:gd name="T148" fmla="+- 0 13438 13338"/>
                <a:gd name="T149" fmla="*/ T148 w 1286"/>
                <a:gd name="T150" fmla="+- 0 1155 857"/>
                <a:gd name="T151" fmla="*/ 1155 h 1286"/>
                <a:gd name="T152" fmla="+- 0 13403 13338"/>
                <a:gd name="T153" fmla="*/ T152 w 1286"/>
                <a:gd name="T154" fmla="+- 0 1217 857"/>
                <a:gd name="T155" fmla="*/ 1217 h 1286"/>
                <a:gd name="T156" fmla="+- 0 13375 13338"/>
                <a:gd name="T157" fmla="*/ T156 w 1286"/>
                <a:gd name="T158" fmla="+- 0 1283 857"/>
                <a:gd name="T159" fmla="*/ 1283 h 1286"/>
                <a:gd name="T160" fmla="+- 0 13355 13338"/>
                <a:gd name="T161" fmla="*/ T160 w 1286"/>
                <a:gd name="T162" fmla="+- 0 1352 857"/>
                <a:gd name="T163" fmla="*/ 1352 h 1286"/>
                <a:gd name="T164" fmla="+- 0 13342 13338"/>
                <a:gd name="T165" fmla="*/ T164 w 1286"/>
                <a:gd name="T166" fmla="+- 0 1425 857"/>
                <a:gd name="T167" fmla="*/ 1425 h 1286"/>
                <a:gd name="T168" fmla="+- 0 13338 13338"/>
                <a:gd name="T169" fmla="*/ T168 w 1286"/>
                <a:gd name="T170" fmla="+- 0 1500 857"/>
                <a:gd name="T171" fmla="*/ 1500 h 1286"/>
                <a:gd name="T172" fmla="+- 0 13342 13338"/>
                <a:gd name="T173" fmla="*/ T172 w 1286"/>
                <a:gd name="T174" fmla="+- 0 1575 857"/>
                <a:gd name="T175" fmla="*/ 1575 h 1286"/>
                <a:gd name="T176" fmla="+- 0 13355 13338"/>
                <a:gd name="T177" fmla="*/ T176 w 1286"/>
                <a:gd name="T178" fmla="+- 0 1647 857"/>
                <a:gd name="T179" fmla="*/ 1647 h 1286"/>
                <a:gd name="T180" fmla="+- 0 13375 13338"/>
                <a:gd name="T181" fmla="*/ T180 w 1286"/>
                <a:gd name="T182" fmla="+- 0 1717 857"/>
                <a:gd name="T183" fmla="*/ 1717 h 1286"/>
                <a:gd name="T184" fmla="+- 0 13403 13338"/>
                <a:gd name="T185" fmla="*/ T184 w 1286"/>
                <a:gd name="T186" fmla="+- 0 1782 857"/>
                <a:gd name="T187" fmla="*/ 1782 h 1286"/>
                <a:gd name="T188" fmla="+- 0 13438 13338"/>
                <a:gd name="T189" fmla="*/ T188 w 1286"/>
                <a:gd name="T190" fmla="+- 0 1844 857"/>
                <a:gd name="T191" fmla="*/ 1844 h 1286"/>
                <a:gd name="T192" fmla="+- 0 13479 13338"/>
                <a:gd name="T193" fmla="*/ T192 w 1286"/>
                <a:gd name="T194" fmla="+- 0 1902 857"/>
                <a:gd name="T195" fmla="*/ 1902 h 1286"/>
                <a:gd name="T196" fmla="+- 0 13526 13338"/>
                <a:gd name="T197" fmla="*/ T196 w 1286"/>
                <a:gd name="T198" fmla="+- 0 1954 857"/>
                <a:gd name="T199" fmla="*/ 1954 h 1286"/>
                <a:gd name="T200" fmla="+- 0 13578 13338"/>
                <a:gd name="T201" fmla="*/ T200 w 1286"/>
                <a:gd name="T202" fmla="+- 0 2001 857"/>
                <a:gd name="T203" fmla="*/ 2001 h 1286"/>
                <a:gd name="T204" fmla="+- 0 13636 13338"/>
                <a:gd name="T205" fmla="*/ T204 w 1286"/>
                <a:gd name="T206" fmla="+- 0 2042 857"/>
                <a:gd name="T207" fmla="*/ 2042 h 1286"/>
                <a:gd name="T208" fmla="+- 0 13698 13338"/>
                <a:gd name="T209" fmla="*/ T208 w 1286"/>
                <a:gd name="T210" fmla="+- 0 2077 857"/>
                <a:gd name="T211" fmla="*/ 2077 h 1286"/>
                <a:gd name="T212" fmla="+- 0 13764 13338"/>
                <a:gd name="T213" fmla="*/ T212 w 1286"/>
                <a:gd name="T214" fmla="+- 0 2105 857"/>
                <a:gd name="T215" fmla="*/ 2105 h 1286"/>
                <a:gd name="T216" fmla="+- 0 13833 13338"/>
                <a:gd name="T217" fmla="*/ T216 w 1286"/>
                <a:gd name="T218" fmla="+- 0 2125 857"/>
                <a:gd name="T219" fmla="*/ 2125 h 1286"/>
                <a:gd name="T220" fmla="+- 0 13905 13338"/>
                <a:gd name="T221" fmla="*/ T220 w 1286"/>
                <a:gd name="T222" fmla="+- 0 2138 857"/>
                <a:gd name="T223" fmla="*/ 2138 h 1286"/>
                <a:gd name="T224" fmla="+- 0 13980 13338"/>
                <a:gd name="T225" fmla="*/ T224 w 1286"/>
                <a:gd name="T226" fmla="+- 0 2142 857"/>
                <a:gd name="T227" fmla="*/ 2142 h 128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</a:cxnLst>
              <a:rect l="0" t="0" r="r" b="b"/>
              <a:pathLst>
                <a:path w="1286" h="1286">
                  <a:moveTo>
                    <a:pt x="642" y="1285"/>
                  </a:moveTo>
                  <a:lnTo>
                    <a:pt x="717" y="1281"/>
                  </a:lnTo>
                  <a:lnTo>
                    <a:pt x="790" y="1268"/>
                  </a:lnTo>
                  <a:lnTo>
                    <a:pt x="859" y="1248"/>
                  </a:lnTo>
                  <a:lnTo>
                    <a:pt x="925" y="1220"/>
                  </a:lnTo>
                  <a:lnTo>
                    <a:pt x="987" y="1185"/>
                  </a:lnTo>
                  <a:lnTo>
                    <a:pt x="1044" y="1144"/>
                  </a:lnTo>
                  <a:lnTo>
                    <a:pt x="1097" y="1097"/>
                  </a:lnTo>
                  <a:lnTo>
                    <a:pt x="1144" y="1045"/>
                  </a:lnTo>
                  <a:lnTo>
                    <a:pt x="1185" y="987"/>
                  </a:lnTo>
                  <a:lnTo>
                    <a:pt x="1220" y="925"/>
                  </a:lnTo>
                  <a:lnTo>
                    <a:pt x="1247" y="860"/>
                  </a:lnTo>
                  <a:lnTo>
                    <a:pt x="1268" y="790"/>
                  </a:lnTo>
                  <a:lnTo>
                    <a:pt x="1281" y="718"/>
                  </a:lnTo>
                  <a:lnTo>
                    <a:pt x="1285" y="643"/>
                  </a:lnTo>
                  <a:lnTo>
                    <a:pt x="1281" y="568"/>
                  </a:lnTo>
                  <a:lnTo>
                    <a:pt x="1268" y="495"/>
                  </a:lnTo>
                  <a:lnTo>
                    <a:pt x="1247" y="426"/>
                  </a:lnTo>
                  <a:lnTo>
                    <a:pt x="1220" y="360"/>
                  </a:lnTo>
                  <a:lnTo>
                    <a:pt x="1185" y="298"/>
                  </a:lnTo>
                  <a:lnTo>
                    <a:pt x="1144" y="241"/>
                  </a:lnTo>
                  <a:lnTo>
                    <a:pt x="1097" y="188"/>
                  </a:lnTo>
                  <a:lnTo>
                    <a:pt x="1044" y="141"/>
                  </a:lnTo>
                  <a:lnTo>
                    <a:pt x="987" y="100"/>
                  </a:lnTo>
                  <a:lnTo>
                    <a:pt x="925" y="66"/>
                  </a:lnTo>
                  <a:lnTo>
                    <a:pt x="859" y="38"/>
                  </a:lnTo>
                  <a:lnTo>
                    <a:pt x="790" y="17"/>
                  </a:lnTo>
                  <a:lnTo>
                    <a:pt x="717" y="5"/>
                  </a:lnTo>
                  <a:lnTo>
                    <a:pt x="642" y="0"/>
                  </a:lnTo>
                  <a:lnTo>
                    <a:pt x="567" y="5"/>
                  </a:lnTo>
                  <a:lnTo>
                    <a:pt x="495" y="17"/>
                  </a:lnTo>
                  <a:lnTo>
                    <a:pt x="426" y="38"/>
                  </a:lnTo>
                  <a:lnTo>
                    <a:pt x="360" y="66"/>
                  </a:lnTo>
                  <a:lnTo>
                    <a:pt x="298" y="100"/>
                  </a:lnTo>
                  <a:lnTo>
                    <a:pt x="240" y="141"/>
                  </a:lnTo>
                  <a:lnTo>
                    <a:pt x="188" y="188"/>
                  </a:lnTo>
                  <a:lnTo>
                    <a:pt x="141" y="241"/>
                  </a:lnTo>
                  <a:lnTo>
                    <a:pt x="100" y="298"/>
                  </a:lnTo>
                  <a:lnTo>
                    <a:pt x="65" y="360"/>
                  </a:lnTo>
                  <a:lnTo>
                    <a:pt x="37" y="426"/>
                  </a:lnTo>
                  <a:lnTo>
                    <a:pt x="17" y="495"/>
                  </a:lnTo>
                  <a:lnTo>
                    <a:pt x="4" y="568"/>
                  </a:lnTo>
                  <a:lnTo>
                    <a:pt x="0" y="643"/>
                  </a:lnTo>
                  <a:lnTo>
                    <a:pt x="4" y="718"/>
                  </a:lnTo>
                  <a:lnTo>
                    <a:pt x="17" y="790"/>
                  </a:lnTo>
                  <a:lnTo>
                    <a:pt x="37" y="860"/>
                  </a:lnTo>
                  <a:lnTo>
                    <a:pt x="65" y="925"/>
                  </a:lnTo>
                  <a:lnTo>
                    <a:pt x="100" y="987"/>
                  </a:lnTo>
                  <a:lnTo>
                    <a:pt x="141" y="1045"/>
                  </a:lnTo>
                  <a:lnTo>
                    <a:pt x="188" y="1097"/>
                  </a:lnTo>
                  <a:lnTo>
                    <a:pt x="240" y="1144"/>
                  </a:lnTo>
                  <a:lnTo>
                    <a:pt x="298" y="1185"/>
                  </a:lnTo>
                  <a:lnTo>
                    <a:pt x="360" y="1220"/>
                  </a:lnTo>
                  <a:lnTo>
                    <a:pt x="426" y="1248"/>
                  </a:lnTo>
                  <a:lnTo>
                    <a:pt x="495" y="1268"/>
                  </a:lnTo>
                  <a:lnTo>
                    <a:pt x="567" y="1281"/>
                  </a:lnTo>
                  <a:lnTo>
                    <a:pt x="642" y="1285"/>
                  </a:lnTo>
                  <a:close/>
                </a:path>
              </a:pathLst>
            </a:custGeom>
            <a:noFill/>
            <a:ln w="19050">
              <a:solidFill>
                <a:srgbClr val="EC008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4" name="AutoShape 223"/>
            <p:cNvSpPr>
              <a:spLocks/>
            </p:cNvSpPr>
            <p:nvPr/>
          </p:nvSpPr>
          <p:spPr bwMode="auto">
            <a:xfrm>
              <a:off x="13609" y="1164"/>
              <a:ext cx="741" cy="671"/>
            </a:xfrm>
            <a:custGeom>
              <a:avLst/>
              <a:gdLst>
                <a:gd name="T0" fmla="+- 0 13798 13610"/>
                <a:gd name="T1" fmla="*/ T0 w 741"/>
                <a:gd name="T2" fmla="+- 0 1233 1165"/>
                <a:gd name="T3" fmla="*/ 1233 h 671"/>
                <a:gd name="T4" fmla="+- 0 13610 13610"/>
                <a:gd name="T5" fmla="*/ T4 w 741"/>
                <a:gd name="T6" fmla="+- 0 1165 1165"/>
                <a:gd name="T7" fmla="*/ 1165 h 671"/>
                <a:gd name="T8" fmla="+- 0 14348 13610"/>
                <a:gd name="T9" fmla="*/ T8 w 741"/>
                <a:gd name="T10" fmla="+- 0 1337 1165"/>
                <a:gd name="T11" fmla="*/ 1337 h 671"/>
                <a:gd name="T12" fmla="+- 0 14351 13610"/>
                <a:gd name="T13" fmla="*/ T12 w 741"/>
                <a:gd name="T14" fmla="+- 0 1366 1165"/>
                <a:gd name="T15" fmla="*/ 1366 h 671"/>
                <a:gd name="T16" fmla="+- 0 14162 13610"/>
                <a:gd name="T17" fmla="*/ T16 w 741"/>
                <a:gd name="T18" fmla="+- 0 1602 1165"/>
                <a:gd name="T19" fmla="*/ 1602 h 671"/>
                <a:gd name="T20" fmla="+- 0 14112 13610"/>
                <a:gd name="T21" fmla="*/ T20 w 741"/>
                <a:gd name="T22" fmla="+- 0 1621 1165"/>
                <a:gd name="T23" fmla="*/ 1621 h 671"/>
                <a:gd name="T24" fmla="+- 0 14108 13610"/>
                <a:gd name="T25" fmla="*/ T24 w 741"/>
                <a:gd name="T26" fmla="+- 0 1640 1165"/>
                <a:gd name="T27" fmla="*/ 1640 h 671"/>
                <a:gd name="T28" fmla="+- 0 14144 13610"/>
                <a:gd name="T29" fmla="*/ T28 w 741"/>
                <a:gd name="T30" fmla="+- 0 1678 1165"/>
                <a:gd name="T31" fmla="*/ 1678 h 671"/>
                <a:gd name="T32" fmla="+- 0 14122 13610"/>
                <a:gd name="T33" fmla="*/ T32 w 741"/>
                <a:gd name="T34" fmla="+- 0 1712 1165"/>
                <a:gd name="T35" fmla="*/ 1712 h 671"/>
                <a:gd name="T36" fmla="+- 0 14066 13610"/>
                <a:gd name="T37" fmla="*/ T36 w 741"/>
                <a:gd name="T38" fmla="+- 0 1703 1165"/>
                <a:gd name="T39" fmla="*/ 1703 h 671"/>
                <a:gd name="T40" fmla="+- 0 14045 13610"/>
                <a:gd name="T41" fmla="*/ T40 w 741"/>
                <a:gd name="T42" fmla="+- 0 1719 1165"/>
                <a:gd name="T43" fmla="*/ 1719 h 671"/>
                <a:gd name="T44" fmla="+- 0 14041 13610"/>
                <a:gd name="T45" fmla="*/ T44 w 741"/>
                <a:gd name="T46" fmla="+- 0 1769 1165"/>
                <a:gd name="T47" fmla="*/ 1769 h 671"/>
                <a:gd name="T48" fmla="+- 0 14001 13610"/>
                <a:gd name="T49" fmla="*/ T48 w 741"/>
                <a:gd name="T50" fmla="+- 0 1779 1165"/>
                <a:gd name="T51" fmla="*/ 1779 h 671"/>
                <a:gd name="T52" fmla="+- 0 13973 13610"/>
                <a:gd name="T53" fmla="*/ T52 w 741"/>
                <a:gd name="T54" fmla="+- 0 1763 1165"/>
                <a:gd name="T55" fmla="*/ 1763 h 671"/>
                <a:gd name="T56" fmla="+- 0 13956 13610"/>
                <a:gd name="T57" fmla="*/ T56 w 741"/>
                <a:gd name="T58" fmla="+- 0 1734 1165"/>
                <a:gd name="T59" fmla="*/ 1734 h 671"/>
                <a:gd name="T60" fmla="+- 0 13932 13610"/>
                <a:gd name="T61" fmla="*/ T60 w 741"/>
                <a:gd name="T62" fmla="+- 0 1726 1165"/>
                <a:gd name="T63" fmla="*/ 1726 h 671"/>
                <a:gd name="T64" fmla="+- 0 13885 13610"/>
                <a:gd name="T65" fmla="*/ T64 w 741"/>
                <a:gd name="T66" fmla="+- 0 1751 1165"/>
                <a:gd name="T67" fmla="*/ 1751 h 671"/>
                <a:gd name="T68" fmla="+- 0 13852 13610"/>
                <a:gd name="T69" fmla="*/ T68 w 741"/>
                <a:gd name="T70" fmla="+- 0 1725 1165"/>
                <a:gd name="T71" fmla="*/ 1725 h 671"/>
                <a:gd name="T72" fmla="+- 0 13872 13610"/>
                <a:gd name="T73" fmla="*/ T72 w 741"/>
                <a:gd name="T74" fmla="+- 0 1680 1165"/>
                <a:gd name="T75" fmla="*/ 1680 h 671"/>
                <a:gd name="T76" fmla="+- 0 13862 13610"/>
                <a:gd name="T77" fmla="*/ T76 w 741"/>
                <a:gd name="T78" fmla="+- 0 1663 1165"/>
                <a:gd name="T79" fmla="*/ 1663 h 671"/>
                <a:gd name="T80" fmla="+- 0 13857 13610"/>
                <a:gd name="T81" fmla="*/ T80 w 741"/>
                <a:gd name="T82" fmla="+- 0 1654 1165"/>
                <a:gd name="T83" fmla="*/ 1654 h 671"/>
                <a:gd name="T84" fmla="+- 0 13806 13610"/>
                <a:gd name="T85" fmla="*/ T84 w 741"/>
                <a:gd name="T86" fmla="+- 0 1639 1165"/>
                <a:gd name="T87" fmla="*/ 1639 h 671"/>
                <a:gd name="T88" fmla="+- 0 13801 13610"/>
                <a:gd name="T89" fmla="*/ T88 w 741"/>
                <a:gd name="T90" fmla="+- 0 1597 1165"/>
                <a:gd name="T91" fmla="*/ 1597 h 671"/>
                <a:gd name="T92" fmla="+- 0 13849 13610"/>
                <a:gd name="T93" fmla="*/ T92 w 741"/>
                <a:gd name="T94" fmla="+- 0 1578 1165"/>
                <a:gd name="T95" fmla="*/ 1578 h 671"/>
                <a:gd name="T96" fmla="+- 0 13856 13610"/>
                <a:gd name="T97" fmla="*/ T96 w 741"/>
                <a:gd name="T98" fmla="+- 0 1555 1165"/>
                <a:gd name="T99" fmla="*/ 1555 h 671"/>
                <a:gd name="T100" fmla="+- 0 13829 13610"/>
                <a:gd name="T101" fmla="*/ T100 w 741"/>
                <a:gd name="T102" fmla="+- 0 1505 1165"/>
                <a:gd name="T103" fmla="*/ 1505 h 671"/>
                <a:gd name="T104" fmla="+- 0 13854 13610"/>
                <a:gd name="T105" fmla="*/ T104 w 741"/>
                <a:gd name="T106" fmla="+- 0 1473 1165"/>
                <a:gd name="T107" fmla="*/ 1473 h 671"/>
                <a:gd name="T108" fmla="+- 0 13903 13610"/>
                <a:gd name="T109" fmla="*/ T108 w 741"/>
                <a:gd name="T110" fmla="+- 0 1493 1165"/>
                <a:gd name="T111" fmla="*/ 1493 h 671"/>
                <a:gd name="T112" fmla="+- 0 13925 13610"/>
                <a:gd name="T113" fmla="*/ T112 w 741"/>
                <a:gd name="T114" fmla="+- 0 1481 1165"/>
                <a:gd name="T115" fmla="*/ 1481 h 671"/>
                <a:gd name="T116" fmla="+- 0 13916 13610"/>
                <a:gd name="T117" fmla="*/ T116 w 741"/>
                <a:gd name="T118" fmla="+- 0 1431 1165"/>
                <a:gd name="T119" fmla="*/ 1431 h 671"/>
                <a:gd name="T120" fmla="+- 0 13957 13610"/>
                <a:gd name="T121" fmla="*/ T120 w 741"/>
                <a:gd name="T122" fmla="+- 0 1422 1165"/>
                <a:gd name="T123" fmla="*/ 1422 h 671"/>
                <a:gd name="T124" fmla="+- 0 13990 13610"/>
                <a:gd name="T125" fmla="*/ T124 w 741"/>
                <a:gd name="T126" fmla="+- 0 1470 1165"/>
                <a:gd name="T127" fmla="*/ 1470 h 671"/>
                <a:gd name="T128" fmla="+- 0 14015 13610"/>
                <a:gd name="T129" fmla="*/ T128 w 741"/>
                <a:gd name="T130" fmla="+- 0 1473 1165"/>
                <a:gd name="T131" fmla="*/ 1473 h 671"/>
                <a:gd name="T132" fmla="+- 0 14057 13610"/>
                <a:gd name="T133" fmla="*/ T132 w 741"/>
                <a:gd name="T134" fmla="+- 0 1436 1165"/>
                <a:gd name="T135" fmla="*/ 1436 h 671"/>
                <a:gd name="T136" fmla="+- 0 14093 13610"/>
                <a:gd name="T137" fmla="*/ T136 w 741"/>
                <a:gd name="T138" fmla="+- 0 1458 1165"/>
                <a:gd name="T139" fmla="*/ 1458 h 671"/>
                <a:gd name="T140" fmla="+- 0 14081 13610"/>
                <a:gd name="T141" fmla="*/ T140 w 741"/>
                <a:gd name="T142" fmla="+- 0 1516 1165"/>
                <a:gd name="T143" fmla="*/ 1516 h 671"/>
                <a:gd name="T144" fmla="+- 0 14096 13610"/>
                <a:gd name="T145" fmla="*/ T144 w 741"/>
                <a:gd name="T146" fmla="+- 0 1535 1165"/>
                <a:gd name="T147" fmla="*/ 1535 h 671"/>
                <a:gd name="T148" fmla="+- 0 14151 13610"/>
                <a:gd name="T149" fmla="*/ T148 w 741"/>
                <a:gd name="T150" fmla="+- 0 1538 1165"/>
                <a:gd name="T151" fmla="*/ 1538 h 671"/>
                <a:gd name="T152" fmla="+- 0 14161 13610"/>
                <a:gd name="T153" fmla="*/ T152 w 741"/>
                <a:gd name="T154" fmla="+- 0 1578 1165"/>
                <a:gd name="T155" fmla="*/ 1578 h 671"/>
                <a:gd name="T156" fmla="+- 0 14162 13610"/>
                <a:gd name="T157" fmla="*/ T156 w 741"/>
                <a:gd name="T158" fmla="+- 0 1366 1165"/>
                <a:gd name="T159" fmla="*/ 1366 h 671"/>
                <a:gd name="T160" fmla="+- 0 13613 13610"/>
                <a:gd name="T161" fmla="*/ T160 w 741"/>
                <a:gd name="T162" fmla="+- 0 1835 1165"/>
                <a:gd name="T163" fmla="*/ 1835 h 671"/>
                <a:gd name="T164" fmla="+- 0 14351 13610"/>
                <a:gd name="T165" fmla="*/ T164 w 741"/>
                <a:gd name="T166" fmla="+- 0 1780 1165"/>
                <a:gd name="T167" fmla="*/ 1780 h 671"/>
                <a:gd name="T168" fmla="+- 0 14351 13610"/>
                <a:gd name="T169" fmla="*/ T168 w 741"/>
                <a:gd name="T170" fmla="+- 0 1538 1165"/>
                <a:gd name="T171" fmla="*/ 1538 h 671"/>
                <a:gd name="T172" fmla="+- 0 14351 13610"/>
                <a:gd name="T173" fmla="*/ T172 w 741"/>
                <a:gd name="T174" fmla="+- 0 1420 1165"/>
                <a:gd name="T175" fmla="*/ 1420 h 67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</a:cxnLst>
              <a:rect l="0" t="0" r="r" b="b"/>
              <a:pathLst>
                <a:path w="741" h="671">
                  <a:moveTo>
                    <a:pt x="738" y="68"/>
                  </a:moveTo>
                  <a:lnTo>
                    <a:pt x="188" y="68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2"/>
                  </a:lnTo>
                  <a:lnTo>
                    <a:pt x="738" y="172"/>
                  </a:lnTo>
                  <a:lnTo>
                    <a:pt x="738" y="68"/>
                  </a:lnTo>
                  <a:close/>
                  <a:moveTo>
                    <a:pt x="741" y="201"/>
                  </a:moveTo>
                  <a:lnTo>
                    <a:pt x="552" y="201"/>
                  </a:lnTo>
                  <a:lnTo>
                    <a:pt x="552" y="437"/>
                  </a:lnTo>
                  <a:lnTo>
                    <a:pt x="503" y="446"/>
                  </a:lnTo>
                  <a:lnTo>
                    <a:pt x="502" y="456"/>
                  </a:lnTo>
                  <a:lnTo>
                    <a:pt x="500" y="465"/>
                  </a:lnTo>
                  <a:lnTo>
                    <a:pt x="498" y="475"/>
                  </a:lnTo>
                  <a:lnTo>
                    <a:pt x="494" y="485"/>
                  </a:lnTo>
                  <a:lnTo>
                    <a:pt x="534" y="513"/>
                  </a:lnTo>
                  <a:lnTo>
                    <a:pt x="522" y="534"/>
                  </a:lnTo>
                  <a:lnTo>
                    <a:pt x="512" y="547"/>
                  </a:lnTo>
                  <a:lnTo>
                    <a:pt x="496" y="566"/>
                  </a:lnTo>
                  <a:lnTo>
                    <a:pt x="456" y="538"/>
                  </a:lnTo>
                  <a:lnTo>
                    <a:pt x="446" y="547"/>
                  </a:lnTo>
                  <a:lnTo>
                    <a:pt x="435" y="554"/>
                  </a:lnTo>
                  <a:lnTo>
                    <a:pt x="423" y="559"/>
                  </a:lnTo>
                  <a:lnTo>
                    <a:pt x="431" y="604"/>
                  </a:lnTo>
                  <a:lnTo>
                    <a:pt x="408" y="611"/>
                  </a:lnTo>
                  <a:lnTo>
                    <a:pt x="391" y="614"/>
                  </a:lnTo>
                  <a:lnTo>
                    <a:pt x="366" y="615"/>
                  </a:lnTo>
                  <a:lnTo>
                    <a:pt x="363" y="598"/>
                  </a:lnTo>
                  <a:lnTo>
                    <a:pt x="358" y="570"/>
                  </a:lnTo>
                  <a:lnTo>
                    <a:pt x="346" y="569"/>
                  </a:lnTo>
                  <a:lnTo>
                    <a:pt x="334" y="566"/>
                  </a:lnTo>
                  <a:lnTo>
                    <a:pt x="322" y="561"/>
                  </a:lnTo>
                  <a:lnTo>
                    <a:pt x="296" y="598"/>
                  </a:lnTo>
                  <a:lnTo>
                    <a:pt x="275" y="586"/>
                  </a:lnTo>
                  <a:lnTo>
                    <a:pt x="261" y="577"/>
                  </a:lnTo>
                  <a:lnTo>
                    <a:pt x="242" y="560"/>
                  </a:lnTo>
                  <a:lnTo>
                    <a:pt x="269" y="523"/>
                  </a:lnTo>
                  <a:lnTo>
                    <a:pt x="262" y="515"/>
                  </a:lnTo>
                  <a:lnTo>
                    <a:pt x="257" y="507"/>
                  </a:lnTo>
                  <a:lnTo>
                    <a:pt x="252" y="498"/>
                  </a:lnTo>
                  <a:lnTo>
                    <a:pt x="251" y="497"/>
                  </a:lnTo>
                  <a:lnTo>
                    <a:pt x="247" y="489"/>
                  </a:lnTo>
                  <a:lnTo>
                    <a:pt x="203" y="497"/>
                  </a:lnTo>
                  <a:lnTo>
                    <a:pt x="196" y="474"/>
                  </a:lnTo>
                  <a:lnTo>
                    <a:pt x="193" y="457"/>
                  </a:lnTo>
                  <a:lnTo>
                    <a:pt x="191" y="432"/>
                  </a:lnTo>
                  <a:lnTo>
                    <a:pt x="237" y="424"/>
                  </a:lnTo>
                  <a:lnTo>
                    <a:pt x="239" y="413"/>
                  </a:lnTo>
                  <a:lnTo>
                    <a:pt x="241" y="401"/>
                  </a:lnTo>
                  <a:lnTo>
                    <a:pt x="246" y="390"/>
                  </a:lnTo>
                  <a:lnTo>
                    <a:pt x="206" y="362"/>
                  </a:lnTo>
                  <a:lnTo>
                    <a:pt x="219" y="340"/>
                  </a:lnTo>
                  <a:lnTo>
                    <a:pt x="228" y="326"/>
                  </a:lnTo>
                  <a:lnTo>
                    <a:pt x="244" y="308"/>
                  </a:lnTo>
                  <a:lnTo>
                    <a:pt x="284" y="336"/>
                  </a:lnTo>
                  <a:lnTo>
                    <a:pt x="293" y="328"/>
                  </a:lnTo>
                  <a:lnTo>
                    <a:pt x="304" y="321"/>
                  </a:lnTo>
                  <a:lnTo>
                    <a:pt x="315" y="316"/>
                  </a:lnTo>
                  <a:lnTo>
                    <a:pt x="314" y="308"/>
                  </a:lnTo>
                  <a:lnTo>
                    <a:pt x="306" y="266"/>
                  </a:lnTo>
                  <a:lnTo>
                    <a:pt x="331" y="260"/>
                  </a:lnTo>
                  <a:lnTo>
                    <a:pt x="347" y="257"/>
                  </a:lnTo>
                  <a:lnTo>
                    <a:pt x="371" y="255"/>
                  </a:lnTo>
                  <a:lnTo>
                    <a:pt x="380" y="305"/>
                  </a:lnTo>
                  <a:lnTo>
                    <a:pt x="393" y="306"/>
                  </a:lnTo>
                  <a:lnTo>
                    <a:pt x="405" y="308"/>
                  </a:lnTo>
                  <a:lnTo>
                    <a:pt x="418" y="313"/>
                  </a:lnTo>
                  <a:lnTo>
                    <a:pt x="447" y="271"/>
                  </a:lnTo>
                  <a:lnTo>
                    <a:pt x="469" y="284"/>
                  </a:lnTo>
                  <a:lnTo>
                    <a:pt x="483" y="293"/>
                  </a:lnTo>
                  <a:lnTo>
                    <a:pt x="501" y="309"/>
                  </a:lnTo>
                  <a:lnTo>
                    <a:pt x="471" y="351"/>
                  </a:lnTo>
                  <a:lnTo>
                    <a:pt x="479" y="360"/>
                  </a:lnTo>
                  <a:lnTo>
                    <a:pt x="486" y="370"/>
                  </a:lnTo>
                  <a:lnTo>
                    <a:pt x="491" y="381"/>
                  </a:lnTo>
                  <a:lnTo>
                    <a:pt x="541" y="373"/>
                  </a:lnTo>
                  <a:lnTo>
                    <a:pt x="548" y="397"/>
                  </a:lnTo>
                  <a:lnTo>
                    <a:pt x="551" y="413"/>
                  </a:lnTo>
                  <a:lnTo>
                    <a:pt x="552" y="437"/>
                  </a:lnTo>
                  <a:lnTo>
                    <a:pt x="552" y="201"/>
                  </a:lnTo>
                  <a:lnTo>
                    <a:pt x="3" y="201"/>
                  </a:lnTo>
                  <a:lnTo>
                    <a:pt x="3" y="670"/>
                  </a:lnTo>
                  <a:lnTo>
                    <a:pt x="741" y="670"/>
                  </a:lnTo>
                  <a:lnTo>
                    <a:pt x="741" y="615"/>
                  </a:lnTo>
                  <a:lnTo>
                    <a:pt x="741" y="566"/>
                  </a:lnTo>
                  <a:lnTo>
                    <a:pt x="741" y="373"/>
                  </a:lnTo>
                  <a:lnTo>
                    <a:pt x="741" y="271"/>
                  </a:lnTo>
                  <a:lnTo>
                    <a:pt x="741" y="255"/>
                  </a:lnTo>
                  <a:lnTo>
                    <a:pt x="741" y="201"/>
                  </a:lnTo>
                  <a:close/>
                </a:path>
              </a:pathLst>
            </a:custGeom>
            <a:solidFill>
              <a:srgbClr val="EC00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pic>
          <p:nvPicPr>
            <p:cNvPr id="25" name="Picture 2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7" y="1549"/>
              <a:ext cx="106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" name="Rectangle 25"/>
          <p:cNvSpPr/>
          <p:nvPr/>
        </p:nvSpPr>
        <p:spPr>
          <a:xfrm>
            <a:off x="1146593" y="1200303"/>
            <a:ext cx="10272986" cy="4754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решава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одговор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даје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року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дана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пријема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Одговор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садржи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јасну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процену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захтева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тражене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информације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предлог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корективну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радњу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ако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је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потребно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sr-Cyrl-R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Корективна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радња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укључити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мере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ублажавање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било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које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ситуације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настале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због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Пројекта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и/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или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мере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компензацију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ако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ублажавање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није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могуће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јасним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временским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оквиром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којем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ће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мере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бити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спроведене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sr-Cyrl-R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sr-Cyrl-R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Ако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Cyrl-R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Служба за жалне на нивоу локалне самоуправе или Централни пулт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није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могућности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достави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одговор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року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30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дана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подносилац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томе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благовремено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обавештава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даје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му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рок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одговор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Укупан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период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одговор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бити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дужи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60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дана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тренутка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пријема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иако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ће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временски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период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спровођење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корективних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мера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можда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морати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буде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дужи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у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зависности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природе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sr-Cyrl-R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sr-Cyrl-R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Одговори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анонимне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дају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веб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страници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пројекта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адреса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веб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странице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пројекта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објављује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свим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обавештењима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жалбама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53846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016C-5716-4528-9E07-7C8F6CEF8279}" type="slidenum">
              <a:rPr lang="en-US" smtClean="0"/>
              <a:t>13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68193"/>
            <a:ext cx="12192000" cy="655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 b="1" dirty="0">
                <a:solidFill>
                  <a:srgbClr val="19E970"/>
                </a:solidFill>
              </a:rPr>
              <a:t>      </a:t>
            </a:r>
            <a:r>
              <a:rPr lang="ru-RU" sz="3600" b="1" dirty="0">
                <a:solidFill>
                  <a:srgbClr val="F58220"/>
                </a:solidFill>
              </a:rPr>
              <a:t>Затварање жалбе у првом степену</a:t>
            </a:r>
            <a:endParaRPr lang="sr-Cyrl-RS" sz="3600" b="1" dirty="0">
              <a:solidFill>
                <a:srgbClr val="F5822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57263" y="723285"/>
            <a:ext cx="11743585" cy="0"/>
          </a:xfrm>
          <a:prstGeom prst="line">
            <a:avLst/>
          </a:prstGeom>
          <a:ln w="22225">
            <a:solidFill>
              <a:srgbClr val="F582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157263" y="970072"/>
            <a:ext cx="816610" cy="816610"/>
            <a:chOff x="20934" y="1198"/>
            <a:chExt cx="1286" cy="1286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0934" y="1198"/>
              <a:ext cx="1286" cy="1286"/>
            </a:xfrm>
            <a:custGeom>
              <a:avLst/>
              <a:gdLst>
                <a:gd name="T0" fmla="+- 0 21577 20935"/>
                <a:gd name="T1" fmla="*/ T0 w 1286"/>
                <a:gd name="T2" fmla="+- 0 2483 1198"/>
                <a:gd name="T3" fmla="*/ 2483 h 1286"/>
                <a:gd name="T4" fmla="+- 0 21652 20935"/>
                <a:gd name="T5" fmla="*/ T4 w 1286"/>
                <a:gd name="T6" fmla="+- 0 2479 1198"/>
                <a:gd name="T7" fmla="*/ 2479 h 1286"/>
                <a:gd name="T8" fmla="+- 0 21725 20935"/>
                <a:gd name="T9" fmla="*/ T8 w 1286"/>
                <a:gd name="T10" fmla="+- 0 2466 1198"/>
                <a:gd name="T11" fmla="*/ 2466 h 1286"/>
                <a:gd name="T12" fmla="+- 0 21794 20935"/>
                <a:gd name="T13" fmla="*/ T12 w 1286"/>
                <a:gd name="T14" fmla="+- 0 2446 1198"/>
                <a:gd name="T15" fmla="*/ 2446 h 1286"/>
                <a:gd name="T16" fmla="+- 0 21860 20935"/>
                <a:gd name="T17" fmla="*/ T16 w 1286"/>
                <a:gd name="T18" fmla="+- 0 2418 1198"/>
                <a:gd name="T19" fmla="*/ 2418 h 1286"/>
                <a:gd name="T20" fmla="+- 0 21922 20935"/>
                <a:gd name="T21" fmla="*/ T20 w 1286"/>
                <a:gd name="T22" fmla="+- 0 2383 1198"/>
                <a:gd name="T23" fmla="*/ 2383 h 1286"/>
                <a:gd name="T24" fmla="+- 0 21979 20935"/>
                <a:gd name="T25" fmla="*/ T24 w 1286"/>
                <a:gd name="T26" fmla="+- 0 2342 1198"/>
                <a:gd name="T27" fmla="*/ 2342 h 1286"/>
                <a:gd name="T28" fmla="+- 0 22032 20935"/>
                <a:gd name="T29" fmla="*/ T28 w 1286"/>
                <a:gd name="T30" fmla="+- 0 2295 1198"/>
                <a:gd name="T31" fmla="*/ 2295 h 1286"/>
                <a:gd name="T32" fmla="+- 0 22079 20935"/>
                <a:gd name="T33" fmla="*/ T32 w 1286"/>
                <a:gd name="T34" fmla="+- 0 2243 1198"/>
                <a:gd name="T35" fmla="*/ 2243 h 1286"/>
                <a:gd name="T36" fmla="+- 0 22120 20935"/>
                <a:gd name="T37" fmla="*/ T36 w 1286"/>
                <a:gd name="T38" fmla="+- 0 2185 1198"/>
                <a:gd name="T39" fmla="*/ 2185 h 1286"/>
                <a:gd name="T40" fmla="+- 0 22154 20935"/>
                <a:gd name="T41" fmla="*/ T40 w 1286"/>
                <a:gd name="T42" fmla="+- 0 2123 1198"/>
                <a:gd name="T43" fmla="*/ 2123 h 1286"/>
                <a:gd name="T44" fmla="+- 0 22182 20935"/>
                <a:gd name="T45" fmla="*/ T44 w 1286"/>
                <a:gd name="T46" fmla="+- 0 2058 1198"/>
                <a:gd name="T47" fmla="*/ 2058 h 1286"/>
                <a:gd name="T48" fmla="+- 0 22203 20935"/>
                <a:gd name="T49" fmla="*/ T48 w 1286"/>
                <a:gd name="T50" fmla="+- 0 1988 1198"/>
                <a:gd name="T51" fmla="*/ 1988 h 1286"/>
                <a:gd name="T52" fmla="+- 0 22215 20935"/>
                <a:gd name="T53" fmla="*/ T52 w 1286"/>
                <a:gd name="T54" fmla="+- 0 1916 1198"/>
                <a:gd name="T55" fmla="*/ 1916 h 1286"/>
                <a:gd name="T56" fmla="+- 0 22220 20935"/>
                <a:gd name="T57" fmla="*/ T56 w 1286"/>
                <a:gd name="T58" fmla="+- 0 1841 1198"/>
                <a:gd name="T59" fmla="*/ 1841 h 1286"/>
                <a:gd name="T60" fmla="+- 0 22215 20935"/>
                <a:gd name="T61" fmla="*/ T60 w 1286"/>
                <a:gd name="T62" fmla="+- 0 1766 1198"/>
                <a:gd name="T63" fmla="*/ 1766 h 1286"/>
                <a:gd name="T64" fmla="+- 0 22203 20935"/>
                <a:gd name="T65" fmla="*/ T64 w 1286"/>
                <a:gd name="T66" fmla="+- 0 1694 1198"/>
                <a:gd name="T67" fmla="*/ 1694 h 1286"/>
                <a:gd name="T68" fmla="+- 0 22182 20935"/>
                <a:gd name="T69" fmla="*/ T68 w 1286"/>
                <a:gd name="T70" fmla="+- 0 1624 1198"/>
                <a:gd name="T71" fmla="*/ 1624 h 1286"/>
                <a:gd name="T72" fmla="+- 0 22154 20935"/>
                <a:gd name="T73" fmla="*/ T72 w 1286"/>
                <a:gd name="T74" fmla="+- 0 1558 1198"/>
                <a:gd name="T75" fmla="*/ 1558 h 1286"/>
                <a:gd name="T76" fmla="+- 0 22120 20935"/>
                <a:gd name="T77" fmla="*/ T76 w 1286"/>
                <a:gd name="T78" fmla="+- 0 1496 1198"/>
                <a:gd name="T79" fmla="*/ 1496 h 1286"/>
                <a:gd name="T80" fmla="+- 0 22079 20935"/>
                <a:gd name="T81" fmla="*/ T80 w 1286"/>
                <a:gd name="T82" fmla="+- 0 1439 1198"/>
                <a:gd name="T83" fmla="*/ 1439 h 1286"/>
                <a:gd name="T84" fmla="+- 0 22032 20935"/>
                <a:gd name="T85" fmla="*/ T84 w 1286"/>
                <a:gd name="T86" fmla="+- 0 1387 1198"/>
                <a:gd name="T87" fmla="*/ 1387 h 1286"/>
                <a:gd name="T88" fmla="+- 0 21979 20935"/>
                <a:gd name="T89" fmla="*/ T88 w 1286"/>
                <a:gd name="T90" fmla="+- 0 1340 1198"/>
                <a:gd name="T91" fmla="*/ 1340 h 1286"/>
                <a:gd name="T92" fmla="+- 0 21922 20935"/>
                <a:gd name="T93" fmla="*/ T92 w 1286"/>
                <a:gd name="T94" fmla="+- 0 1298 1198"/>
                <a:gd name="T95" fmla="*/ 1298 h 1286"/>
                <a:gd name="T96" fmla="+- 0 21860 20935"/>
                <a:gd name="T97" fmla="*/ T96 w 1286"/>
                <a:gd name="T98" fmla="+- 0 1264 1198"/>
                <a:gd name="T99" fmla="*/ 1264 h 1286"/>
                <a:gd name="T100" fmla="+- 0 21794 20935"/>
                <a:gd name="T101" fmla="*/ T100 w 1286"/>
                <a:gd name="T102" fmla="+- 0 1236 1198"/>
                <a:gd name="T103" fmla="*/ 1236 h 1286"/>
                <a:gd name="T104" fmla="+- 0 21725 20935"/>
                <a:gd name="T105" fmla="*/ T104 w 1286"/>
                <a:gd name="T106" fmla="+- 0 1215 1198"/>
                <a:gd name="T107" fmla="*/ 1215 h 1286"/>
                <a:gd name="T108" fmla="+- 0 21652 20935"/>
                <a:gd name="T109" fmla="*/ T108 w 1286"/>
                <a:gd name="T110" fmla="+- 0 1203 1198"/>
                <a:gd name="T111" fmla="*/ 1203 h 1286"/>
                <a:gd name="T112" fmla="+- 0 21577 20935"/>
                <a:gd name="T113" fmla="*/ T112 w 1286"/>
                <a:gd name="T114" fmla="+- 0 1198 1198"/>
                <a:gd name="T115" fmla="*/ 1198 h 1286"/>
                <a:gd name="T116" fmla="+- 0 21502 20935"/>
                <a:gd name="T117" fmla="*/ T116 w 1286"/>
                <a:gd name="T118" fmla="+- 0 1203 1198"/>
                <a:gd name="T119" fmla="*/ 1203 h 1286"/>
                <a:gd name="T120" fmla="+- 0 21430 20935"/>
                <a:gd name="T121" fmla="*/ T120 w 1286"/>
                <a:gd name="T122" fmla="+- 0 1215 1198"/>
                <a:gd name="T123" fmla="*/ 1215 h 1286"/>
                <a:gd name="T124" fmla="+- 0 21361 20935"/>
                <a:gd name="T125" fmla="*/ T124 w 1286"/>
                <a:gd name="T126" fmla="+- 0 1236 1198"/>
                <a:gd name="T127" fmla="*/ 1236 h 1286"/>
                <a:gd name="T128" fmla="+- 0 21295 20935"/>
                <a:gd name="T129" fmla="*/ T128 w 1286"/>
                <a:gd name="T130" fmla="+- 0 1264 1198"/>
                <a:gd name="T131" fmla="*/ 1264 h 1286"/>
                <a:gd name="T132" fmla="+- 0 21233 20935"/>
                <a:gd name="T133" fmla="*/ T132 w 1286"/>
                <a:gd name="T134" fmla="+- 0 1298 1198"/>
                <a:gd name="T135" fmla="*/ 1298 h 1286"/>
                <a:gd name="T136" fmla="+- 0 21175 20935"/>
                <a:gd name="T137" fmla="*/ T136 w 1286"/>
                <a:gd name="T138" fmla="+- 0 1340 1198"/>
                <a:gd name="T139" fmla="*/ 1340 h 1286"/>
                <a:gd name="T140" fmla="+- 0 21123 20935"/>
                <a:gd name="T141" fmla="*/ T140 w 1286"/>
                <a:gd name="T142" fmla="+- 0 1387 1198"/>
                <a:gd name="T143" fmla="*/ 1387 h 1286"/>
                <a:gd name="T144" fmla="+- 0 21076 20935"/>
                <a:gd name="T145" fmla="*/ T144 w 1286"/>
                <a:gd name="T146" fmla="+- 0 1439 1198"/>
                <a:gd name="T147" fmla="*/ 1439 h 1286"/>
                <a:gd name="T148" fmla="+- 0 21035 20935"/>
                <a:gd name="T149" fmla="*/ T148 w 1286"/>
                <a:gd name="T150" fmla="+- 0 1496 1198"/>
                <a:gd name="T151" fmla="*/ 1496 h 1286"/>
                <a:gd name="T152" fmla="+- 0 21000 20935"/>
                <a:gd name="T153" fmla="*/ T152 w 1286"/>
                <a:gd name="T154" fmla="+- 0 1558 1198"/>
                <a:gd name="T155" fmla="*/ 1558 h 1286"/>
                <a:gd name="T156" fmla="+- 0 20972 20935"/>
                <a:gd name="T157" fmla="*/ T156 w 1286"/>
                <a:gd name="T158" fmla="+- 0 1624 1198"/>
                <a:gd name="T159" fmla="*/ 1624 h 1286"/>
                <a:gd name="T160" fmla="+- 0 20952 20935"/>
                <a:gd name="T161" fmla="*/ T160 w 1286"/>
                <a:gd name="T162" fmla="+- 0 1694 1198"/>
                <a:gd name="T163" fmla="*/ 1694 h 1286"/>
                <a:gd name="T164" fmla="+- 0 20939 20935"/>
                <a:gd name="T165" fmla="*/ T164 w 1286"/>
                <a:gd name="T166" fmla="+- 0 1766 1198"/>
                <a:gd name="T167" fmla="*/ 1766 h 1286"/>
                <a:gd name="T168" fmla="+- 0 20935 20935"/>
                <a:gd name="T169" fmla="*/ T168 w 1286"/>
                <a:gd name="T170" fmla="+- 0 1841 1198"/>
                <a:gd name="T171" fmla="*/ 1841 h 1286"/>
                <a:gd name="T172" fmla="+- 0 20939 20935"/>
                <a:gd name="T173" fmla="*/ T172 w 1286"/>
                <a:gd name="T174" fmla="+- 0 1916 1198"/>
                <a:gd name="T175" fmla="*/ 1916 h 1286"/>
                <a:gd name="T176" fmla="+- 0 20952 20935"/>
                <a:gd name="T177" fmla="*/ T176 w 1286"/>
                <a:gd name="T178" fmla="+- 0 1988 1198"/>
                <a:gd name="T179" fmla="*/ 1988 h 1286"/>
                <a:gd name="T180" fmla="+- 0 20972 20935"/>
                <a:gd name="T181" fmla="*/ T180 w 1286"/>
                <a:gd name="T182" fmla="+- 0 2058 1198"/>
                <a:gd name="T183" fmla="*/ 2058 h 1286"/>
                <a:gd name="T184" fmla="+- 0 21000 20935"/>
                <a:gd name="T185" fmla="*/ T184 w 1286"/>
                <a:gd name="T186" fmla="+- 0 2123 1198"/>
                <a:gd name="T187" fmla="*/ 2123 h 1286"/>
                <a:gd name="T188" fmla="+- 0 21035 20935"/>
                <a:gd name="T189" fmla="*/ T188 w 1286"/>
                <a:gd name="T190" fmla="+- 0 2185 1198"/>
                <a:gd name="T191" fmla="*/ 2185 h 1286"/>
                <a:gd name="T192" fmla="+- 0 21076 20935"/>
                <a:gd name="T193" fmla="*/ T192 w 1286"/>
                <a:gd name="T194" fmla="+- 0 2243 1198"/>
                <a:gd name="T195" fmla="*/ 2243 h 1286"/>
                <a:gd name="T196" fmla="+- 0 21123 20935"/>
                <a:gd name="T197" fmla="*/ T196 w 1286"/>
                <a:gd name="T198" fmla="+- 0 2295 1198"/>
                <a:gd name="T199" fmla="*/ 2295 h 1286"/>
                <a:gd name="T200" fmla="+- 0 21175 20935"/>
                <a:gd name="T201" fmla="*/ T200 w 1286"/>
                <a:gd name="T202" fmla="+- 0 2342 1198"/>
                <a:gd name="T203" fmla="*/ 2342 h 1286"/>
                <a:gd name="T204" fmla="+- 0 21233 20935"/>
                <a:gd name="T205" fmla="*/ T204 w 1286"/>
                <a:gd name="T206" fmla="+- 0 2383 1198"/>
                <a:gd name="T207" fmla="*/ 2383 h 1286"/>
                <a:gd name="T208" fmla="+- 0 21295 20935"/>
                <a:gd name="T209" fmla="*/ T208 w 1286"/>
                <a:gd name="T210" fmla="+- 0 2418 1198"/>
                <a:gd name="T211" fmla="*/ 2418 h 1286"/>
                <a:gd name="T212" fmla="+- 0 21361 20935"/>
                <a:gd name="T213" fmla="*/ T212 w 1286"/>
                <a:gd name="T214" fmla="+- 0 2446 1198"/>
                <a:gd name="T215" fmla="*/ 2446 h 1286"/>
                <a:gd name="T216" fmla="+- 0 21430 20935"/>
                <a:gd name="T217" fmla="*/ T216 w 1286"/>
                <a:gd name="T218" fmla="+- 0 2466 1198"/>
                <a:gd name="T219" fmla="*/ 2466 h 1286"/>
                <a:gd name="T220" fmla="+- 0 21502 20935"/>
                <a:gd name="T221" fmla="*/ T220 w 1286"/>
                <a:gd name="T222" fmla="+- 0 2479 1198"/>
                <a:gd name="T223" fmla="*/ 2479 h 1286"/>
                <a:gd name="T224" fmla="+- 0 21577 20935"/>
                <a:gd name="T225" fmla="*/ T224 w 1286"/>
                <a:gd name="T226" fmla="+- 0 2483 1198"/>
                <a:gd name="T227" fmla="*/ 2483 h 128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</a:cxnLst>
              <a:rect l="0" t="0" r="r" b="b"/>
              <a:pathLst>
                <a:path w="1286" h="1286">
                  <a:moveTo>
                    <a:pt x="642" y="1285"/>
                  </a:moveTo>
                  <a:lnTo>
                    <a:pt x="717" y="1281"/>
                  </a:lnTo>
                  <a:lnTo>
                    <a:pt x="790" y="1268"/>
                  </a:lnTo>
                  <a:lnTo>
                    <a:pt x="859" y="1248"/>
                  </a:lnTo>
                  <a:lnTo>
                    <a:pt x="925" y="1220"/>
                  </a:lnTo>
                  <a:lnTo>
                    <a:pt x="987" y="1185"/>
                  </a:lnTo>
                  <a:lnTo>
                    <a:pt x="1044" y="1144"/>
                  </a:lnTo>
                  <a:lnTo>
                    <a:pt x="1097" y="1097"/>
                  </a:lnTo>
                  <a:lnTo>
                    <a:pt x="1144" y="1045"/>
                  </a:lnTo>
                  <a:lnTo>
                    <a:pt x="1185" y="987"/>
                  </a:lnTo>
                  <a:lnTo>
                    <a:pt x="1219" y="925"/>
                  </a:lnTo>
                  <a:lnTo>
                    <a:pt x="1247" y="860"/>
                  </a:lnTo>
                  <a:lnTo>
                    <a:pt x="1268" y="790"/>
                  </a:lnTo>
                  <a:lnTo>
                    <a:pt x="1280" y="718"/>
                  </a:lnTo>
                  <a:lnTo>
                    <a:pt x="1285" y="643"/>
                  </a:lnTo>
                  <a:lnTo>
                    <a:pt x="1280" y="568"/>
                  </a:lnTo>
                  <a:lnTo>
                    <a:pt x="1268" y="496"/>
                  </a:lnTo>
                  <a:lnTo>
                    <a:pt x="1247" y="426"/>
                  </a:lnTo>
                  <a:lnTo>
                    <a:pt x="1219" y="360"/>
                  </a:lnTo>
                  <a:lnTo>
                    <a:pt x="1185" y="298"/>
                  </a:lnTo>
                  <a:lnTo>
                    <a:pt x="1144" y="241"/>
                  </a:lnTo>
                  <a:lnTo>
                    <a:pt x="1097" y="189"/>
                  </a:lnTo>
                  <a:lnTo>
                    <a:pt x="1044" y="142"/>
                  </a:lnTo>
                  <a:lnTo>
                    <a:pt x="987" y="100"/>
                  </a:lnTo>
                  <a:lnTo>
                    <a:pt x="925" y="66"/>
                  </a:lnTo>
                  <a:lnTo>
                    <a:pt x="859" y="38"/>
                  </a:lnTo>
                  <a:lnTo>
                    <a:pt x="790" y="17"/>
                  </a:lnTo>
                  <a:lnTo>
                    <a:pt x="717" y="5"/>
                  </a:lnTo>
                  <a:lnTo>
                    <a:pt x="642" y="0"/>
                  </a:lnTo>
                  <a:lnTo>
                    <a:pt x="567" y="5"/>
                  </a:lnTo>
                  <a:lnTo>
                    <a:pt x="495" y="17"/>
                  </a:lnTo>
                  <a:lnTo>
                    <a:pt x="426" y="38"/>
                  </a:lnTo>
                  <a:lnTo>
                    <a:pt x="360" y="66"/>
                  </a:lnTo>
                  <a:lnTo>
                    <a:pt x="298" y="100"/>
                  </a:lnTo>
                  <a:lnTo>
                    <a:pt x="240" y="142"/>
                  </a:lnTo>
                  <a:lnTo>
                    <a:pt x="188" y="189"/>
                  </a:lnTo>
                  <a:lnTo>
                    <a:pt x="141" y="241"/>
                  </a:lnTo>
                  <a:lnTo>
                    <a:pt x="100" y="298"/>
                  </a:lnTo>
                  <a:lnTo>
                    <a:pt x="65" y="360"/>
                  </a:lnTo>
                  <a:lnTo>
                    <a:pt x="37" y="426"/>
                  </a:lnTo>
                  <a:lnTo>
                    <a:pt x="17" y="496"/>
                  </a:lnTo>
                  <a:lnTo>
                    <a:pt x="4" y="568"/>
                  </a:lnTo>
                  <a:lnTo>
                    <a:pt x="0" y="643"/>
                  </a:lnTo>
                  <a:lnTo>
                    <a:pt x="4" y="718"/>
                  </a:lnTo>
                  <a:lnTo>
                    <a:pt x="17" y="790"/>
                  </a:lnTo>
                  <a:lnTo>
                    <a:pt x="37" y="860"/>
                  </a:lnTo>
                  <a:lnTo>
                    <a:pt x="65" y="925"/>
                  </a:lnTo>
                  <a:lnTo>
                    <a:pt x="100" y="987"/>
                  </a:lnTo>
                  <a:lnTo>
                    <a:pt x="141" y="1045"/>
                  </a:lnTo>
                  <a:lnTo>
                    <a:pt x="188" y="1097"/>
                  </a:lnTo>
                  <a:lnTo>
                    <a:pt x="240" y="1144"/>
                  </a:lnTo>
                  <a:lnTo>
                    <a:pt x="298" y="1185"/>
                  </a:lnTo>
                  <a:lnTo>
                    <a:pt x="360" y="1220"/>
                  </a:lnTo>
                  <a:lnTo>
                    <a:pt x="426" y="1248"/>
                  </a:lnTo>
                  <a:lnTo>
                    <a:pt x="495" y="1268"/>
                  </a:lnTo>
                  <a:lnTo>
                    <a:pt x="567" y="1281"/>
                  </a:lnTo>
                  <a:lnTo>
                    <a:pt x="642" y="1285"/>
                  </a:lnTo>
                  <a:close/>
                </a:path>
              </a:pathLst>
            </a:custGeom>
            <a:noFill/>
            <a:ln w="19050">
              <a:solidFill>
                <a:srgbClr val="F582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pic>
          <p:nvPicPr>
            <p:cNvPr id="14" name="Picture 1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0" y="2153"/>
              <a:ext cx="192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67" y="1419"/>
              <a:ext cx="149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21245" y="1593"/>
              <a:ext cx="314" cy="670"/>
            </a:xfrm>
            <a:custGeom>
              <a:avLst/>
              <a:gdLst>
                <a:gd name="T0" fmla="+- 0 21387 21246"/>
                <a:gd name="T1" fmla="*/ T0 w 314"/>
                <a:gd name="T2" fmla="+- 0 1593 1593"/>
                <a:gd name="T3" fmla="*/ 1593 h 670"/>
                <a:gd name="T4" fmla="+- 0 21297 21246"/>
                <a:gd name="T5" fmla="*/ T4 w 314"/>
                <a:gd name="T6" fmla="+- 0 1593 1593"/>
                <a:gd name="T7" fmla="*/ 1593 h 670"/>
                <a:gd name="T8" fmla="+- 0 21278 21246"/>
                <a:gd name="T9" fmla="*/ T8 w 314"/>
                <a:gd name="T10" fmla="+- 0 1597 1593"/>
                <a:gd name="T11" fmla="*/ 1597 h 670"/>
                <a:gd name="T12" fmla="+- 0 21262 21246"/>
                <a:gd name="T13" fmla="*/ T12 w 314"/>
                <a:gd name="T14" fmla="+- 0 1608 1593"/>
                <a:gd name="T15" fmla="*/ 1608 h 670"/>
                <a:gd name="T16" fmla="+- 0 21251 21246"/>
                <a:gd name="T17" fmla="*/ T16 w 314"/>
                <a:gd name="T18" fmla="+- 0 1624 1593"/>
                <a:gd name="T19" fmla="*/ 1624 h 670"/>
                <a:gd name="T20" fmla="+- 0 21247 21246"/>
                <a:gd name="T21" fmla="*/ T20 w 314"/>
                <a:gd name="T22" fmla="+- 0 1643 1593"/>
                <a:gd name="T23" fmla="*/ 1643 h 670"/>
                <a:gd name="T24" fmla="+- 0 21246 21246"/>
                <a:gd name="T25" fmla="*/ T24 w 314"/>
                <a:gd name="T26" fmla="+- 0 2219 1593"/>
                <a:gd name="T27" fmla="*/ 2219 h 670"/>
                <a:gd name="T28" fmla="+- 0 21249 21246"/>
                <a:gd name="T29" fmla="*/ T28 w 314"/>
                <a:gd name="T30" fmla="+- 0 2236 1593"/>
                <a:gd name="T31" fmla="*/ 2236 h 670"/>
                <a:gd name="T32" fmla="+- 0 21258 21246"/>
                <a:gd name="T33" fmla="*/ T32 w 314"/>
                <a:gd name="T34" fmla="+- 0 2250 1593"/>
                <a:gd name="T35" fmla="*/ 2250 h 670"/>
                <a:gd name="T36" fmla="+- 0 21272 21246"/>
                <a:gd name="T37" fmla="*/ T36 w 314"/>
                <a:gd name="T38" fmla="+- 0 2259 1593"/>
                <a:gd name="T39" fmla="*/ 2259 h 670"/>
                <a:gd name="T40" fmla="+- 0 21289 21246"/>
                <a:gd name="T41" fmla="*/ T40 w 314"/>
                <a:gd name="T42" fmla="+- 0 2263 1593"/>
                <a:gd name="T43" fmla="*/ 2263 h 670"/>
                <a:gd name="T44" fmla="+- 0 21306 21246"/>
                <a:gd name="T45" fmla="*/ T44 w 314"/>
                <a:gd name="T46" fmla="+- 0 2259 1593"/>
                <a:gd name="T47" fmla="*/ 2259 h 670"/>
                <a:gd name="T48" fmla="+- 0 21319 21246"/>
                <a:gd name="T49" fmla="*/ T48 w 314"/>
                <a:gd name="T50" fmla="+- 0 2250 1593"/>
                <a:gd name="T51" fmla="*/ 2250 h 670"/>
                <a:gd name="T52" fmla="+- 0 21329 21246"/>
                <a:gd name="T53" fmla="*/ T52 w 314"/>
                <a:gd name="T54" fmla="+- 0 2236 1593"/>
                <a:gd name="T55" fmla="*/ 2236 h 670"/>
                <a:gd name="T56" fmla="+- 0 21332 21246"/>
                <a:gd name="T57" fmla="*/ T56 w 314"/>
                <a:gd name="T58" fmla="+- 0 2220 1593"/>
                <a:gd name="T59" fmla="*/ 2220 h 670"/>
                <a:gd name="T60" fmla="+- 0 21333 21246"/>
                <a:gd name="T61" fmla="*/ T60 w 314"/>
                <a:gd name="T62" fmla="+- 0 1901 1593"/>
                <a:gd name="T63" fmla="*/ 1901 h 670"/>
                <a:gd name="T64" fmla="+- 0 21352 21246"/>
                <a:gd name="T65" fmla="*/ T64 w 314"/>
                <a:gd name="T66" fmla="+- 0 1901 1593"/>
                <a:gd name="T67" fmla="*/ 1901 h 670"/>
                <a:gd name="T68" fmla="+- 0 21352 21246"/>
                <a:gd name="T69" fmla="*/ T68 w 314"/>
                <a:gd name="T70" fmla="+- 0 2220 1593"/>
                <a:gd name="T71" fmla="*/ 2220 h 670"/>
                <a:gd name="T72" fmla="+- 0 21395 21246"/>
                <a:gd name="T73" fmla="*/ T72 w 314"/>
                <a:gd name="T74" fmla="+- 0 2263 1593"/>
                <a:gd name="T75" fmla="*/ 2263 h 670"/>
                <a:gd name="T76" fmla="+- 0 21411 21246"/>
                <a:gd name="T77" fmla="*/ T76 w 314"/>
                <a:gd name="T78" fmla="+- 0 2259 1593"/>
                <a:gd name="T79" fmla="*/ 2259 h 670"/>
                <a:gd name="T80" fmla="+- 0 21425 21246"/>
                <a:gd name="T81" fmla="*/ T80 w 314"/>
                <a:gd name="T82" fmla="+- 0 2250 1593"/>
                <a:gd name="T83" fmla="*/ 2250 h 670"/>
                <a:gd name="T84" fmla="+- 0 21434 21246"/>
                <a:gd name="T85" fmla="*/ T84 w 314"/>
                <a:gd name="T86" fmla="+- 0 2236 1593"/>
                <a:gd name="T87" fmla="*/ 2236 h 670"/>
                <a:gd name="T88" fmla="+- 0 21438 21246"/>
                <a:gd name="T89" fmla="*/ T88 w 314"/>
                <a:gd name="T90" fmla="+- 0 2220 1593"/>
                <a:gd name="T91" fmla="*/ 2220 h 670"/>
                <a:gd name="T92" fmla="+- 0 21437 21246"/>
                <a:gd name="T93" fmla="*/ T92 w 314"/>
                <a:gd name="T94" fmla="+- 0 1820 1593"/>
                <a:gd name="T95" fmla="*/ 1820 h 670"/>
                <a:gd name="T96" fmla="+- 0 21379 21246"/>
                <a:gd name="T97" fmla="*/ T96 w 314"/>
                <a:gd name="T98" fmla="+- 0 1813 1593"/>
                <a:gd name="T99" fmla="*/ 1813 h 670"/>
                <a:gd name="T100" fmla="+- 0 21367 21246"/>
                <a:gd name="T101" fmla="*/ T100 w 314"/>
                <a:gd name="T102" fmla="+- 0 1811 1593"/>
                <a:gd name="T103" fmla="*/ 1811 h 670"/>
                <a:gd name="T104" fmla="+- 0 21357 21246"/>
                <a:gd name="T105" fmla="*/ T104 w 314"/>
                <a:gd name="T106" fmla="+- 0 1805 1593"/>
                <a:gd name="T107" fmla="*/ 1805 h 670"/>
                <a:gd name="T108" fmla="+- 0 21348 21246"/>
                <a:gd name="T109" fmla="*/ T108 w 314"/>
                <a:gd name="T110" fmla="+- 0 1794 1593"/>
                <a:gd name="T111" fmla="*/ 1794 h 670"/>
                <a:gd name="T112" fmla="+- 0 21291 21246"/>
                <a:gd name="T113" fmla="*/ T112 w 314"/>
                <a:gd name="T114" fmla="+- 0 1686 1593"/>
                <a:gd name="T115" fmla="*/ 1686 h 670"/>
                <a:gd name="T116" fmla="+- 0 21379 21246"/>
                <a:gd name="T117" fmla="*/ T116 w 314"/>
                <a:gd name="T118" fmla="+- 0 1774 1593"/>
                <a:gd name="T119" fmla="*/ 1774 h 670"/>
                <a:gd name="T120" fmla="+- 0 21386 21246"/>
                <a:gd name="T121" fmla="*/ T120 w 314"/>
                <a:gd name="T122" fmla="+- 0 1778 1593"/>
                <a:gd name="T123" fmla="*/ 1778 h 670"/>
                <a:gd name="T124" fmla="+- 0 21519 21246"/>
                <a:gd name="T125" fmla="*/ T124 w 314"/>
                <a:gd name="T126" fmla="+- 0 1793 1593"/>
                <a:gd name="T127" fmla="*/ 1793 h 670"/>
                <a:gd name="T128" fmla="+- 0 21534 21246"/>
                <a:gd name="T129" fmla="*/ T128 w 314"/>
                <a:gd name="T130" fmla="+- 0 1792 1593"/>
                <a:gd name="T131" fmla="*/ 1792 h 670"/>
                <a:gd name="T132" fmla="+- 0 21546 21246"/>
                <a:gd name="T133" fmla="*/ T132 w 314"/>
                <a:gd name="T134" fmla="+- 0 1786 1593"/>
                <a:gd name="T135" fmla="*/ 1786 h 670"/>
                <a:gd name="T136" fmla="+- 0 21555 21246"/>
                <a:gd name="T137" fmla="*/ T136 w 314"/>
                <a:gd name="T138" fmla="+- 0 1775 1593"/>
                <a:gd name="T139" fmla="*/ 1775 h 670"/>
                <a:gd name="T140" fmla="+- 0 21559 21246"/>
                <a:gd name="T141" fmla="*/ T140 w 314"/>
                <a:gd name="T142" fmla="+- 0 1762 1593"/>
                <a:gd name="T143" fmla="*/ 1762 h 670"/>
                <a:gd name="T144" fmla="+- 0 21558 21246"/>
                <a:gd name="T145" fmla="*/ T144 w 314"/>
                <a:gd name="T146" fmla="+- 0 1748 1593"/>
                <a:gd name="T147" fmla="*/ 1748 h 670"/>
                <a:gd name="T148" fmla="+- 0 21552 21246"/>
                <a:gd name="T149" fmla="*/ T148 w 314"/>
                <a:gd name="T150" fmla="+- 0 1735 1593"/>
                <a:gd name="T151" fmla="*/ 1735 h 670"/>
                <a:gd name="T152" fmla="+- 0 21541 21246"/>
                <a:gd name="T153" fmla="*/ T152 w 314"/>
                <a:gd name="T154" fmla="+- 0 1726 1593"/>
                <a:gd name="T155" fmla="*/ 1726 h 670"/>
                <a:gd name="T156" fmla="+- 0 21528 21246"/>
                <a:gd name="T157" fmla="*/ T156 w 314"/>
                <a:gd name="T158" fmla="+- 0 1722 1593"/>
                <a:gd name="T159" fmla="*/ 1722 h 670"/>
                <a:gd name="T160" fmla="+- 0 21415 21246"/>
                <a:gd name="T161" fmla="*/ T160 w 314"/>
                <a:gd name="T162" fmla="+- 0 1709 1593"/>
                <a:gd name="T163" fmla="*/ 1709 h 670"/>
                <a:gd name="T164" fmla="+- 0 21341 21246"/>
                <a:gd name="T165" fmla="*/ T164 w 314"/>
                <a:gd name="T166" fmla="+- 0 1636 1593"/>
                <a:gd name="T167" fmla="*/ 1636 h 670"/>
                <a:gd name="T168" fmla="+- 0 21411 21246"/>
                <a:gd name="T169" fmla="*/ T168 w 314"/>
                <a:gd name="T170" fmla="+- 0 1672 1593"/>
                <a:gd name="T171" fmla="*/ 1672 h 670"/>
                <a:gd name="T172" fmla="+- 0 21437 21246"/>
                <a:gd name="T173" fmla="*/ T172 w 314"/>
                <a:gd name="T174" fmla="+- 0 1675 1593"/>
                <a:gd name="T175" fmla="*/ 1675 h 670"/>
                <a:gd name="T176" fmla="+- 0 21437 21246"/>
                <a:gd name="T177" fmla="*/ T176 w 314"/>
                <a:gd name="T178" fmla="+- 0 1643 1593"/>
                <a:gd name="T179" fmla="*/ 1643 h 670"/>
                <a:gd name="T180" fmla="+- 0 21433 21246"/>
                <a:gd name="T181" fmla="*/ T180 w 314"/>
                <a:gd name="T182" fmla="+- 0 1624 1593"/>
                <a:gd name="T183" fmla="*/ 1624 h 670"/>
                <a:gd name="T184" fmla="+- 0 21422 21246"/>
                <a:gd name="T185" fmla="*/ T184 w 314"/>
                <a:gd name="T186" fmla="+- 0 1608 1593"/>
                <a:gd name="T187" fmla="*/ 1608 h 670"/>
                <a:gd name="T188" fmla="+- 0 21406 21246"/>
                <a:gd name="T189" fmla="*/ T188 w 314"/>
                <a:gd name="T190" fmla="+- 0 1597 1593"/>
                <a:gd name="T191" fmla="*/ 1597 h 670"/>
                <a:gd name="T192" fmla="+- 0 21387 21246"/>
                <a:gd name="T193" fmla="*/ T192 w 314"/>
                <a:gd name="T194" fmla="+- 0 1593 1593"/>
                <a:gd name="T195" fmla="*/ 1593 h 67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</a:cxnLst>
              <a:rect l="0" t="0" r="r" b="b"/>
              <a:pathLst>
                <a:path w="314" h="670">
                  <a:moveTo>
                    <a:pt x="141" y="0"/>
                  </a:moveTo>
                  <a:lnTo>
                    <a:pt x="51" y="0"/>
                  </a:lnTo>
                  <a:lnTo>
                    <a:pt x="32" y="4"/>
                  </a:lnTo>
                  <a:lnTo>
                    <a:pt x="16" y="15"/>
                  </a:lnTo>
                  <a:lnTo>
                    <a:pt x="5" y="31"/>
                  </a:lnTo>
                  <a:lnTo>
                    <a:pt x="1" y="50"/>
                  </a:lnTo>
                  <a:lnTo>
                    <a:pt x="0" y="626"/>
                  </a:lnTo>
                  <a:lnTo>
                    <a:pt x="3" y="643"/>
                  </a:lnTo>
                  <a:lnTo>
                    <a:pt x="12" y="657"/>
                  </a:lnTo>
                  <a:lnTo>
                    <a:pt x="26" y="666"/>
                  </a:lnTo>
                  <a:lnTo>
                    <a:pt x="43" y="670"/>
                  </a:lnTo>
                  <a:lnTo>
                    <a:pt x="60" y="666"/>
                  </a:lnTo>
                  <a:lnTo>
                    <a:pt x="73" y="657"/>
                  </a:lnTo>
                  <a:lnTo>
                    <a:pt x="83" y="643"/>
                  </a:lnTo>
                  <a:lnTo>
                    <a:pt x="86" y="627"/>
                  </a:lnTo>
                  <a:lnTo>
                    <a:pt x="87" y="308"/>
                  </a:lnTo>
                  <a:lnTo>
                    <a:pt x="106" y="308"/>
                  </a:lnTo>
                  <a:lnTo>
                    <a:pt x="106" y="627"/>
                  </a:lnTo>
                  <a:lnTo>
                    <a:pt x="149" y="670"/>
                  </a:lnTo>
                  <a:lnTo>
                    <a:pt x="165" y="666"/>
                  </a:lnTo>
                  <a:lnTo>
                    <a:pt x="179" y="657"/>
                  </a:lnTo>
                  <a:lnTo>
                    <a:pt x="188" y="643"/>
                  </a:lnTo>
                  <a:lnTo>
                    <a:pt x="192" y="627"/>
                  </a:lnTo>
                  <a:lnTo>
                    <a:pt x="191" y="227"/>
                  </a:lnTo>
                  <a:lnTo>
                    <a:pt x="133" y="220"/>
                  </a:lnTo>
                  <a:lnTo>
                    <a:pt x="121" y="218"/>
                  </a:lnTo>
                  <a:lnTo>
                    <a:pt x="111" y="212"/>
                  </a:lnTo>
                  <a:lnTo>
                    <a:pt x="102" y="201"/>
                  </a:lnTo>
                  <a:lnTo>
                    <a:pt x="45" y="93"/>
                  </a:lnTo>
                  <a:lnTo>
                    <a:pt x="133" y="181"/>
                  </a:lnTo>
                  <a:lnTo>
                    <a:pt x="140" y="185"/>
                  </a:lnTo>
                  <a:lnTo>
                    <a:pt x="273" y="200"/>
                  </a:lnTo>
                  <a:lnTo>
                    <a:pt x="288" y="199"/>
                  </a:lnTo>
                  <a:lnTo>
                    <a:pt x="300" y="193"/>
                  </a:lnTo>
                  <a:lnTo>
                    <a:pt x="309" y="182"/>
                  </a:lnTo>
                  <a:lnTo>
                    <a:pt x="313" y="169"/>
                  </a:lnTo>
                  <a:lnTo>
                    <a:pt x="312" y="155"/>
                  </a:lnTo>
                  <a:lnTo>
                    <a:pt x="306" y="142"/>
                  </a:lnTo>
                  <a:lnTo>
                    <a:pt x="295" y="133"/>
                  </a:lnTo>
                  <a:lnTo>
                    <a:pt x="282" y="129"/>
                  </a:lnTo>
                  <a:lnTo>
                    <a:pt x="169" y="116"/>
                  </a:lnTo>
                  <a:lnTo>
                    <a:pt x="95" y="43"/>
                  </a:lnTo>
                  <a:lnTo>
                    <a:pt x="165" y="79"/>
                  </a:lnTo>
                  <a:lnTo>
                    <a:pt x="191" y="82"/>
                  </a:lnTo>
                  <a:lnTo>
                    <a:pt x="191" y="50"/>
                  </a:lnTo>
                  <a:lnTo>
                    <a:pt x="187" y="31"/>
                  </a:lnTo>
                  <a:lnTo>
                    <a:pt x="176" y="15"/>
                  </a:lnTo>
                  <a:lnTo>
                    <a:pt x="160" y="4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rgbClr val="F582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pic>
          <p:nvPicPr>
            <p:cNvPr id="17" name="Picture 1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21" y="1419"/>
              <a:ext cx="149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AutoShape 215"/>
            <p:cNvSpPr>
              <a:spLocks/>
            </p:cNvSpPr>
            <p:nvPr/>
          </p:nvSpPr>
          <p:spPr bwMode="auto">
            <a:xfrm>
              <a:off x="21566" y="1593"/>
              <a:ext cx="382" cy="541"/>
            </a:xfrm>
            <a:custGeom>
              <a:avLst/>
              <a:gdLst>
                <a:gd name="T0" fmla="+- 0 21721 21567"/>
                <a:gd name="T1" fmla="*/ T0 w 382"/>
                <a:gd name="T2" fmla="+- 0 1970 1593"/>
                <a:gd name="T3" fmla="*/ 1970 h 541"/>
                <a:gd name="T4" fmla="+- 0 21712 21567"/>
                <a:gd name="T5" fmla="*/ T4 w 382"/>
                <a:gd name="T6" fmla="+- 0 2125 1593"/>
                <a:gd name="T7" fmla="*/ 2125 h 541"/>
                <a:gd name="T8" fmla="+- 0 21940 21567"/>
                <a:gd name="T9" fmla="*/ T8 w 382"/>
                <a:gd name="T10" fmla="+- 0 2133 1593"/>
                <a:gd name="T11" fmla="*/ 2133 h 541"/>
                <a:gd name="T12" fmla="+- 0 21949 21567"/>
                <a:gd name="T13" fmla="*/ T12 w 382"/>
                <a:gd name="T14" fmla="+- 0 1979 1593"/>
                <a:gd name="T15" fmla="*/ 1979 h 541"/>
                <a:gd name="T16" fmla="+- 0 21884 21567"/>
                <a:gd name="T17" fmla="*/ T16 w 382"/>
                <a:gd name="T18" fmla="+- 0 1899 1593"/>
                <a:gd name="T19" fmla="*/ 1899 h 541"/>
                <a:gd name="T20" fmla="+- 0 21769 21567"/>
                <a:gd name="T21" fmla="*/ T20 w 382"/>
                <a:gd name="T22" fmla="+- 0 1907 1593"/>
                <a:gd name="T23" fmla="*/ 1907 h 541"/>
                <a:gd name="T24" fmla="+- 0 21806 21567"/>
                <a:gd name="T25" fmla="*/ T24 w 382"/>
                <a:gd name="T26" fmla="+- 0 1970 1593"/>
                <a:gd name="T27" fmla="*/ 1970 h 541"/>
                <a:gd name="T28" fmla="+- 0 21892 21567"/>
                <a:gd name="T29" fmla="*/ T28 w 382"/>
                <a:gd name="T30" fmla="+- 0 1939 1593"/>
                <a:gd name="T31" fmla="*/ 1939 h 541"/>
                <a:gd name="T32" fmla="+- 0 21884 21567"/>
                <a:gd name="T33" fmla="*/ T32 w 382"/>
                <a:gd name="T34" fmla="+- 0 1899 1593"/>
                <a:gd name="T35" fmla="*/ 1899 h 541"/>
                <a:gd name="T36" fmla="+- 0 21855 21567"/>
                <a:gd name="T37" fmla="*/ T36 w 382"/>
                <a:gd name="T38" fmla="+- 0 1939 1593"/>
                <a:gd name="T39" fmla="*/ 1939 h 541"/>
                <a:gd name="T40" fmla="+- 0 21892 21567"/>
                <a:gd name="T41" fmla="*/ T40 w 382"/>
                <a:gd name="T42" fmla="+- 0 1970 1593"/>
                <a:gd name="T43" fmla="*/ 1970 h 541"/>
                <a:gd name="T44" fmla="+- 0 21780 21567"/>
                <a:gd name="T45" fmla="*/ T44 w 382"/>
                <a:gd name="T46" fmla="+- 0 1739 1593"/>
                <a:gd name="T47" fmla="*/ 1739 h 541"/>
                <a:gd name="T48" fmla="+- 0 21700 21567"/>
                <a:gd name="T49" fmla="*/ T48 w 382"/>
                <a:gd name="T50" fmla="+- 0 1950 1593"/>
                <a:gd name="T51" fmla="*/ 1950 h 541"/>
                <a:gd name="T52" fmla="+- 0 21722 21567"/>
                <a:gd name="T53" fmla="*/ T52 w 382"/>
                <a:gd name="T54" fmla="+- 0 1940 1593"/>
                <a:gd name="T55" fmla="*/ 1940 h 541"/>
                <a:gd name="T56" fmla="+- 0 21738 21567"/>
                <a:gd name="T57" fmla="*/ T56 w 382"/>
                <a:gd name="T58" fmla="+- 0 1939 1593"/>
                <a:gd name="T59" fmla="*/ 1939 h 541"/>
                <a:gd name="T60" fmla="+- 0 21740 21567"/>
                <a:gd name="T61" fmla="*/ T60 w 382"/>
                <a:gd name="T62" fmla="+- 0 1903 1593"/>
                <a:gd name="T63" fmla="*/ 1903 h 541"/>
                <a:gd name="T64" fmla="+- 0 21755 21567"/>
                <a:gd name="T65" fmla="*/ T64 w 382"/>
                <a:gd name="T66" fmla="+- 0 1880 1593"/>
                <a:gd name="T67" fmla="*/ 1880 h 541"/>
                <a:gd name="T68" fmla="+- 0 21783 21567"/>
                <a:gd name="T69" fmla="*/ T68 w 382"/>
                <a:gd name="T70" fmla="+- 0 1771 1593"/>
                <a:gd name="T71" fmla="*/ 1771 h 541"/>
                <a:gd name="T72" fmla="+- 0 21851 21567"/>
                <a:gd name="T73" fmla="*/ T72 w 382"/>
                <a:gd name="T74" fmla="+- 0 1939 1593"/>
                <a:gd name="T75" fmla="*/ 1939 h 541"/>
                <a:gd name="T76" fmla="+- 0 21812 21567"/>
                <a:gd name="T77" fmla="*/ T76 w 382"/>
                <a:gd name="T78" fmla="+- 0 1943 1593"/>
                <a:gd name="T79" fmla="*/ 1943 h 541"/>
                <a:gd name="T80" fmla="+- 0 21826 21567"/>
                <a:gd name="T81" fmla="*/ T80 w 382"/>
                <a:gd name="T82" fmla="+- 0 1946 1593"/>
                <a:gd name="T83" fmla="*/ 1946 h 541"/>
                <a:gd name="T84" fmla="+- 0 21838 21567"/>
                <a:gd name="T85" fmla="*/ T84 w 382"/>
                <a:gd name="T86" fmla="+- 0 1947 1593"/>
                <a:gd name="T87" fmla="*/ 1947 h 541"/>
                <a:gd name="T88" fmla="+- 0 21851 21567"/>
                <a:gd name="T89" fmla="*/ T88 w 382"/>
                <a:gd name="T90" fmla="+- 0 1939 1593"/>
                <a:gd name="T91" fmla="*/ 1939 h 541"/>
                <a:gd name="T92" fmla="+- 0 21774 21567"/>
                <a:gd name="T93" fmla="*/ T92 w 382"/>
                <a:gd name="T94" fmla="+- 0 1673 1593"/>
                <a:gd name="T95" fmla="*/ 1673 h 541"/>
                <a:gd name="T96" fmla="+- 0 21795 21567"/>
                <a:gd name="T97" fmla="*/ T96 w 382"/>
                <a:gd name="T98" fmla="+- 0 1899 1593"/>
                <a:gd name="T99" fmla="*/ 1899 h 541"/>
                <a:gd name="T100" fmla="+- 0 21886 21567"/>
                <a:gd name="T101" fmla="*/ T100 w 382"/>
                <a:gd name="T102" fmla="+- 0 1787 1593"/>
                <a:gd name="T103" fmla="*/ 1787 h 541"/>
                <a:gd name="T104" fmla="+- 0 21886 21567"/>
                <a:gd name="T105" fmla="*/ T104 w 382"/>
                <a:gd name="T106" fmla="+- 0 1775 1593"/>
                <a:gd name="T107" fmla="*/ 1775 h 541"/>
                <a:gd name="T108" fmla="+- 0 21850 21567"/>
                <a:gd name="T109" fmla="*/ T108 w 382"/>
                <a:gd name="T110" fmla="+- 0 1673 1593"/>
                <a:gd name="T111" fmla="*/ 1673 h 541"/>
                <a:gd name="T112" fmla="+- 0 21751 21567"/>
                <a:gd name="T113" fmla="*/ T112 w 382"/>
                <a:gd name="T114" fmla="+- 0 1593 1593"/>
                <a:gd name="T115" fmla="*/ 1593 h 541"/>
                <a:gd name="T116" fmla="+- 0 21715 21567"/>
                <a:gd name="T117" fmla="*/ T116 w 382"/>
                <a:gd name="T118" fmla="+- 0 1608 1593"/>
                <a:gd name="T119" fmla="*/ 1608 h 541"/>
                <a:gd name="T120" fmla="+- 0 21701 21567"/>
                <a:gd name="T121" fmla="*/ T120 w 382"/>
                <a:gd name="T122" fmla="+- 0 1643 1593"/>
                <a:gd name="T123" fmla="*/ 1643 h 541"/>
                <a:gd name="T124" fmla="+- 0 21586 21567"/>
                <a:gd name="T125" fmla="*/ T124 w 382"/>
                <a:gd name="T126" fmla="+- 0 1722 1593"/>
                <a:gd name="T127" fmla="*/ 1722 h 541"/>
                <a:gd name="T128" fmla="+- 0 21594 21567"/>
                <a:gd name="T129" fmla="*/ T128 w 382"/>
                <a:gd name="T130" fmla="+- 0 1743 1593"/>
                <a:gd name="T131" fmla="*/ 1743 h 541"/>
                <a:gd name="T132" fmla="+- 0 21595 21567"/>
                <a:gd name="T133" fmla="*/ T132 w 382"/>
                <a:gd name="T134" fmla="+- 0 1766 1593"/>
                <a:gd name="T135" fmla="*/ 1766 h 541"/>
                <a:gd name="T136" fmla="+- 0 21586 21567"/>
                <a:gd name="T137" fmla="*/ T136 w 382"/>
                <a:gd name="T138" fmla="+- 0 1794 1593"/>
                <a:gd name="T139" fmla="*/ 1794 h 541"/>
                <a:gd name="T140" fmla="+- 0 21567 21567"/>
                <a:gd name="T141" fmla="*/ T140 w 382"/>
                <a:gd name="T142" fmla="+- 0 1815 1593"/>
                <a:gd name="T143" fmla="*/ 1815 h 541"/>
                <a:gd name="T144" fmla="+- 0 21570 21567"/>
                <a:gd name="T145" fmla="*/ T144 w 382"/>
                <a:gd name="T146" fmla="+- 0 1813 1593"/>
                <a:gd name="T147" fmla="*/ 1813 h 541"/>
                <a:gd name="T148" fmla="+- 0 21780 21567"/>
                <a:gd name="T149" fmla="*/ T148 w 382"/>
                <a:gd name="T150" fmla="+- 0 1739 1593"/>
                <a:gd name="T151" fmla="*/ 1739 h 541"/>
                <a:gd name="T152" fmla="+- 0 21774 21567"/>
                <a:gd name="T153" fmla="*/ T152 w 382"/>
                <a:gd name="T154" fmla="+- 0 1673 1593"/>
                <a:gd name="T155" fmla="*/ 1673 h 541"/>
                <a:gd name="T156" fmla="+- 0 21842 21567"/>
                <a:gd name="T157" fmla="*/ T156 w 382"/>
                <a:gd name="T158" fmla="+- 0 1649 1593"/>
                <a:gd name="T159" fmla="*/ 1649 h 541"/>
                <a:gd name="T160" fmla="+- 0 21891 21567"/>
                <a:gd name="T161" fmla="*/ T160 w 382"/>
                <a:gd name="T162" fmla="+- 0 1643 1593"/>
                <a:gd name="T163" fmla="*/ 1643 h 541"/>
                <a:gd name="T164" fmla="+- 0 21876 21567"/>
                <a:gd name="T165" fmla="*/ T164 w 382"/>
                <a:gd name="T166" fmla="+- 0 1608 1593"/>
                <a:gd name="T167" fmla="*/ 1608 h 541"/>
                <a:gd name="T168" fmla="+- 0 21841 21567"/>
                <a:gd name="T169" fmla="*/ T168 w 382"/>
                <a:gd name="T170" fmla="+- 0 1593 1593"/>
                <a:gd name="T171" fmla="*/ 1593 h 541"/>
                <a:gd name="T172" fmla="+- 0 21842 21567"/>
                <a:gd name="T173" fmla="*/ T172 w 382"/>
                <a:gd name="T174" fmla="+- 0 1649 1593"/>
                <a:gd name="T175" fmla="*/ 1649 h 541"/>
                <a:gd name="T176" fmla="+- 0 21891 21567"/>
                <a:gd name="T177" fmla="*/ T176 w 382"/>
                <a:gd name="T178" fmla="+- 0 1723 1593"/>
                <a:gd name="T179" fmla="*/ 1723 h 5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</a:cxnLst>
              <a:rect l="0" t="0" r="r" b="b"/>
              <a:pathLst>
                <a:path w="382" h="541">
                  <a:moveTo>
                    <a:pt x="373" y="377"/>
                  </a:moveTo>
                  <a:lnTo>
                    <a:pt x="154" y="377"/>
                  </a:lnTo>
                  <a:lnTo>
                    <a:pt x="145" y="386"/>
                  </a:lnTo>
                  <a:lnTo>
                    <a:pt x="145" y="532"/>
                  </a:lnTo>
                  <a:lnTo>
                    <a:pt x="154" y="540"/>
                  </a:lnTo>
                  <a:lnTo>
                    <a:pt x="373" y="540"/>
                  </a:lnTo>
                  <a:lnTo>
                    <a:pt x="382" y="532"/>
                  </a:lnTo>
                  <a:lnTo>
                    <a:pt x="382" y="386"/>
                  </a:lnTo>
                  <a:lnTo>
                    <a:pt x="373" y="377"/>
                  </a:lnTo>
                  <a:close/>
                  <a:moveTo>
                    <a:pt x="317" y="306"/>
                  </a:moveTo>
                  <a:lnTo>
                    <a:pt x="210" y="306"/>
                  </a:lnTo>
                  <a:lnTo>
                    <a:pt x="202" y="314"/>
                  </a:lnTo>
                  <a:lnTo>
                    <a:pt x="202" y="377"/>
                  </a:lnTo>
                  <a:lnTo>
                    <a:pt x="239" y="377"/>
                  </a:lnTo>
                  <a:lnTo>
                    <a:pt x="239" y="346"/>
                  </a:lnTo>
                  <a:lnTo>
                    <a:pt x="325" y="346"/>
                  </a:lnTo>
                  <a:lnTo>
                    <a:pt x="325" y="314"/>
                  </a:lnTo>
                  <a:lnTo>
                    <a:pt x="317" y="306"/>
                  </a:lnTo>
                  <a:close/>
                  <a:moveTo>
                    <a:pt x="325" y="346"/>
                  </a:moveTo>
                  <a:lnTo>
                    <a:pt x="288" y="346"/>
                  </a:lnTo>
                  <a:lnTo>
                    <a:pt x="288" y="377"/>
                  </a:lnTo>
                  <a:lnTo>
                    <a:pt x="325" y="377"/>
                  </a:lnTo>
                  <a:lnTo>
                    <a:pt x="325" y="346"/>
                  </a:lnTo>
                  <a:close/>
                  <a:moveTo>
                    <a:pt x="213" y="146"/>
                  </a:moveTo>
                  <a:lnTo>
                    <a:pt x="134" y="146"/>
                  </a:lnTo>
                  <a:lnTo>
                    <a:pt x="133" y="357"/>
                  </a:lnTo>
                  <a:lnTo>
                    <a:pt x="144" y="350"/>
                  </a:lnTo>
                  <a:lnTo>
                    <a:pt x="155" y="347"/>
                  </a:lnTo>
                  <a:lnTo>
                    <a:pt x="164" y="346"/>
                  </a:lnTo>
                  <a:lnTo>
                    <a:pt x="171" y="346"/>
                  </a:lnTo>
                  <a:lnTo>
                    <a:pt x="171" y="324"/>
                  </a:lnTo>
                  <a:lnTo>
                    <a:pt x="173" y="310"/>
                  </a:lnTo>
                  <a:lnTo>
                    <a:pt x="179" y="298"/>
                  </a:lnTo>
                  <a:lnTo>
                    <a:pt x="188" y="287"/>
                  </a:lnTo>
                  <a:lnTo>
                    <a:pt x="199" y="279"/>
                  </a:lnTo>
                  <a:lnTo>
                    <a:pt x="216" y="178"/>
                  </a:lnTo>
                  <a:lnTo>
                    <a:pt x="213" y="146"/>
                  </a:lnTo>
                  <a:close/>
                  <a:moveTo>
                    <a:pt x="284" y="346"/>
                  </a:moveTo>
                  <a:lnTo>
                    <a:pt x="241" y="346"/>
                  </a:lnTo>
                  <a:lnTo>
                    <a:pt x="245" y="350"/>
                  </a:lnTo>
                  <a:lnTo>
                    <a:pt x="251" y="352"/>
                  </a:lnTo>
                  <a:lnTo>
                    <a:pt x="259" y="353"/>
                  </a:lnTo>
                  <a:lnTo>
                    <a:pt x="261" y="354"/>
                  </a:lnTo>
                  <a:lnTo>
                    <a:pt x="271" y="354"/>
                  </a:lnTo>
                  <a:lnTo>
                    <a:pt x="278" y="351"/>
                  </a:lnTo>
                  <a:lnTo>
                    <a:pt x="284" y="346"/>
                  </a:lnTo>
                  <a:close/>
                  <a:moveTo>
                    <a:pt x="283" y="80"/>
                  </a:moveTo>
                  <a:lnTo>
                    <a:pt x="207" y="80"/>
                  </a:lnTo>
                  <a:lnTo>
                    <a:pt x="246" y="192"/>
                  </a:lnTo>
                  <a:lnTo>
                    <a:pt x="228" y="306"/>
                  </a:lnTo>
                  <a:lnTo>
                    <a:pt x="301" y="306"/>
                  </a:lnTo>
                  <a:lnTo>
                    <a:pt x="319" y="194"/>
                  </a:lnTo>
                  <a:lnTo>
                    <a:pt x="320" y="188"/>
                  </a:lnTo>
                  <a:lnTo>
                    <a:pt x="319" y="182"/>
                  </a:lnTo>
                  <a:lnTo>
                    <a:pt x="317" y="176"/>
                  </a:lnTo>
                  <a:lnTo>
                    <a:pt x="283" y="80"/>
                  </a:lnTo>
                  <a:close/>
                  <a:moveTo>
                    <a:pt x="274" y="0"/>
                  </a:moveTo>
                  <a:lnTo>
                    <a:pt x="184" y="0"/>
                  </a:lnTo>
                  <a:lnTo>
                    <a:pt x="164" y="4"/>
                  </a:lnTo>
                  <a:lnTo>
                    <a:pt x="148" y="15"/>
                  </a:lnTo>
                  <a:lnTo>
                    <a:pt x="138" y="31"/>
                  </a:lnTo>
                  <a:lnTo>
                    <a:pt x="134" y="50"/>
                  </a:lnTo>
                  <a:lnTo>
                    <a:pt x="134" y="63"/>
                  </a:lnTo>
                  <a:lnTo>
                    <a:pt x="19" y="129"/>
                  </a:lnTo>
                  <a:lnTo>
                    <a:pt x="24" y="139"/>
                  </a:lnTo>
                  <a:lnTo>
                    <a:pt x="27" y="150"/>
                  </a:lnTo>
                  <a:lnTo>
                    <a:pt x="28" y="161"/>
                  </a:lnTo>
                  <a:lnTo>
                    <a:pt x="28" y="173"/>
                  </a:lnTo>
                  <a:lnTo>
                    <a:pt x="25" y="188"/>
                  </a:lnTo>
                  <a:lnTo>
                    <a:pt x="19" y="201"/>
                  </a:lnTo>
                  <a:lnTo>
                    <a:pt x="10" y="212"/>
                  </a:lnTo>
                  <a:lnTo>
                    <a:pt x="0" y="222"/>
                  </a:lnTo>
                  <a:lnTo>
                    <a:pt x="1" y="221"/>
                  </a:lnTo>
                  <a:lnTo>
                    <a:pt x="3" y="220"/>
                  </a:lnTo>
                  <a:lnTo>
                    <a:pt x="134" y="146"/>
                  </a:lnTo>
                  <a:lnTo>
                    <a:pt x="213" y="146"/>
                  </a:lnTo>
                  <a:lnTo>
                    <a:pt x="209" y="103"/>
                  </a:lnTo>
                  <a:lnTo>
                    <a:pt x="207" y="80"/>
                  </a:lnTo>
                  <a:lnTo>
                    <a:pt x="283" y="80"/>
                  </a:lnTo>
                  <a:lnTo>
                    <a:pt x="275" y="56"/>
                  </a:lnTo>
                  <a:lnTo>
                    <a:pt x="324" y="56"/>
                  </a:lnTo>
                  <a:lnTo>
                    <a:pt x="324" y="50"/>
                  </a:lnTo>
                  <a:lnTo>
                    <a:pt x="320" y="31"/>
                  </a:lnTo>
                  <a:lnTo>
                    <a:pt x="309" y="15"/>
                  </a:lnTo>
                  <a:lnTo>
                    <a:pt x="293" y="4"/>
                  </a:lnTo>
                  <a:lnTo>
                    <a:pt x="274" y="0"/>
                  </a:lnTo>
                  <a:close/>
                  <a:moveTo>
                    <a:pt x="324" y="56"/>
                  </a:moveTo>
                  <a:lnTo>
                    <a:pt x="275" y="56"/>
                  </a:lnTo>
                  <a:lnTo>
                    <a:pt x="277" y="60"/>
                  </a:lnTo>
                  <a:lnTo>
                    <a:pt x="324" y="130"/>
                  </a:lnTo>
                  <a:lnTo>
                    <a:pt x="324" y="56"/>
                  </a:lnTo>
                  <a:close/>
                </a:path>
              </a:pathLst>
            </a:custGeom>
            <a:solidFill>
              <a:srgbClr val="F582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1063408" y="1366448"/>
            <a:ext cx="10531336" cy="206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Ако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је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подносилац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задовољан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првостепеним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одговором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одлуком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примљеном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Cyrl-R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Службе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затвара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r-Cyrl-R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sr-Cyrl-R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сложене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које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захтевају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поступање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менаџер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ће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захтевати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подносиоца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Cyrl-R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писаној форми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потврди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је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адекватно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сматра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затвореном</a:t>
            </a:r>
            <a:r>
              <a:rPr lang="sr-Cyrl-R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(Писањем потврде или изјаве или потписом у евиденцији жалби)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54346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016C-5716-4528-9E07-7C8F6CEF8279}" type="slidenum">
              <a:rPr lang="en-US" smtClean="0"/>
              <a:t>14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68193"/>
            <a:ext cx="12192000" cy="655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 b="1" dirty="0">
                <a:solidFill>
                  <a:srgbClr val="19E970"/>
                </a:solidFill>
              </a:rPr>
              <a:t>      </a:t>
            </a:r>
            <a:r>
              <a:rPr lang="sr-Cyrl-RS" sz="3600" b="1" dirty="0"/>
              <a:t>Жалбени механизам: Примери затварања жалбе </a:t>
            </a:r>
            <a:r>
              <a:rPr lang="sr-Latn-RS" sz="3600" b="1" dirty="0"/>
              <a:t>I</a:t>
            </a:r>
            <a:r>
              <a:rPr lang="sr-Cyrl-RS" sz="3600" b="1" dirty="0"/>
              <a:t> степен </a:t>
            </a:r>
            <a:r>
              <a:rPr lang="sr-Cyrl-RS" sz="3600" b="1" dirty="0">
                <a:solidFill>
                  <a:srgbClr val="6FB344"/>
                </a:solidFill>
              </a:rPr>
              <a:t> </a:t>
            </a:r>
            <a:endParaRPr lang="en-US" sz="3600" b="1" dirty="0">
              <a:solidFill>
                <a:srgbClr val="6FB344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57263" y="723285"/>
            <a:ext cx="11743585" cy="0"/>
          </a:xfrm>
          <a:prstGeom prst="line">
            <a:avLst/>
          </a:prstGeom>
          <a:ln w="22225">
            <a:solidFill>
              <a:srgbClr val="6FB3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157263" y="806764"/>
            <a:ext cx="740143" cy="753135"/>
            <a:chOff x="14210" y="379"/>
            <a:chExt cx="734" cy="701"/>
          </a:xfrm>
        </p:grpSpPr>
        <p:sp>
          <p:nvSpPr>
            <p:cNvPr id="13" name="AutoShape 316"/>
            <p:cNvSpPr>
              <a:spLocks/>
            </p:cNvSpPr>
            <p:nvPr/>
          </p:nvSpPr>
          <p:spPr bwMode="auto">
            <a:xfrm>
              <a:off x="14210" y="379"/>
              <a:ext cx="734" cy="276"/>
            </a:xfrm>
            <a:custGeom>
              <a:avLst/>
              <a:gdLst>
                <a:gd name="T0" fmla="+- 0 14214 14210"/>
                <a:gd name="T1" fmla="*/ T0 w 734"/>
                <a:gd name="T2" fmla="+- 0 398 379"/>
                <a:gd name="T3" fmla="*/ 398 h 276"/>
                <a:gd name="T4" fmla="+- 0 14210 14210"/>
                <a:gd name="T5" fmla="*/ T4 w 734"/>
                <a:gd name="T6" fmla="+- 0 379 379"/>
                <a:gd name="T7" fmla="*/ 379 h 276"/>
                <a:gd name="T8" fmla="+- 0 14210 14210"/>
                <a:gd name="T9" fmla="*/ T8 w 734"/>
                <a:gd name="T10" fmla="+- 0 379 379"/>
                <a:gd name="T11" fmla="*/ 379 h 276"/>
                <a:gd name="T12" fmla="+- 0 14214 14210"/>
                <a:gd name="T13" fmla="*/ T12 w 734"/>
                <a:gd name="T14" fmla="+- 0 398 379"/>
                <a:gd name="T15" fmla="*/ 398 h 276"/>
                <a:gd name="T16" fmla="+- 0 14944 14210"/>
                <a:gd name="T17" fmla="*/ T16 w 734"/>
                <a:gd name="T18" fmla="+- 0 398 379"/>
                <a:gd name="T19" fmla="*/ 398 h 276"/>
                <a:gd name="T20" fmla="+- 0 14943 14210"/>
                <a:gd name="T21" fmla="*/ T20 w 734"/>
                <a:gd name="T22" fmla="+- 0 398 379"/>
                <a:gd name="T23" fmla="*/ 398 h 276"/>
                <a:gd name="T24" fmla="+- 0 14941 14210"/>
                <a:gd name="T25" fmla="*/ T24 w 734"/>
                <a:gd name="T26" fmla="+- 0 398 379"/>
                <a:gd name="T27" fmla="*/ 398 h 276"/>
                <a:gd name="T28" fmla="+- 0 14907 14210"/>
                <a:gd name="T29" fmla="*/ T28 w 734"/>
                <a:gd name="T30" fmla="+- 0 398 379"/>
                <a:gd name="T31" fmla="*/ 398 h 276"/>
                <a:gd name="T32" fmla="+- 0 14907 14210"/>
                <a:gd name="T33" fmla="*/ T32 w 734"/>
                <a:gd name="T34" fmla="+- 0 422 379"/>
                <a:gd name="T35" fmla="*/ 422 h 276"/>
                <a:gd name="T36" fmla="+- 0 14876 14210"/>
                <a:gd name="T37" fmla="*/ T36 w 734"/>
                <a:gd name="T38" fmla="+- 0 616 379"/>
                <a:gd name="T39" fmla="*/ 616 h 276"/>
                <a:gd name="T40" fmla="+- 0 14290 14210"/>
                <a:gd name="T41" fmla="*/ T40 w 734"/>
                <a:gd name="T42" fmla="+- 0 616 379"/>
                <a:gd name="T43" fmla="*/ 616 h 276"/>
                <a:gd name="T44" fmla="+- 0 14282 14210"/>
                <a:gd name="T45" fmla="*/ T44 w 734"/>
                <a:gd name="T46" fmla="+- 0 567 379"/>
                <a:gd name="T47" fmla="*/ 567 h 276"/>
                <a:gd name="T48" fmla="+- 0 14282 14210"/>
                <a:gd name="T49" fmla="*/ T48 w 734"/>
                <a:gd name="T50" fmla="+- 0 626 379"/>
                <a:gd name="T51" fmla="*/ 626 h 276"/>
                <a:gd name="T52" fmla="+- 0 14250 14210"/>
                <a:gd name="T53" fmla="*/ T52 w 734"/>
                <a:gd name="T54" fmla="+- 0 422 379"/>
                <a:gd name="T55" fmla="*/ 422 h 276"/>
                <a:gd name="T56" fmla="+- 0 14250 14210"/>
                <a:gd name="T57" fmla="*/ T56 w 734"/>
                <a:gd name="T58" fmla="+- 0 422 379"/>
                <a:gd name="T59" fmla="*/ 422 h 276"/>
                <a:gd name="T60" fmla="+- 0 14281 14210"/>
                <a:gd name="T61" fmla="*/ T60 w 734"/>
                <a:gd name="T62" fmla="+- 0 620 379"/>
                <a:gd name="T63" fmla="*/ 620 h 276"/>
                <a:gd name="T64" fmla="+- 0 14282 14210"/>
                <a:gd name="T65" fmla="*/ T64 w 734"/>
                <a:gd name="T66" fmla="+- 0 626 379"/>
                <a:gd name="T67" fmla="*/ 626 h 276"/>
                <a:gd name="T68" fmla="+- 0 14282 14210"/>
                <a:gd name="T69" fmla="*/ T68 w 734"/>
                <a:gd name="T70" fmla="+- 0 567 379"/>
                <a:gd name="T71" fmla="*/ 567 h 276"/>
                <a:gd name="T72" fmla="+- 0 14259 14210"/>
                <a:gd name="T73" fmla="*/ T72 w 734"/>
                <a:gd name="T74" fmla="+- 0 422 379"/>
                <a:gd name="T75" fmla="*/ 422 h 276"/>
                <a:gd name="T76" fmla="+- 0 14907 14210"/>
                <a:gd name="T77" fmla="*/ T76 w 734"/>
                <a:gd name="T78" fmla="+- 0 422 379"/>
                <a:gd name="T79" fmla="*/ 422 h 276"/>
                <a:gd name="T80" fmla="+- 0 14907 14210"/>
                <a:gd name="T81" fmla="*/ T80 w 734"/>
                <a:gd name="T82" fmla="+- 0 398 379"/>
                <a:gd name="T83" fmla="*/ 398 h 276"/>
                <a:gd name="T84" fmla="+- 0 14216 14210"/>
                <a:gd name="T85" fmla="*/ T84 w 734"/>
                <a:gd name="T86" fmla="+- 0 398 379"/>
                <a:gd name="T87" fmla="*/ 398 h 276"/>
                <a:gd name="T88" fmla="+- 0 14214 14210"/>
                <a:gd name="T89" fmla="*/ T88 w 734"/>
                <a:gd name="T90" fmla="+- 0 398 379"/>
                <a:gd name="T91" fmla="*/ 398 h 276"/>
                <a:gd name="T92" fmla="+- 0 14239 14210"/>
                <a:gd name="T93" fmla="*/ T92 w 734"/>
                <a:gd name="T94" fmla="+- 0 538 379"/>
                <a:gd name="T95" fmla="*/ 538 h 276"/>
                <a:gd name="T96" fmla="+- 0 14253 14210"/>
                <a:gd name="T97" fmla="*/ T96 w 734"/>
                <a:gd name="T98" fmla="+- 0 610 379"/>
                <a:gd name="T99" fmla="*/ 610 h 276"/>
                <a:gd name="T100" fmla="+- 0 14258 14210"/>
                <a:gd name="T101" fmla="*/ T100 w 734"/>
                <a:gd name="T102" fmla="+- 0 639 379"/>
                <a:gd name="T103" fmla="*/ 639 h 276"/>
                <a:gd name="T104" fmla="+- 0 14260 14210"/>
                <a:gd name="T105" fmla="*/ T104 w 734"/>
                <a:gd name="T106" fmla="+- 0 647 379"/>
                <a:gd name="T107" fmla="*/ 647 h 276"/>
                <a:gd name="T108" fmla="+- 0 14262 14210"/>
                <a:gd name="T109" fmla="*/ T108 w 734"/>
                <a:gd name="T110" fmla="+- 0 654 379"/>
                <a:gd name="T111" fmla="*/ 654 h 276"/>
                <a:gd name="T112" fmla="+- 0 14268 14210"/>
                <a:gd name="T113" fmla="*/ T112 w 734"/>
                <a:gd name="T114" fmla="+- 0 655 379"/>
                <a:gd name="T115" fmla="*/ 655 h 276"/>
                <a:gd name="T116" fmla="+- 0 14896 14210"/>
                <a:gd name="T117" fmla="*/ T116 w 734"/>
                <a:gd name="T118" fmla="+- 0 655 379"/>
                <a:gd name="T119" fmla="*/ 655 h 276"/>
                <a:gd name="T120" fmla="+- 0 14901 14210"/>
                <a:gd name="T121" fmla="*/ T120 w 734"/>
                <a:gd name="T122" fmla="+- 0 626 379"/>
                <a:gd name="T123" fmla="*/ 626 h 276"/>
                <a:gd name="T124" fmla="+- 0 14939 14210"/>
                <a:gd name="T125" fmla="*/ T124 w 734"/>
                <a:gd name="T126" fmla="+- 0 422 379"/>
                <a:gd name="T127" fmla="*/ 422 h 276"/>
                <a:gd name="T128" fmla="+- 0 14944 14210"/>
                <a:gd name="T129" fmla="*/ T128 w 734"/>
                <a:gd name="T130" fmla="+- 0 398 379"/>
                <a:gd name="T131" fmla="*/ 398 h 27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</a:cxnLst>
              <a:rect l="0" t="0" r="r" b="b"/>
              <a:pathLst>
                <a:path w="734" h="276">
                  <a:moveTo>
                    <a:pt x="4" y="19"/>
                  </a:moveTo>
                  <a:lnTo>
                    <a:pt x="0" y="0"/>
                  </a:lnTo>
                  <a:lnTo>
                    <a:pt x="4" y="19"/>
                  </a:lnTo>
                  <a:close/>
                  <a:moveTo>
                    <a:pt x="734" y="19"/>
                  </a:moveTo>
                  <a:lnTo>
                    <a:pt x="733" y="19"/>
                  </a:lnTo>
                  <a:lnTo>
                    <a:pt x="731" y="19"/>
                  </a:lnTo>
                  <a:lnTo>
                    <a:pt x="697" y="19"/>
                  </a:lnTo>
                  <a:lnTo>
                    <a:pt x="697" y="43"/>
                  </a:lnTo>
                  <a:lnTo>
                    <a:pt x="666" y="237"/>
                  </a:lnTo>
                  <a:lnTo>
                    <a:pt x="80" y="237"/>
                  </a:lnTo>
                  <a:lnTo>
                    <a:pt x="72" y="188"/>
                  </a:lnTo>
                  <a:lnTo>
                    <a:pt x="72" y="247"/>
                  </a:lnTo>
                  <a:lnTo>
                    <a:pt x="40" y="43"/>
                  </a:lnTo>
                  <a:lnTo>
                    <a:pt x="71" y="241"/>
                  </a:lnTo>
                  <a:lnTo>
                    <a:pt x="72" y="247"/>
                  </a:lnTo>
                  <a:lnTo>
                    <a:pt x="72" y="188"/>
                  </a:lnTo>
                  <a:lnTo>
                    <a:pt x="49" y="43"/>
                  </a:lnTo>
                  <a:lnTo>
                    <a:pt x="697" y="43"/>
                  </a:lnTo>
                  <a:lnTo>
                    <a:pt x="697" y="19"/>
                  </a:lnTo>
                  <a:lnTo>
                    <a:pt x="6" y="19"/>
                  </a:lnTo>
                  <a:lnTo>
                    <a:pt x="4" y="19"/>
                  </a:lnTo>
                  <a:lnTo>
                    <a:pt x="29" y="159"/>
                  </a:lnTo>
                  <a:lnTo>
                    <a:pt x="43" y="231"/>
                  </a:lnTo>
                  <a:lnTo>
                    <a:pt x="48" y="260"/>
                  </a:lnTo>
                  <a:lnTo>
                    <a:pt x="50" y="268"/>
                  </a:lnTo>
                  <a:lnTo>
                    <a:pt x="52" y="275"/>
                  </a:lnTo>
                  <a:lnTo>
                    <a:pt x="58" y="276"/>
                  </a:lnTo>
                  <a:lnTo>
                    <a:pt x="686" y="276"/>
                  </a:lnTo>
                  <a:lnTo>
                    <a:pt x="691" y="247"/>
                  </a:lnTo>
                  <a:lnTo>
                    <a:pt x="729" y="43"/>
                  </a:lnTo>
                  <a:lnTo>
                    <a:pt x="734" y="19"/>
                  </a:lnTo>
                  <a:close/>
                </a:path>
              </a:pathLst>
            </a:custGeom>
            <a:solidFill>
              <a:srgbClr val="0083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" name="AutoShape 315"/>
            <p:cNvSpPr>
              <a:spLocks/>
            </p:cNvSpPr>
            <p:nvPr/>
          </p:nvSpPr>
          <p:spPr bwMode="auto">
            <a:xfrm>
              <a:off x="14311" y="639"/>
              <a:ext cx="538" cy="28"/>
            </a:xfrm>
            <a:custGeom>
              <a:avLst/>
              <a:gdLst>
                <a:gd name="T0" fmla="+- 0 14339 14312"/>
                <a:gd name="T1" fmla="*/ T0 w 538"/>
                <a:gd name="T2" fmla="+- 0 640 640"/>
                <a:gd name="T3" fmla="*/ 640 h 28"/>
                <a:gd name="T4" fmla="+- 0 14312 14312"/>
                <a:gd name="T5" fmla="*/ T4 w 538"/>
                <a:gd name="T6" fmla="+- 0 640 640"/>
                <a:gd name="T7" fmla="*/ 640 h 28"/>
                <a:gd name="T8" fmla="+- 0 14312 14312"/>
                <a:gd name="T9" fmla="*/ T8 w 538"/>
                <a:gd name="T10" fmla="+- 0 667 640"/>
                <a:gd name="T11" fmla="*/ 667 h 28"/>
                <a:gd name="T12" fmla="+- 0 14339 14312"/>
                <a:gd name="T13" fmla="*/ T12 w 538"/>
                <a:gd name="T14" fmla="+- 0 667 640"/>
                <a:gd name="T15" fmla="*/ 667 h 28"/>
                <a:gd name="T16" fmla="+- 0 14339 14312"/>
                <a:gd name="T17" fmla="*/ T16 w 538"/>
                <a:gd name="T18" fmla="+- 0 640 640"/>
                <a:gd name="T19" fmla="*/ 640 h 28"/>
                <a:gd name="T20" fmla="+- 0 14849 14312"/>
                <a:gd name="T21" fmla="*/ T20 w 538"/>
                <a:gd name="T22" fmla="+- 0 640 640"/>
                <a:gd name="T23" fmla="*/ 640 h 28"/>
                <a:gd name="T24" fmla="+- 0 14822 14312"/>
                <a:gd name="T25" fmla="*/ T24 w 538"/>
                <a:gd name="T26" fmla="+- 0 640 640"/>
                <a:gd name="T27" fmla="*/ 640 h 28"/>
                <a:gd name="T28" fmla="+- 0 14822 14312"/>
                <a:gd name="T29" fmla="*/ T28 w 538"/>
                <a:gd name="T30" fmla="+- 0 667 640"/>
                <a:gd name="T31" fmla="*/ 667 h 28"/>
                <a:gd name="T32" fmla="+- 0 14849 14312"/>
                <a:gd name="T33" fmla="*/ T32 w 538"/>
                <a:gd name="T34" fmla="+- 0 667 640"/>
                <a:gd name="T35" fmla="*/ 667 h 28"/>
                <a:gd name="T36" fmla="+- 0 14849 14312"/>
                <a:gd name="T37" fmla="*/ T36 w 538"/>
                <a:gd name="T38" fmla="+- 0 640 640"/>
                <a:gd name="T39" fmla="*/ 640 h 2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</a:cxnLst>
              <a:rect l="0" t="0" r="r" b="b"/>
              <a:pathLst>
                <a:path w="538" h="28">
                  <a:moveTo>
                    <a:pt x="27" y="0"/>
                  </a:moveTo>
                  <a:lnTo>
                    <a:pt x="0" y="0"/>
                  </a:lnTo>
                  <a:lnTo>
                    <a:pt x="0" y="27"/>
                  </a:lnTo>
                  <a:lnTo>
                    <a:pt x="27" y="27"/>
                  </a:lnTo>
                  <a:lnTo>
                    <a:pt x="27" y="0"/>
                  </a:lnTo>
                  <a:close/>
                  <a:moveTo>
                    <a:pt x="537" y="0"/>
                  </a:moveTo>
                  <a:lnTo>
                    <a:pt x="510" y="0"/>
                  </a:lnTo>
                  <a:lnTo>
                    <a:pt x="510" y="27"/>
                  </a:lnTo>
                  <a:lnTo>
                    <a:pt x="537" y="27"/>
                  </a:lnTo>
                  <a:lnTo>
                    <a:pt x="5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9" name="AutoShape 314"/>
            <p:cNvSpPr>
              <a:spLocks/>
            </p:cNvSpPr>
            <p:nvPr/>
          </p:nvSpPr>
          <p:spPr bwMode="auto">
            <a:xfrm>
              <a:off x="14257" y="658"/>
              <a:ext cx="642" cy="422"/>
            </a:xfrm>
            <a:custGeom>
              <a:avLst/>
              <a:gdLst>
                <a:gd name="T0" fmla="+- 0 14257 14257"/>
                <a:gd name="T1" fmla="*/ T0 w 642"/>
                <a:gd name="T2" fmla="+- 0 690 658"/>
                <a:gd name="T3" fmla="*/ 690 h 422"/>
                <a:gd name="T4" fmla="+- 0 14895 14257"/>
                <a:gd name="T5" fmla="*/ T4 w 642"/>
                <a:gd name="T6" fmla="+- 0 1078 658"/>
                <a:gd name="T7" fmla="*/ 1078 h 422"/>
                <a:gd name="T8" fmla="+- 0 14899 14257"/>
                <a:gd name="T9" fmla="*/ T8 w 642"/>
                <a:gd name="T10" fmla="+- 0 912 658"/>
                <a:gd name="T11" fmla="*/ 912 h 422"/>
                <a:gd name="T12" fmla="+- 0 14289 14257"/>
                <a:gd name="T13" fmla="*/ T12 w 642"/>
                <a:gd name="T14" fmla="+- 0 840 658"/>
                <a:gd name="T15" fmla="*/ 840 h 422"/>
                <a:gd name="T16" fmla="+- 0 14844 14257"/>
                <a:gd name="T17" fmla="*/ T16 w 642"/>
                <a:gd name="T18" fmla="+- 0 790 658"/>
                <a:gd name="T19" fmla="*/ 790 h 422"/>
                <a:gd name="T20" fmla="+- 0 14899 14257"/>
                <a:gd name="T21" fmla="*/ T20 w 642"/>
                <a:gd name="T22" fmla="+- 0 744 658"/>
                <a:gd name="T23" fmla="*/ 744 h 422"/>
                <a:gd name="T24" fmla="+- 0 14899 14257"/>
                <a:gd name="T25" fmla="*/ T24 w 642"/>
                <a:gd name="T26" fmla="+- 0 690 658"/>
                <a:gd name="T27" fmla="*/ 690 h 422"/>
                <a:gd name="T28" fmla="+- 0 14885 14257"/>
                <a:gd name="T29" fmla="*/ T28 w 642"/>
                <a:gd name="T30" fmla="+- 0 1080 658"/>
                <a:gd name="T31" fmla="*/ 1080 h 422"/>
                <a:gd name="T32" fmla="+- 0 14899 14257"/>
                <a:gd name="T33" fmla="*/ T32 w 642"/>
                <a:gd name="T34" fmla="+- 0 944 658"/>
                <a:gd name="T35" fmla="*/ 944 h 422"/>
                <a:gd name="T36" fmla="+- 0 14370 14257"/>
                <a:gd name="T37" fmla="*/ T36 w 642"/>
                <a:gd name="T38" fmla="+- 0 880 658"/>
                <a:gd name="T39" fmla="*/ 880 h 422"/>
                <a:gd name="T40" fmla="+- 0 14402 14257"/>
                <a:gd name="T41" fmla="*/ T40 w 642"/>
                <a:gd name="T42" fmla="+- 0 880 658"/>
                <a:gd name="T43" fmla="*/ 880 h 422"/>
                <a:gd name="T44" fmla="+- 0 14614 14257"/>
                <a:gd name="T45" fmla="*/ T44 w 642"/>
                <a:gd name="T46" fmla="+- 0 912 658"/>
                <a:gd name="T47" fmla="*/ 912 h 422"/>
                <a:gd name="T48" fmla="+- 0 14677 14257"/>
                <a:gd name="T49" fmla="*/ T48 w 642"/>
                <a:gd name="T50" fmla="+- 0 912 658"/>
                <a:gd name="T51" fmla="*/ 912 h 422"/>
                <a:gd name="T52" fmla="+- 0 14718 14257"/>
                <a:gd name="T53" fmla="*/ T52 w 642"/>
                <a:gd name="T54" fmla="+- 0 880 658"/>
                <a:gd name="T55" fmla="*/ 880 h 422"/>
                <a:gd name="T56" fmla="+- 0 14799 14257"/>
                <a:gd name="T57" fmla="*/ T56 w 642"/>
                <a:gd name="T58" fmla="+- 0 880 658"/>
                <a:gd name="T59" fmla="*/ 880 h 422"/>
                <a:gd name="T60" fmla="+- 0 14831 14257"/>
                <a:gd name="T61" fmla="*/ T60 w 642"/>
                <a:gd name="T62" fmla="+- 0 880 658"/>
                <a:gd name="T63" fmla="*/ 880 h 422"/>
                <a:gd name="T64" fmla="+- 0 14867 14257"/>
                <a:gd name="T65" fmla="*/ T64 w 642"/>
                <a:gd name="T66" fmla="+- 0 912 658"/>
                <a:gd name="T67" fmla="*/ 912 h 422"/>
                <a:gd name="T68" fmla="+- 0 14366 14257"/>
                <a:gd name="T69" fmla="*/ T68 w 642"/>
                <a:gd name="T70" fmla="+- 0 872 658"/>
                <a:gd name="T71" fmla="*/ 872 h 422"/>
                <a:gd name="T72" fmla="+- 0 14406 14257"/>
                <a:gd name="T73" fmla="*/ T72 w 642"/>
                <a:gd name="T74" fmla="+- 0 840 658"/>
                <a:gd name="T75" fmla="*/ 840 h 422"/>
                <a:gd name="T76" fmla="+- 0 14488 14257"/>
                <a:gd name="T77" fmla="*/ T76 w 642"/>
                <a:gd name="T78" fmla="+- 0 840 658"/>
                <a:gd name="T79" fmla="*/ 840 h 422"/>
                <a:gd name="T80" fmla="+- 0 14519 14257"/>
                <a:gd name="T81" fmla="*/ T80 w 642"/>
                <a:gd name="T82" fmla="+- 0 840 658"/>
                <a:gd name="T83" fmla="*/ 840 h 422"/>
                <a:gd name="T84" fmla="+- 0 14560 14257"/>
                <a:gd name="T85" fmla="*/ T84 w 642"/>
                <a:gd name="T86" fmla="+- 0 872 658"/>
                <a:gd name="T87" fmla="*/ 872 h 422"/>
                <a:gd name="T88" fmla="+- 0 14641 14257"/>
                <a:gd name="T89" fmla="*/ T88 w 642"/>
                <a:gd name="T90" fmla="+- 0 872 658"/>
                <a:gd name="T91" fmla="*/ 872 h 422"/>
                <a:gd name="T92" fmla="+- 0 14718 14257"/>
                <a:gd name="T93" fmla="*/ T92 w 642"/>
                <a:gd name="T94" fmla="+- 0 840 658"/>
                <a:gd name="T95" fmla="*/ 840 h 422"/>
                <a:gd name="T96" fmla="+- 0 14772 14257"/>
                <a:gd name="T97" fmla="*/ T96 w 642"/>
                <a:gd name="T98" fmla="+- 0 866 658"/>
                <a:gd name="T99" fmla="*/ 866 h 422"/>
                <a:gd name="T100" fmla="+- 0 14808 14257"/>
                <a:gd name="T101" fmla="*/ T100 w 642"/>
                <a:gd name="T102" fmla="+- 0 840 658"/>
                <a:gd name="T103" fmla="*/ 840 h 422"/>
                <a:gd name="T104" fmla="+- 0 14899 14257"/>
                <a:gd name="T105" fmla="*/ T104 w 642"/>
                <a:gd name="T106" fmla="+- 0 858 658"/>
                <a:gd name="T107" fmla="*/ 858 h 422"/>
                <a:gd name="T108" fmla="+- 0 14835 14257"/>
                <a:gd name="T109" fmla="*/ T108 w 642"/>
                <a:gd name="T110" fmla="+- 0 786 658"/>
                <a:gd name="T111" fmla="*/ 786 h 422"/>
                <a:gd name="T112" fmla="+- 0 14844 14257"/>
                <a:gd name="T113" fmla="*/ T112 w 642"/>
                <a:gd name="T114" fmla="+- 0 758 658"/>
                <a:gd name="T115" fmla="*/ 758 h 422"/>
                <a:gd name="T116" fmla="+- 0 14388 14257"/>
                <a:gd name="T117" fmla="*/ T116 w 642"/>
                <a:gd name="T118" fmla="+- 0 798 658"/>
                <a:gd name="T119" fmla="*/ 798 h 422"/>
                <a:gd name="T120" fmla="+- 0 14420 14257"/>
                <a:gd name="T121" fmla="*/ T120 w 642"/>
                <a:gd name="T122" fmla="+- 0 798 658"/>
                <a:gd name="T123" fmla="*/ 798 h 422"/>
                <a:gd name="T124" fmla="+- 0 14461 14257"/>
                <a:gd name="T125" fmla="*/ T124 w 642"/>
                <a:gd name="T126" fmla="+- 0 830 658"/>
                <a:gd name="T127" fmla="*/ 830 h 422"/>
                <a:gd name="T128" fmla="+- 0 14510 14257"/>
                <a:gd name="T129" fmla="*/ T128 w 642"/>
                <a:gd name="T130" fmla="+- 0 830 658"/>
                <a:gd name="T131" fmla="*/ 830 h 422"/>
                <a:gd name="T132" fmla="+- 0 14551 14257"/>
                <a:gd name="T133" fmla="*/ T132 w 642"/>
                <a:gd name="T134" fmla="+- 0 798 658"/>
                <a:gd name="T135" fmla="*/ 798 h 422"/>
                <a:gd name="T136" fmla="+- 0 14632 14257"/>
                <a:gd name="T137" fmla="*/ T136 w 642"/>
                <a:gd name="T138" fmla="+- 0 798 658"/>
                <a:gd name="T139" fmla="*/ 798 h 422"/>
                <a:gd name="T140" fmla="+- 0 14664 14257"/>
                <a:gd name="T141" fmla="*/ T140 w 642"/>
                <a:gd name="T142" fmla="+- 0 798 658"/>
                <a:gd name="T143" fmla="*/ 798 h 422"/>
                <a:gd name="T144" fmla="+- 0 14749 14257"/>
                <a:gd name="T145" fmla="*/ T144 w 642"/>
                <a:gd name="T146" fmla="+- 0 830 658"/>
                <a:gd name="T147" fmla="*/ 830 h 422"/>
                <a:gd name="T148" fmla="+- 0 14799 14257"/>
                <a:gd name="T149" fmla="*/ T148 w 642"/>
                <a:gd name="T150" fmla="+- 0 798 658"/>
                <a:gd name="T151" fmla="*/ 798 h 422"/>
                <a:gd name="T152" fmla="+- 0 14835 14257"/>
                <a:gd name="T153" fmla="*/ T152 w 642"/>
                <a:gd name="T154" fmla="+- 0 826 658"/>
                <a:gd name="T155" fmla="*/ 826 h 422"/>
                <a:gd name="T156" fmla="+- 0 14352 14257"/>
                <a:gd name="T157" fmla="*/ T156 w 642"/>
                <a:gd name="T158" fmla="+- 0 790 658"/>
                <a:gd name="T159" fmla="*/ 790 h 422"/>
                <a:gd name="T160" fmla="+- 0 14393 14257"/>
                <a:gd name="T161" fmla="*/ T160 w 642"/>
                <a:gd name="T162" fmla="+- 0 758 658"/>
                <a:gd name="T163" fmla="*/ 758 h 422"/>
                <a:gd name="T164" fmla="+- 0 14474 14257"/>
                <a:gd name="T165" fmla="*/ T164 w 642"/>
                <a:gd name="T166" fmla="+- 0 758 658"/>
                <a:gd name="T167" fmla="*/ 758 h 422"/>
                <a:gd name="T168" fmla="+- 0 14506 14257"/>
                <a:gd name="T169" fmla="*/ T168 w 642"/>
                <a:gd name="T170" fmla="+- 0 758 658"/>
                <a:gd name="T171" fmla="*/ 758 h 422"/>
                <a:gd name="T172" fmla="+- 0 14546 14257"/>
                <a:gd name="T173" fmla="*/ T172 w 642"/>
                <a:gd name="T174" fmla="+- 0 790 658"/>
                <a:gd name="T175" fmla="*/ 790 h 422"/>
                <a:gd name="T176" fmla="+- 0 14596 14257"/>
                <a:gd name="T177" fmla="*/ T176 w 642"/>
                <a:gd name="T178" fmla="+- 0 790 658"/>
                <a:gd name="T179" fmla="*/ 790 h 422"/>
                <a:gd name="T180" fmla="+- 0 14637 14257"/>
                <a:gd name="T181" fmla="*/ T180 w 642"/>
                <a:gd name="T182" fmla="+- 0 758 658"/>
                <a:gd name="T183" fmla="*/ 758 h 422"/>
                <a:gd name="T184" fmla="+- 0 14718 14257"/>
                <a:gd name="T185" fmla="*/ T184 w 642"/>
                <a:gd name="T186" fmla="+- 0 758 658"/>
                <a:gd name="T187" fmla="*/ 758 h 422"/>
                <a:gd name="T188" fmla="+- 0 14749 14257"/>
                <a:gd name="T189" fmla="*/ T188 w 642"/>
                <a:gd name="T190" fmla="+- 0 758 658"/>
                <a:gd name="T191" fmla="*/ 758 h 422"/>
                <a:gd name="T192" fmla="+- 0 14808 14257"/>
                <a:gd name="T193" fmla="*/ T192 w 642"/>
                <a:gd name="T194" fmla="+- 0 758 658"/>
                <a:gd name="T195" fmla="*/ 758 h 422"/>
                <a:gd name="T196" fmla="+- 0 14867 14257"/>
                <a:gd name="T197" fmla="*/ T196 w 642"/>
                <a:gd name="T198" fmla="+- 0 754 658"/>
                <a:gd name="T199" fmla="*/ 754 h 422"/>
                <a:gd name="T200" fmla="+- 0 14799 14257"/>
                <a:gd name="T201" fmla="*/ T200 w 642"/>
                <a:gd name="T202" fmla="+- 0 744 658"/>
                <a:gd name="T203" fmla="*/ 744 h 422"/>
                <a:gd name="T204" fmla="+- 0 14899 14257"/>
                <a:gd name="T205" fmla="*/ T204 w 642"/>
                <a:gd name="T206" fmla="+- 0 744 658"/>
                <a:gd name="T207" fmla="*/ 744 h 422"/>
                <a:gd name="T208" fmla="+- 0 14343 14257"/>
                <a:gd name="T209" fmla="*/ T208 w 642"/>
                <a:gd name="T210" fmla="+- 0 740 658"/>
                <a:gd name="T211" fmla="*/ 740 h 422"/>
                <a:gd name="T212" fmla="+- 0 14406 14257"/>
                <a:gd name="T213" fmla="*/ T212 w 642"/>
                <a:gd name="T214" fmla="+- 0 740 658"/>
                <a:gd name="T215" fmla="*/ 740 h 422"/>
                <a:gd name="T216" fmla="+- 0 14461 14257"/>
                <a:gd name="T217" fmla="*/ T216 w 642"/>
                <a:gd name="T218" fmla="+- 0 718 658"/>
                <a:gd name="T219" fmla="*/ 718 h 422"/>
                <a:gd name="T220" fmla="+- 0 14569 14257"/>
                <a:gd name="T221" fmla="*/ T220 w 642"/>
                <a:gd name="T222" fmla="+- 0 718 658"/>
                <a:gd name="T223" fmla="*/ 718 h 422"/>
                <a:gd name="T224" fmla="+- 0 14614 14257"/>
                <a:gd name="T225" fmla="*/ T224 w 642"/>
                <a:gd name="T226" fmla="+- 0 718 658"/>
                <a:gd name="T227" fmla="*/ 718 h 422"/>
                <a:gd name="T228" fmla="+- 0 14668 14257"/>
                <a:gd name="T229" fmla="*/ T228 w 642"/>
                <a:gd name="T230" fmla="+- 0 740 658"/>
                <a:gd name="T231" fmla="*/ 740 h 422"/>
                <a:gd name="T232" fmla="+- 0 14731 14257"/>
                <a:gd name="T233" fmla="*/ T232 w 642"/>
                <a:gd name="T234" fmla="+- 0 740 658"/>
                <a:gd name="T235" fmla="*/ 740 h 422"/>
                <a:gd name="T236" fmla="+- 0 14772 14257"/>
                <a:gd name="T237" fmla="*/ T236 w 642"/>
                <a:gd name="T238" fmla="+- 0 718 658"/>
                <a:gd name="T239" fmla="*/ 718 h 42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</a:cxnLst>
              <a:rect l="0" t="0" r="r" b="b"/>
              <a:pathLst>
                <a:path w="642" h="422">
                  <a:moveTo>
                    <a:pt x="615" y="0"/>
                  </a:moveTo>
                  <a:lnTo>
                    <a:pt x="610" y="2"/>
                  </a:lnTo>
                  <a:lnTo>
                    <a:pt x="14" y="2"/>
                  </a:lnTo>
                  <a:lnTo>
                    <a:pt x="4" y="4"/>
                  </a:lnTo>
                  <a:lnTo>
                    <a:pt x="1" y="14"/>
                  </a:lnTo>
                  <a:lnTo>
                    <a:pt x="0" y="32"/>
                  </a:lnTo>
                  <a:lnTo>
                    <a:pt x="0" y="390"/>
                  </a:lnTo>
                  <a:lnTo>
                    <a:pt x="5" y="410"/>
                  </a:lnTo>
                  <a:lnTo>
                    <a:pt x="16" y="418"/>
                  </a:lnTo>
                  <a:lnTo>
                    <a:pt x="27" y="422"/>
                  </a:lnTo>
                  <a:lnTo>
                    <a:pt x="32" y="420"/>
                  </a:lnTo>
                  <a:lnTo>
                    <a:pt x="638" y="420"/>
                  </a:lnTo>
                  <a:lnTo>
                    <a:pt x="641" y="410"/>
                  </a:lnTo>
                  <a:lnTo>
                    <a:pt x="641" y="394"/>
                  </a:lnTo>
                  <a:lnTo>
                    <a:pt x="190" y="394"/>
                  </a:lnTo>
                  <a:lnTo>
                    <a:pt x="190" y="286"/>
                  </a:lnTo>
                  <a:lnTo>
                    <a:pt x="642" y="286"/>
                  </a:lnTo>
                  <a:lnTo>
                    <a:pt x="642" y="254"/>
                  </a:lnTo>
                  <a:lnTo>
                    <a:pt x="32" y="254"/>
                  </a:lnTo>
                  <a:lnTo>
                    <a:pt x="32" y="222"/>
                  </a:lnTo>
                  <a:lnTo>
                    <a:pt x="587" y="222"/>
                  </a:lnTo>
                  <a:lnTo>
                    <a:pt x="587" y="214"/>
                  </a:lnTo>
                  <a:lnTo>
                    <a:pt x="32" y="214"/>
                  </a:lnTo>
                  <a:lnTo>
                    <a:pt x="32" y="182"/>
                  </a:lnTo>
                  <a:lnTo>
                    <a:pt x="587" y="182"/>
                  </a:lnTo>
                  <a:lnTo>
                    <a:pt x="587" y="172"/>
                  </a:lnTo>
                  <a:lnTo>
                    <a:pt x="32" y="172"/>
                  </a:lnTo>
                  <a:lnTo>
                    <a:pt x="32" y="140"/>
                  </a:lnTo>
                  <a:lnTo>
                    <a:pt x="587" y="140"/>
                  </a:lnTo>
                  <a:lnTo>
                    <a:pt x="587" y="132"/>
                  </a:lnTo>
                  <a:lnTo>
                    <a:pt x="32" y="132"/>
                  </a:lnTo>
                  <a:lnTo>
                    <a:pt x="32" y="100"/>
                  </a:lnTo>
                  <a:lnTo>
                    <a:pt x="587" y="100"/>
                  </a:lnTo>
                  <a:lnTo>
                    <a:pt x="587" y="96"/>
                  </a:lnTo>
                  <a:lnTo>
                    <a:pt x="642" y="96"/>
                  </a:lnTo>
                  <a:lnTo>
                    <a:pt x="642" y="86"/>
                  </a:lnTo>
                  <a:lnTo>
                    <a:pt x="515" y="86"/>
                  </a:lnTo>
                  <a:lnTo>
                    <a:pt x="515" y="82"/>
                  </a:lnTo>
                  <a:lnTo>
                    <a:pt x="41" y="82"/>
                  </a:lnTo>
                  <a:lnTo>
                    <a:pt x="41" y="60"/>
                  </a:lnTo>
                  <a:lnTo>
                    <a:pt x="642" y="60"/>
                  </a:lnTo>
                  <a:lnTo>
                    <a:pt x="642" y="32"/>
                  </a:lnTo>
                  <a:lnTo>
                    <a:pt x="637" y="12"/>
                  </a:lnTo>
                  <a:lnTo>
                    <a:pt x="626" y="4"/>
                  </a:lnTo>
                  <a:lnTo>
                    <a:pt x="615" y="0"/>
                  </a:lnTo>
                  <a:close/>
                  <a:moveTo>
                    <a:pt x="638" y="420"/>
                  </a:moveTo>
                  <a:lnTo>
                    <a:pt x="610" y="420"/>
                  </a:lnTo>
                  <a:lnTo>
                    <a:pt x="628" y="422"/>
                  </a:lnTo>
                  <a:lnTo>
                    <a:pt x="638" y="420"/>
                  </a:lnTo>
                  <a:close/>
                  <a:moveTo>
                    <a:pt x="642" y="286"/>
                  </a:moveTo>
                  <a:lnTo>
                    <a:pt x="334" y="286"/>
                  </a:lnTo>
                  <a:lnTo>
                    <a:pt x="334" y="394"/>
                  </a:lnTo>
                  <a:lnTo>
                    <a:pt x="641" y="394"/>
                  </a:lnTo>
                  <a:lnTo>
                    <a:pt x="642" y="286"/>
                  </a:lnTo>
                  <a:close/>
                  <a:moveTo>
                    <a:pt x="73" y="222"/>
                  </a:moveTo>
                  <a:lnTo>
                    <a:pt x="64" y="222"/>
                  </a:lnTo>
                  <a:lnTo>
                    <a:pt x="64" y="254"/>
                  </a:lnTo>
                  <a:lnTo>
                    <a:pt x="73" y="254"/>
                  </a:lnTo>
                  <a:lnTo>
                    <a:pt x="73" y="222"/>
                  </a:lnTo>
                  <a:close/>
                  <a:moveTo>
                    <a:pt x="113" y="222"/>
                  </a:moveTo>
                  <a:lnTo>
                    <a:pt x="104" y="222"/>
                  </a:lnTo>
                  <a:lnTo>
                    <a:pt x="104" y="254"/>
                  </a:lnTo>
                  <a:lnTo>
                    <a:pt x="113" y="254"/>
                  </a:lnTo>
                  <a:lnTo>
                    <a:pt x="113" y="222"/>
                  </a:lnTo>
                  <a:close/>
                  <a:moveTo>
                    <a:pt x="158" y="222"/>
                  </a:moveTo>
                  <a:lnTo>
                    <a:pt x="145" y="222"/>
                  </a:lnTo>
                  <a:lnTo>
                    <a:pt x="145" y="254"/>
                  </a:lnTo>
                  <a:lnTo>
                    <a:pt x="158" y="254"/>
                  </a:lnTo>
                  <a:lnTo>
                    <a:pt x="158" y="222"/>
                  </a:lnTo>
                  <a:close/>
                  <a:moveTo>
                    <a:pt x="366" y="222"/>
                  </a:moveTo>
                  <a:lnTo>
                    <a:pt x="357" y="222"/>
                  </a:lnTo>
                  <a:lnTo>
                    <a:pt x="357" y="254"/>
                  </a:lnTo>
                  <a:lnTo>
                    <a:pt x="366" y="254"/>
                  </a:lnTo>
                  <a:lnTo>
                    <a:pt x="366" y="222"/>
                  </a:lnTo>
                  <a:close/>
                  <a:moveTo>
                    <a:pt x="420" y="222"/>
                  </a:moveTo>
                  <a:lnTo>
                    <a:pt x="398" y="222"/>
                  </a:lnTo>
                  <a:lnTo>
                    <a:pt x="398" y="254"/>
                  </a:lnTo>
                  <a:lnTo>
                    <a:pt x="420" y="254"/>
                  </a:lnTo>
                  <a:lnTo>
                    <a:pt x="420" y="222"/>
                  </a:lnTo>
                  <a:close/>
                  <a:moveTo>
                    <a:pt x="461" y="222"/>
                  </a:moveTo>
                  <a:lnTo>
                    <a:pt x="452" y="222"/>
                  </a:lnTo>
                  <a:lnTo>
                    <a:pt x="452" y="254"/>
                  </a:lnTo>
                  <a:lnTo>
                    <a:pt x="461" y="254"/>
                  </a:lnTo>
                  <a:lnTo>
                    <a:pt x="461" y="222"/>
                  </a:lnTo>
                  <a:close/>
                  <a:moveTo>
                    <a:pt x="497" y="222"/>
                  </a:moveTo>
                  <a:lnTo>
                    <a:pt x="492" y="222"/>
                  </a:lnTo>
                  <a:lnTo>
                    <a:pt x="492" y="254"/>
                  </a:lnTo>
                  <a:lnTo>
                    <a:pt x="497" y="254"/>
                  </a:lnTo>
                  <a:lnTo>
                    <a:pt x="497" y="222"/>
                  </a:lnTo>
                  <a:close/>
                  <a:moveTo>
                    <a:pt x="542" y="222"/>
                  </a:moveTo>
                  <a:lnTo>
                    <a:pt x="529" y="222"/>
                  </a:lnTo>
                  <a:lnTo>
                    <a:pt x="529" y="254"/>
                  </a:lnTo>
                  <a:lnTo>
                    <a:pt x="542" y="254"/>
                  </a:lnTo>
                  <a:lnTo>
                    <a:pt x="542" y="222"/>
                  </a:lnTo>
                  <a:close/>
                  <a:moveTo>
                    <a:pt x="587" y="222"/>
                  </a:moveTo>
                  <a:lnTo>
                    <a:pt x="574" y="222"/>
                  </a:lnTo>
                  <a:lnTo>
                    <a:pt x="574" y="254"/>
                  </a:lnTo>
                  <a:lnTo>
                    <a:pt x="587" y="254"/>
                  </a:lnTo>
                  <a:lnTo>
                    <a:pt x="587" y="222"/>
                  </a:lnTo>
                  <a:close/>
                  <a:moveTo>
                    <a:pt x="642" y="200"/>
                  </a:moveTo>
                  <a:lnTo>
                    <a:pt x="610" y="200"/>
                  </a:lnTo>
                  <a:lnTo>
                    <a:pt x="610" y="254"/>
                  </a:lnTo>
                  <a:lnTo>
                    <a:pt x="642" y="254"/>
                  </a:lnTo>
                  <a:lnTo>
                    <a:pt x="642" y="200"/>
                  </a:lnTo>
                  <a:close/>
                  <a:moveTo>
                    <a:pt x="109" y="182"/>
                  </a:moveTo>
                  <a:lnTo>
                    <a:pt x="100" y="182"/>
                  </a:lnTo>
                  <a:lnTo>
                    <a:pt x="100" y="214"/>
                  </a:lnTo>
                  <a:lnTo>
                    <a:pt x="109" y="214"/>
                  </a:lnTo>
                  <a:lnTo>
                    <a:pt x="109" y="182"/>
                  </a:lnTo>
                  <a:close/>
                  <a:moveTo>
                    <a:pt x="149" y="182"/>
                  </a:moveTo>
                  <a:lnTo>
                    <a:pt x="140" y="182"/>
                  </a:lnTo>
                  <a:lnTo>
                    <a:pt x="140" y="214"/>
                  </a:lnTo>
                  <a:lnTo>
                    <a:pt x="149" y="214"/>
                  </a:lnTo>
                  <a:lnTo>
                    <a:pt x="149" y="182"/>
                  </a:lnTo>
                  <a:close/>
                  <a:moveTo>
                    <a:pt x="190" y="182"/>
                  </a:moveTo>
                  <a:lnTo>
                    <a:pt x="181" y="182"/>
                  </a:lnTo>
                  <a:lnTo>
                    <a:pt x="181" y="214"/>
                  </a:lnTo>
                  <a:lnTo>
                    <a:pt x="190" y="214"/>
                  </a:lnTo>
                  <a:lnTo>
                    <a:pt x="190" y="182"/>
                  </a:lnTo>
                  <a:close/>
                  <a:moveTo>
                    <a:pt x="231" y="182"/>
                  </a:moveTo>
                  <a:lnTo>
                    <a:pt x="222" y="182"/>
                  </a:lnTo>
                  <a:lnTo>
                    <a:pt x="222" y="214"/>
                  </a:lnTo>
                  <a:lnTo>
                    <a:pt x="231" y="214"/>
                  </a:lnTo>
                  <a:lnTo>
                    <a:pt x="231" y="182"/>
                  </a:lnTo>
                  <a:close/>
                  <a:moveTo>
                    <a:pt x="271" y="182"/>
                  </a:moveTo>
                  <a:lnTo>
                    <a:pt x="262" y="182"/>
                  </a:lnTo>
                  <a:lnTo>
                    <a:pt x="262" y="214"/>
                  </a:lnTo>
                  <a:lnTo>
                    <a:pt x="271" y="214"/>
                  </a:lnTo>
                  <a:lnTo>
                    <a:pt x="271" y="182"/>
                  </a:lnTo>
                  <a:close/>
                  <a:moveTo>
                    <a:pt x="312" y="182"/>
                  </a:moveTo>
                  <a:lnTo>
                    <a:pt x="303" y="182"/>
                  </a:lnTo>
                  <a:lnTo>
                    <a:pt x="303" y="214"/>
                  </a:lnTo>
                  <a:lnTo>
                    <a:pt x="312" y="214"/>
                  </a:lnTo>
                  <a:lnTo>
                    <a:pt x="312" y="182"/>
                  </a:lnTo>
                  <a:close/>
                  <a:moveTo>
                    <a:pt x="384" y="182"/>
                  </a:moveTo>
                  <a:lnTo>
                    <a:pt x="344" y="182"/>
                  </a:lnTo>
                  <a:lnTo>
                    <a:pt x="344" y="214"/>
                  </a:lnTo>
                  <a:lnTo>
                    <a:pt x="384" y="214"/>
                  </a:lnTo>
                  <a:lnTo>
                    <a:pt x="384" y="182"/>
                  </a:lnTo>
                  <a:close/>
                  <a:moveTo>
                    <a:pt x="461" y="182"/>
                  </a:moveTo>
                  <a:lnTo>
                    <a:pt x="452" y="182"/>
                  </a:lnTo>
                  <a:lnTo>
                    <a:pt x="452" y="214"/>
                  </a:lnTo>
                  <a:lnTo>
                    <a:pt x="461" y="214"/>
                  </a:lnTo>
                  <a:lnTo>
                    <a:pt x="461" y="182"/>
                  </a:lnTo>
                  <a:close/>
                  <a:moveTo>
                    <a:pt x="515" y="182"/>
                  </a:moveTo>
                  <a:lnTo>
                    <a:pt x="492" y="182"/>
                  </a:lnTo>
                  <a:lnTo>
                    <a:pt x="492" y="214"/>
                  </a:lnTo>
                  <a:lnTo>
                    <a:pt x="587" y="214"/>
                  </a:lnTo>
                  <a:lnTo>
                    <a:pt x="587" y="208"/>
                  </a:lnTo>
                  <a:lnTo>
                    <a:pt x="515" y="208"/>
                  </a:lnTo>
                  <a:lnTo>
                    <a:pt x="515" y="182"/>
                  </a:lnTo>
                  <a:close/>
                  <a:moveTo>
                    <a:pt x="551" y="182"/>
                  </a:moveTo>
                  <a:lnTo>
                    <a:pt x="542" y="182"/>
                  </a:lnTo>
                  <a:lnTo>
                    <a:pt x="542" y="208"/>
                  </a:lnTo>
                  <a:lnTo>
                    <a:pt x="551" y="208"/>
                  </a:lnTo>
                  <a:lnTo>
                    <a:pt x="551" y="182"/>
                  </a:lnTo>
                  <a:close/>
                  <a:moveTo>
                    <a:pt x="587" y="182"/>
                  </a:moveTo>
                  <a:lnTo>
                    <a:pt x="578" y="182"/>
                  </a:lnTo>
                  <a:lnTo>
                    <a:pt x="578" y="208"/>
                  </a:lnTo>
                  <a:lnTo>
                    <a:pt x="587" y="208"/>
                  </a:lnTo>
                  <a:lnTo>
                    <a:pt x="587" y="200"/>
                  </a:lnTo>
                  <a:lnTo>
                    <a:pt x="642" y="200"/>
                  </a:lnTo>
                  <a:lnTo>
                    <a:pt x="642" y="190"/>
                  </a:lnTo>
                  <a:lnTo>
                    <a:pt x="587" y="190"/>
                  </a:lnTo>
                  <a:lnTo>
                    <a:pt x="587" y="182"/>
                  </a:lnTo>
                  <a:close/>
                  <a:moveTo>
                    <a:pt x="587" y="100"/>
                  </a:moveTo>
                  <a:lnTo>
                    <a:pt x="578" y="100"/>
                  </a:lnTo>
                  <a:lnTo>
                    <a:pt x="578" y="128"/>
                  </a:lnTo>
                  <a:lnTo>
                    <a:pt x="610" y="128"/>
                  </a:lnTo>
                  <a:lnTo>
                    <a:pt x="610" y="190"/>
                  </a:lnTo>
                  <a:lnTo>
                    <a:pt x="642" y="190"/>
                  </a:lnTo>
                  <a:lnTo>
                    <a:pt x="642" y="118"/>
                  </a:lnTo>
                  <a:lnTo>
                    <a:pt x="587" y="118"/>
                  </a:lnTo>
                  <a:lnTo>
                    <a:pt x="587" y="100"/>
                  </a:lnTo>
                  <a:close/>
                  <a:moveTo>
                    <a:pt x="91" y="140"/>
                  </a:moveTo>
                  <a:lnTo>
                    <a:pt x="82" y="140"/>
                  </a:lnTo>
                  <a:lnTo>
                    <a:pt x="82" y="172"/>
                  </a:lnTo>
                  <a:lnTo>
                    <a:pt x="91" y="172"/>
                  </a:lnTo>
                  <a:lnTo>
                    <a:pt x="91" y="140"/>
                  </a:lnTo>
                  <a:close/>
                  <a:moveTo>
                    <a:pt x="131" y="140"/>
                  </a:moveTo>
                  <a:lnTo>
                    <a:pt x="122" y="140"/>
                  </a:lnTo>
                  <a:lnTo>
                    <a:pt x="122" y="172"/>
                  </a:lnTo>
                  <a:lnTo>
                    <a:pt x="131" y="172"/>
                  </a:lnTo>
                  <a:lnTo>
                    <a:pt x="131" y="140"/>
                  </a:lnTo>
                  <a:close/>
                  <a:moveTo>
                    <a:pt x="172" y="140"/>
                  </a:moveTo>
                  <a:lnTo>
                    <a:pt x="163" y="140"/>
                  </a:lnTo>
                  <a:lnTo>
                    <a:pt x="163" y="172"/>
                  </a:lnTo>
                  <a:lnTo>
                    <a:pt x="172" y="172"/>
                  </a:lnTo>
                  <a:lnTo>
                    <a:pt x="172" y="140"/>
                  </a:lnTo>
                  <a:close/>
                  <a:moveTo>
                    <a:pt x="213" y="140"/>
                  </a:moveTo>
                  <a:lnTo>
                    <a:pt x="204" y="140"/>
                  </a:lnTo>
                  <a:lnTo>
                    <a:pt x="204" y="172"/>
                  </a:lnTo>
                  <a:lnTo>
                    <a:pt x="213" y="172"/>
                  </a:lnTo>
                  <a:lnTo>
                    <a:pt x="213" y="140"/>
                  </a:lnTo>
                  <a:close/>
                  <a:moveTo>
                    <a:pt x="253" y="140"/>
                  </a:moveTo>
                  <a:lnTo>
                    <a:pt x="244" y="140"/>
                  </a:lnTo>
                  <a:lnTo>
                    <a:pt x="244" y="172"/>
                  </a:lnTo>
                  <a:lnTo>
                    <a:pt x="253" y="172"/>
                  </a:lnTo>
                  <a:lnTo>
                    <a:pt x="253" y="140"/>
                  </a:lnTo>
                  <a:close/>
                  <a:moveTo>
                    <a:pt x="294" y="140"/>
                  </a:moveTo>
                  <a:lnTo>
                    <a:pt x="285" y="140"/>
                  </a:lnTo>
                  <a:lnTo>
                    <a:pt x="285" y="172"/>
                  </a:lnTo>
                  <a:lnTo>
                    <a:pt x="294" y="172"/>
                  </a:lnTo>
                  <a:lnTo>
                    <a:pt x="294" y="140"/>
                  </a:lnTo>
                  <a:close/>
                  <a:moveTo>
                    <a:pt x="334" y="140"/>
                  </a:moveTo>
                  <a:lnTo>
                    <a:pt x="325" y="140"/>
                  </a:lnTo>
                  <a:lnTo>
                    <a:pt x="325" y="172"/>
                  </a:lnTo>
                  <a:lnTo>
                    <a:pt x="334" y="172"/>
                  </a:lnTo>
                  <a:lnTo>
                    <a:pt x="334" y="140"/>
                  </a:lnTo>
                  <a:close/>
                  <a:moveTo>
                    <a:pt x="375" y="140"/>
                  </a:moveTo>
                  <a:lnTo>
                    <a:pt x="366" y="140"/>
                  </a:lnTo>
                  <a:lnTo>
                    <a:pt x="366" y="172"/>
                  </a:lnTo>
                  <a:lnTo>
                    <a:pt x="375" y="172"/>
                  </a:lnTo>
                  <a:lnTo>
                    <a:pt x="375" y="140"/>
                  </a:lnTo>
                  <a:close/>
                  <a:moveTo>
                    <a:pt x="425" y="140"/>
                  </a:moveTo>
                  <a:lnTo>
                    <a:pt x="407" y="140"/>
                  </a:lnTo>
                  <a:lnTo>
                    <a:pt x="407" y="172"/>
                  </a:lnTo>
                  <a:lnTo>
                    <a:pt x="425" y="172"/>
                  </a:lnTo>
                  <a:lnTo>
                    <a:pt x="425" y="140"/>
                  </a:lnTo>
                  <a:close/>
                  <a:moveTo>
                    <a:pt x="515" y="140"/>
                  </a:moveTo>
                  <a:lnTo>
                    <a:pt x="492" y="140"/>
                  </a:lnTo>
                  <a:lnTo>
                    <a:pt x="492" y="172"/>
                  </a:lnTo>
                  <a:lnTo>
                    <a:pt x="587" y="172"/>
                  </a:lnTo>
                  <a:lnTo>
                    <a:pt x="587" y="168"/>
                  </a:lnTo>
                  <a:lnTo>
                    <a:pt x="515" y="168"/>
                  </a:lnTo>
                  <a:lnTo>
                    <a:pt x="515" y="140"/>
                  </a:lnTo>
                  <a:close/>
                  <a:moveTo>
                    <a:pt x="551" y="140"/>
                  </a:moveTo>
                  <a:lnTo>
                    <a:pt x="542" y="140"/>
                  </a:lnTo>
                  <a:lnTo>
                    <a:pt x="542" y="168"/>
                  </a:lnTo>
                  <a:lnTo>
                    <a:pt x="551" y="168"/>
                  </a:lnTo>
                  <a:lnTo>
                    <a:pt x="551" y="140"/>
                  </a:lnTo>
                  <a:close/>
                  <a:moveTo>
                    <a:pt x="587" y="140"/>
                  </a:moveTo>
                  <a:lnTo>
                    <a:pt x="578" y="140"/>
                  </a:lnTo>
                  <a:lnTo>
                    <a:pt x="578" y="168"/>
                  </a:lnTo>
                  <a:lnTo>
                    <a:pt x="587" y="168"/>
                  </a:lnTo>
                  <a:lnTo>
                    <a:pt x="587" y="140"/>
                  </a:lnTo>
                  <a:close/>
                  <a:moveTo>
                    <a:pt x="95" y="100"/>
                  </a:moveTo>
                  <a:lnTo>
                    <a:pt x="82" y="100"/>
                  </a:lnTo>
                  <a:lnTo>
                    <a:pt x="82" y="132"/>
                  </a:lnTo>
                  <a:lnTo>
                    <a:pt x="95" y="132"/>
                  </a:lnTo>
                  <a:lnTo>
                    <a:pt x="95" y="100"/>
                  </a:lnTo>
                  <a:close/>
                  <a:moveTo>
                    <a:pt x="136" y="100"/>
                  </a:moveTo>
                  <a:lnTo>
                    <a:pt x="127" y="100"/>
                  </a:lnTo>
                  <a:lnTo>
                    <a:pt x="127" y="132"/>
                  </a:lnTo>
                  <a:lnTo>
                    <a:pt x="136" y="132"/>
                  </a:lnTo>
                  <a:lnTo>
                    <a:pt x="136" y="100"/>
                  </a:lnTo>
                  <a:close/>
                  <a:moveTo>
                    <a:pt x="176" y="100"/>
                  </a:moveTo>
                  <a:lnTo>
                    <a:pt x="167" y="100"/>
                  </a:lnTo>
                  <a:lnTo>
                    <a:pt x="167" y="132"/>
                  </a:lnTo>
                  <a:lnTo>
                    <a:pt x="176" y="132"/>
                  </a:lnTo>
                  <a:lnTo>
                    <a:pt x="176" y="100"/>
                  </a:lnTo>
                  <a:close/>
                  <a:moveTo>
                    <a:pt x="217" y="100"/>
                  </a:moveTo>
                  <a:lnTo>
                    <a:pt x="208" y="100"/>
                  </a:lnTo>
                  <a:lnTo>
                    <a:pt x="208" y="132"/>
                  </a:lnTo>
                  <a:lnTo>
                    <a:pt x="217" y="132"/>
                  </a:lnTo>
                  <a:lnTo>
                    <a:pt x="217" y="100"/>
                  </a:lnTo>
                  <a:close/>
                  <a:moveTo>
                    <a:pt x="258" y="100"/>
                  </a:moveTo>
                  <a:lnTo>
                    <a:pt x="249" y="100"/>
                  </a:lnTo>
                  <a:lnTo>
                    <a:pt x="249" y="132"/>
                  </a:lnTo>
                  <a:lnTo>
                    <a:pt x="258" y="132"/>
                  </a:lnTo>
                  <a:lnTo>
                    <a:pt x="258" y="100"/>
                  </a:lnTo>
                  <a:close/>
                  <a:moveTo>
                    <a:pt x="298" y="100"/>
                  </a:moveTo>
                  <a:lnTo>
                    <a:pt x="289" y="100"/>
                  </a:lnTo>
                  <a:lnTo>
                    <a:pt x="289" y="132"/>
                  </a:lnTo>
                  <a:lnTo>
                    <a:pt x="298" y="132"/>
                  </a:lnTo>
                  <a:lnTo>
                    <a:pt x="298" y="100"/>
                  </a:lnTo>
                  <a:close/>
                  <a:moveTo>
                    <a:pt x="339" y="100"/>
                  </a:moveTo>
                  <a:lnTo>
                    <a:pt x="330" y="100"/>
                  </a:lnTo>
                  <a:lnTo>
                    <a:pt x="330" y="132"/>
                  </a:lnTo>
                  <a:lnTo>
                    <a:pt x="339" y="132"/>
                  </a:lnTo>
                  <a:lnTo>
                    <a:pt x="339" y="100"/>
                  </a:lnTo>
                  <a:close/>
                  <a:moveTo>
                    <a:pt x="380" y="100"/>
                  </a:moveTo>
                  <a:lnTo>
                    <a:pt x="371" y="100"/>
                  </a:lnTo>
                  <a:lnTo>
                    <a:pt x="371" y="132"/>
                  </a:lnTo>
                  <a:lnTo>
                    <a:pt x="380" y="132"/>
                  </a:lnTo>
                  <a:lnTo>
                    <a:pt x="380" y="100"/>
                  </a:lnTo>
                  <a:close/>
                  <a:moveTo>
                    <a:pt x="420" y="100"/>
                  </a:moveTo>
                  <a:lnTo>
                    <a:pt x="411" y="100"/>
                  </a:lnTo>
                  <a:lnTo>
                    <a:pt x="411" y="132"/>
                  </a:lnTo>
                  <a:lnTo>
                    <a:pt x="420" y="132"/>
                  </a:lnTo>
                  <a:lnTo>
                    <a:pt x="420" y="100"/>
                  </a:lnTo>
                  <a:close/>
                  <a:moveTo>
                    <a:pt x="461" y="100"/>
                  </a:moveTo>
                  <a:lnTo>
                    <a:pt x="452" y="100"/>
                  </a:lnTo>
                  <a:lnTo>
                    <a:pt x="452" y="132"/>
                  </a:lnTo>
                  <a:lnTo>
                    <a:pt x="461" y="132"/>
                  </a:lnTo>
                  <a:lnTo>
                    <a:pt x="461" y="100"/>
                  </a:lnTo>
                  <a:close/>
                  <a:moveTo>
                    <a:pt x="515" y="100"/>
                  </a:moveTo>
                  <a:lnTo>
                    <a:pt x="492" y="100"/>
                  </a:lnTo>
                  <a:lnTo>
                    <a:pt x="492" y="132"/>
                  </a:lnTo>
                  <a:lnTo>
                    <a:pt x="587" y="132"/>
                  </a:lnTo>
                  <a:lnTo>
                    <a:pt x="587" y="128"/>
                  </a:lnTo>
                  <a:lnTo>
                    <a:pt x="515" y="128"/>
                  </a:lnTo>
                  <a:lnTo>
                    <a:pt x="515" y="100"/>
                  </a:lnTo>
                  <a:close/>
                  <a:moveTo>
                    <a:pt x="551" y="100"/>
                  </a:moveTo>
                  <a:lnTo>
                    <a:pt x="542" y="100"/>
                  </a:lnTo>
                  <a:lnTo>
                    <a:pt x="542" y="128"/>
                  </a:lnTo>
                  <a:lnTo>
                    <a:pt x="551" y="128"/>
                  </a:lnTo>
                  <a:lnTo>
                    <a:pt x="551" y="100"/>
                  </a:lnTo>
                  <a:close/>
                  <a:moveTo>
                    <a:pt x="642" y="96"/>
                  </a:moveTo>
                  <a:lnTo>
                    <a:pt x="610" y="96"/>
                  </a:lnTo>
                  <a:lnTo>
                    <a:pt x="610" y="118"/>
                  </a:lnTo>
                  <a:lnTo>
                    <a:pt x="642" y="118"/>
                  </a:lnTo>
                  <a:lnTo>
                    <a:pt x="642" y="96"/>
                  </a:lnTo>
                  <a:close/>
                  <a:moveTo>
                    <a:pt x="551" y="60"/>
                  </a:moveTo>
                  <a:lnTo>
                    <a:pt x="542" y="60"/>
                  </a:lnTo>
                  <a:lnTo>
                    <a:pt x="542" y="86"/>
                  </a:lnTo>
                  <a:lnTo>
                    <a:pt x="551" y="86"/>
                  </a:lnTo>
                  <a:lnTo>
                    <a:pt x="551" y="60"/>
                  </a:lnTo>
                  <a:close/>
                  <a:moveTo>
                    <a:pt x="587" y="60"/>
                  </a:moveTo>
                  <a:lnTo>
                    <a:pt x="578" y="60"/>
                  </a:lnTo>
                  <a:lnTo>
                    <a:pt x="578" y="86"/>
                  </a:lnTo>
                  <a:lnTo>
                    <a:pt x="642" y="86"/>
                  </a:lnTo>
                  <a:lnTo>
                    <a:pt x="642" y="82"/>
                  </a:lnTo>
                  <a:lnTo>
                    <a:pt x="587" y="82"/>
                  </a:lnTo>
                  <a:lnTo>
                    <a:pt x="587" y="60"/>
                  </a:lnTo>
                  <a:close/>
                  <a:moveTo>
                    <a:pt x="95" y="60"/>
                  </a:moveTo>
                  <a:lnTo>
                    <a:pt x="86" y="60"/>
                  </a:lnTo>
                  <a:lnTo>
                    <a:pt x="86" y="82"/>
                  </a:lnTo>
                  <a:lnTo>
                    <a:pt x="95" y="82"/>
                  </a:lnTo>
                  <a:lnTo>
                    <a:pt x="95" y="60"/>
                  </a:lnTo>
                  <a:close/>
                  <a:moveTo>
                    <a:pt x="149" y="60"/>
                  </a:moveTo>
                  <a:lnTo>
                    <a:pt x="140" y="60"/>
                  </a:lnTo>
                  <a:lnTo>
                    <a:pt x="140" y="82"/>
                  </a:lnTo>
                  <a:lnTo>
                    <a:pt x="149" y="82"/>
                  </a:lnTo>
                  <a:lnTo>
                    <a:pt x="149" y="60"/>
                  </a:lnTo>
                  <a:close/>
                  <a:moveTo>
                    <a:pt x="204" y="60"/>
                  </a:moveTo>
                  <a:lnTo>
                    <a:pt x="194" y="60"/>
                  </a:lnTo>
                  <a:lnTo>
                    <a:pt x="194" y="82"/>
                  </a:lnTo>
                  <a:lnTo>
                    <a:pt x="204" y="82"/>
                  </a:lnTo>
                  <a:lnTo>
                    <a:pt x="204" y="60"/>
                  </a:lnTo>
                  <a:close/>
                  <a:moveTo>
                    <a:pt x="258" y="60"/>
                  </a:moveTo>
                  <a:lnTo>
                    <a:pt x="249" y="60"/>
                  </a:lnTo>
                  <a:lnTo>
                    <a:pt x="249" y="82"/>
                  </a:lnTo>
                  <a:lnTo>
                    <a:pt x="258" y="82"/>
                  </a:lnTo>
                  <a:lnTo>
                    <a:pt x="258" y="60"/>
                  </a:lnTo>
                  <a:close/>
                  <a:moveTo>
                    <a:pt x="312" y="60"/>
                  </a:moveTo>
                  <a:lnTo>
                    <a:pt x="303" y="60"/>
                  </a:lnTo>
                  <a:lnTo>
                    <a:pt x="303" y="82"/>
                  </a:lnTo>
                  <a:lnTo>
                    <a:pt x="312" y="82"/>
                  </a:lnTo>
                  <a:lnTo>
                    <a:pt x="312" y="60"/>
                  </a:lnTo>
                  <a:close/>
                  <a:moveTo>
                    <a:pt x="366" y="60"/>
                  </a:moveTo>
                  <a:lnTo>
                    <a:pt x="357" y="60"/>
                  </a:lnTo>
                  <a:lnTo>
                    <a:pt x="357" y="82"/>
                  </a:lnTo>
                  <a:lnTo>
                    <a:pt x="366" y="82"/>
                  </a:lnTo>
                  <a:lnTo>
                    <a:pt x="366" y="60"/>
                  </a:lnTo>
                  <a:close/>
                  <a:moveTo>
                    <a:pt x="420" y="60"/>
                  </a:moveTo>
                  <a:lnTo>
                    <a:pt x="411" y="60"/>
                  </a:lnTo>
                  <a:lnTo>
                    <a:pt x="411" y="82"/>
                  </a:lnTo>
                  <a:lnTo>
                    <a:pt x="420" y="82"/>
                  </a:lnTo>
                  <a:lnTo>
                    <a:pt x="420" y="60"/>
                  </a:lnTo>
                  <a:close/>
                  <a:moveTo>
                    <a:pt x="474" y="60"/>
                  </a:moveTo>
                  <a:lnTo>
                    <a:pt x="465" y="60"/>
                  </a:lnTo>
                  <a:lnTo>
                    <a:pt x="465" y="82"/>
                  </a:lnTo>
                  <a:lnTo>
                    <a:pt x="474" y="82"/>
                  </a:lnTo>
                  <a:lnTo>
                    <a:pt x="474" y="60"/>
                  </a:lnTo>
                  <a:close/>
                  <a:moveTo>
                    <a:pt x="515" y="60"/>
                  </a:moveTo>
                  <a:lnTo>
                    <a:pt x="493" y="60"/>
                  </a:lnTo>
                  <a:lnTo>
                    <a:pt x="493" y="82"/>
                  </a:lnTo>
                  <a:lnTo>
                    <a:pt x="515" y="82"/>
                  </a:lnTo>
                  <a:lnTo>
                    <a:pt x="515" y="60"/>
                  </a:lnTo>
                  <a:close/>
                  <a:moveTo>
                    <a:pt x="642" y="60"/>
                  </a:moveTo>
                  <a:lnTo>
                    <a:pt x="610" y="60"/>
                  </a:lnTo>
                  <a:lnTo>
                    <a:pt x="610" y="82"/>
                  </a:lnTo>
                  <a:lnTo>
                    <a:pt x="642" y="82"/>
                  </a:lnTo>
                  <a:lnTo>
                    <a:pt x="642" y="60"/>
                  </a:lnTo>
                  <a:close/>
                </a:path>
              </a:pathLst>
            </a:custGeom>
            <a:solidFill>
              <a:srgbClr val="0083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3" name="Rectangle 2"/>
          <p:cNvSpPr/>
          <p:nvPr/>
        </p:nvSpPr>
        <p:spPr>
          <a:xfrm>
            <a:off x="1067666" y="737907"/>
            <a:ext cx="108331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Cyrl-RS" dirty="0">
                <a:solidFill>
                  <a:srgbClr val="00637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адресу Петар Петровић , стигао је емејл са попуњеним жалбеним формуларом</a:t>
            </a:r>
          </a:p>
          <a:p>
            <a:r>
              <a:rPr lang="sr-Cyrl-RS" dirty="0">
                <a:solidFill>
                  <a:srgbClr val="00637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Грађанка Ивана Јевтић, се жали на прекомерну буку у згради на адреси, Париске комуне 16 и захтева да буде анонимна. </a:t>
            </a:r>
          </a:p>
        </p:txBody>
      </p:sp>
      <p:sp>
        <p:nvSpPr>
          <p:cNvPr id="4" name="Rectangle 3"/>
          <p:cNvSpPr/>
          <p:nvPr/>
        </p:nvSpPr>
        <p:spPr>
          <a:xfrm>
            <a:off x="204656" y="1675858"/>
            <a:ext cx="1190295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Менаџер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бележи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регистар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додељујући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му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одређени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референтни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број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r-Cyrl-R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r-Cyrl-R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Менаџер</a:t>
            </a:r>
            <a:r>
              <a:rPr lang="sr-Cyrl-R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потврђује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пријем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року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7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радних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дана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тако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што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ће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контактирати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подносиоца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путем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његовог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њеног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жељеног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начина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комуникације</a:t>
            </a:r>
            <a:r>
              <a:rPr lang="sr-Cyrl-R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endParaRPr lang="sr-Cyrl-R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Потврда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садржи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опис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референтни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број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датум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пријема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У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случају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постоје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захтеви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информацијама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који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могу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лако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одмах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обрадити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који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захтевају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потврду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даље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морају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бити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забележени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регистру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sr-Cyrl-R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r-Cyrl-R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анонимне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примљене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е-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поштом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или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поштом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особа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које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желе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дају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било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који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својих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личних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или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контакт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података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неће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бити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одговорено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Међутим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информација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томе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је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таква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примљена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како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ће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бити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обрађена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биће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доступна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веб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страници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Пројекта</a:t>
            </a:r>
            <a:endParaRPr lang="sr-Cyrl-R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r-Cyrl-RS" dirty="0">
              <a:solidFill>
                <a:srgbClr val="00637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r-Cyrl-RS" dirty="0">
                <a:solidFill>
                  <a:srgbClr val="00637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Одговара на е мејл Ивани Јевтић, потврђује пријем, жалба је ѕаведена под бројем ХХ, датум.</a:t>
            </a:r>
          </a:p>
          <a:p>
            <a:r>
              <a:rPr lang="sr-Cyrl-RS" dirty="0">
                <a:solidFill>
                  <a:srgbClr val="00637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Обавештава је да је утврђено да је надлежан еколошки инспектор и да му је прослеђена информација .Такође је обавештава да је контактиран извођач радова. Обзиром да је жалба анонимна одговор ће бити објављен на интернет страници Пројекта кроз извештај о жалбама</a:t>
            </a:r>
          </a:p>
          <a:p>
            <a:r>
              <a:rPr lang="sr-Cyrl-RS" dirty="0">
                <a:solidFill>
                  <a:srgbClr val="00637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Уколико грађанка потврди пријем одговора, сматра се да је жалба решена у </a:t>
            </a:r>
            <a:r>
              <a:rPr lang="sr-Latn-RS" dirty="0">
                <a:solidFill>
                  <a:srgbClr val="00637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sr-Cyrl-RS" dirty="0">
                <a:solidFill>
                  <a:srgbClr val="00637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степену</a:t>
            </a:r>
            <a:r>
              <a:rPr lang="sr-Latn-RS" dirty="0">
                <a:solidFill>
                  <a:srgbClr val="00637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sr-Cyrl-RS" dirty="0">
              <a:solidFill>
                <a:srgbClr val="00637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231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264" y="996462"/>
            <a:ext cx="11929228" cy="5725013"/>
          </a:xfrm>
        </p:spPr>
        <p:txBody>
          <a:bodyPr>
            <a:normAutofit/>
          </a:bodyPr>
          <a:lstStyle/>
          <a:p>
            <a:pPr lvl="0">
              <a:buClr>
                <a:srgbClr val="19E970"/>
              </a:buClr>
              <a:buSzPct val="88000"/>
              <a:buFont typeface="Wingdings" panose="05000000000000000000" pitchFamily="2" charset="2"/>
              <a:buChar char="§"/>
            </a:pPr>
            <a:r>
              <a:rPr lang="en-US" dirty="0" err="1"/>
              <a:t>Уколико</a:t>
            </a:r>
            <a:r>
              <a:rPr lang="en-US" dirty="0"/>
              <a:t> </a:t>
            </a:r>
            <a:r>
              <a:rPr lang="en-US" dirty="0" err="1"/>
              <a:t>подносилац</a:t>
            </a:r>
            <a:r>
              <a:rPr lang="en-US" dirty="0"/>
              <a:t> </a:t>
            </a:r>
            <a:r>
              <a:rPr lang="en-US" dirty="0" err="1"/>
              <a:t>жалбе</a:t>
            </a:r>
            <a:r>
              <a:rPr lang="en-US" dirty="0"/>
              <a:t> </a:t>
            </a:r>
            <a:r>
              <a:rPr lang="en-US" b="1" dirty="0" err="1"/>
              <a:t>није</a:t>
            </a:r>
            <a:r>
              <a:rPr lang="en-US" b="1" dirty="0"/>
              <a:t> </a:t>
            </a:r>
            <a:r>
              <a:rPr lang="en-US" b="1" dirty="0" err="1"/>
              <a:t>задовољан</a:t>
            </a:r>
            <a:r>
              <a:rPr lang="en-US" b="1" dirty="0"/>
              <a:t> </a:t>
            </a:r>
            <a:r>
              <a:rPr lang="en-US" dirty="0" err="1"/>
              <a:t>првостепеним</a:t>
            </a:r>
            <a:r>
              <a:rPr lang="en-US" dirty="0"/>
              <a:t> </a:t>
            </a:r>
            <a:r>
              <a:rPr lang="en-US" dirty="0" err="1"/>
              <a:t>одговором</a:t>
            </a:r>
            <a:r>
              <a:rPr lang="en-US" dirty="0"/>
              <a:t>/</a:t>
            </a:r>
            <a:r>
              <a:rPr lang="en-US" dirty="0" err="1"/>
              <a:t>одлуком</a:t>
            </a:r>
            <a:r>
              <a:rPr lang="en-US" dirty="0"/>
              <a:t>, </a:t>
            </a:r>
            <a:r>
              <a:rPr lang="en-US" b="1" dirty="0" err="1"/>
              <a:t>има</a:t>
            </a:r>
            <a:r>
              <a:rPr lang="en-US" b="1" dirty="0"/>
              <a:t> </a:t>
            </a:r>
            <a:r>
              <a:rPr lang="en-US" b="1" dirty="0" err="1"/>
              <a:t>право</a:t>
            </a:r>
            <a:r>
              <a:rPr lang="en-US" b="1" dirty="0"/>
              <a:t> </a:t>
            </a:r>
            <a:r>
              <a:rPr lang="en-US" b="1" dirty="0" err="1"/>
              <a:t>жалбе</a:t>
            </a:r>
            <a:r>
              <a:rPr lang="en-US" b="1" dirty="0"/>
              <a:t> </a:t>
            </a:r>
            <a:r>
              <a:rPr lang="en-US" b="1" dirty="0" err="1"/>
              <a:t>Другостепеној</a:t>
            </a:r>
            <a:r>
              <a:rPr lang="en-US" b="1" dirty="0"/>
              <a:t> </a:t>
            </a:r>
            <a:r>
              <a:rPr lang="en-US" b="1" dirty="0" err="1"/>
              <a:t>комисији</a:t>
            </a:r>
            <a:r>
              <a:rPr lang="en-US" b="1" dirty="0"/>
              <a:t> </a:t>
            </a:r>
            <a:r>
              <a:rPr lang="en-US" b="1" dirty="0" err="1"/>
              <a:t>Министарства</a:t>
            </a:r>
            <a:r>
              <a:rPr lang="en-US" dirty="0"/>
              <a:t>, </a:t>
            </a:r>
            <a:endParaRPr lang="sr-Latn-RS" dirty="0"/>
          </a:p>
          <a:p>
            <a:pPr lvl="0">
              <a:buClr>
                <a:srgbClr val="19E970"/>
              </a:buClr>
              <a:buSzPct val="88000"/>
              <a:buFont typeface="Wingdings" panose="05000000000000000000" pitchFamily="2" charset="2"/>
              <a:buChar char="§"/>
            </a:pPr>
            <a:endParaRPr lang="sr-Latn-RS" dirty="0"/>
          </a:p>
          <a:p>
            <a:pPr lvl="0">
              <a:buClr>
                <a:srgbClr val="19E970"/>
              </a:buClr>
              <a:buSzPct val="88000"/>
              <a:buFont typeface="Wingdings" panose="05000000000000000000" pitchFamily="2" charset="2"/>
              <a:buChar char="§"/>
            </a:pP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пријему</a:t>
            </a:r>
            <a:r>
              <a:rPr lang="en-US" dirty="0"/>
              <a:t> </a:t>
            </a:r>
            <a:r>
              <a:rPr lang="en-US" dirty="0" err="1"/>
              <a:t>жалбе</a:t>
            </a:r>
            <a:r>
              <a:rPr lang="en-US" dirty="0"/>
              <a:t>, </a:t>
            </a:r>
            <a:r>
              <a:rPr lang="en-US" dirty="0" err="1"/>
              <a:t>Централни</a:t>
            </a:r>
            <a:r>
              <a:rPr lang="en-US" dirty="0"/>
              <a:t> </a:t>
            </a:r>
            <a:r>
              <a:rPr lang="en-US" dirty="0" err="1"/>
              <a:t>менаџер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жалбе</a:t>
            </a:r>
            <a:r>
              <a:rPr lang="en-US" dirty="0"/>
              <a:t> </a:t>
            </a:r>
            <a:r>
              <a:rPr lang="en-US" dirty="0" err="1"/>
              <a:t>заказује</a:t>
            </a:r>
            <a:r>
              <a:rPr lang="en-US" dirty="0"/>
              <a:t> </a:t>
            </a:r>
            <a:r>
              <a:rPr lang="en-US" dirty="0" err="1"/>
              <a:t>седницу</a:t>
            </a:r>
            <a:r>
              <a:rPr lang="en-US" dirty="0"/>
              <a:t> </a:t>
            </a:r>
            <a:r>
              <a:rPr lang="en-US" dirty="0" err="1"/>
              <a:t>Другостепене</a:t>
            </a:r>
            <a:r>
              <a:rPr lang="en-US" dirty="0"/>
              <a:t> </a:t>
            </a:r>
            <a:r>
              <a:rPr lang="en-US" dirty="0" err="1"/>
              <a:t>комисије</a:t>
            </a:r>
            <a:r>
              <a:rPr lang="en-US" dirty="0"/>
              <a:t> и </a:t>
            </a:r>
            <a:r>
              <a:rPr lang="en-US" dirty="0" err="1"/>
              <a:t>подноси</a:t>
            </a:r>
            <a:r>
              <a:rPr lang="en-US" dirty="0"/>
              <a:t> </a:t>
            </a:r>
            <a:r>
              <a:rPr lang="en-US" dirty="0" err="1"/>
              <a:t>жалбени</a:t>
            </a:r>
            <a:r>
              <a:rPr lang="en-US" dirty="0"/>
              <a:t> </a:t>
            </a:r>
            <a:r>
              <a:rPr lang="en-US" dirty="0" err="1"/>
              <a:t>предмет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разматрање</a:t>
            </a:r>
            <a:r>
              <a:rPr lang="en-US" dirty="0"/>
              <a:t>.</a:t>
            </a:r>
            <a:endParaRPr lang="sr-Latn-RS" dirty="0"/>
          </a:p>
          <a:p>
            <a:pPr lvl="0">
              <a:buClr>
                <a:srgbClr val="19E970"/>
              </a:buClr>
              <a:buSzPct val="88000"/>
              <a:buFont typeface="Wingdings" panose="05000000000000000000" pitchFamily="2" charset="2"/>
              <a:buChar char="§"/>
            </a:pPr>
            <a:endParaRPr lang="sr-Latn-RS" dirty="0"/>
          </a:p>
          <a:p>
            <a:pPr lvl="0">
              <a:buClr>
                <a:srgbClr val="19E970"/>
              </a:buClr>
              <a:buSzPct val="88000"/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err="1"/>
              <a:t>Наменски</a:t>
            </a:r>
            <a:r>
              <a:rPr lang="en-US" dirty="0"/>
              <a:t> </a:t>
            </a:r>
            <a:r>
              <a:rPr lang="en-US" dirty="0" err="1"/>
              <a:t>састанци</a:t>
            </a:r>
            <a:r>
              <a:rPr lang="en-US" dirty="0"/>
              <a:t> </a:t>
            </a:r>
            <a:r>
              <a:rPr lang="en-US" dirty="0" err="1"/>
              <a:t>између</a:t>
            </a:r>
            <a:r>
              <a:rPr lang="en-US" dirty="0"/>
              <a:t> </a:t>
            </a:r>
            <a:r>
              <a:rPr lang="en-US" dirty="0" err="1"/>
              <a:t>Другостепене</a:t>
            </a:r>
            <a:r>
              <a:rPr lang="en-US" dirty="0"/>
              <a:t> </a:t>
            </a:r>
            <a:r>
              <a:rPr lang="en-US" dirty="0" err="1"/>
              <a:t>комисије</a:t>
            </a:r>
            <a:r>
              <a:rPr lang="en-US" dirty="0"/>
              <a:t> и </a:t>
            </a:r>
            <a:r>
              <a:rPr lang="en-US" dirty="0" err="1"/>
              <a:t>подносиоца</a:t>
            </a:r>
            <a:r>
              <a:rPr lang="en-US" dirty="0"/>
              <a:t> </a:t>
            </a:r>
            <a:r>
              <a:rPr lang="en-US" dirty="0" err="1"/>
              <a:t>жалбе</a:t>
            </a:r>
            <a:r>
              <a:rPr lang="en-US" dirty="0"/>
              <a:t> </a:t>
            </a:r>
            <a:r>
              <a:rPr lang="en-US" dirty="0" err="1"/>
              <a:t>су</a:t>
            </a:r>
            <a:r>
              <a:rPr lang="en-US" dirty="0"/>
              <a:t> </a:t>
            </a:r>
            <a:r>
              <a:rPr lang="en-US" dirty="0" err="1"/>
              <a:t>понекад</a:t>
            </a:r>
            <a:r>
              <a:rPr lang="en-US" dirty="0"/>
              <a:t> </a:t>
            </a:r>
            <a:r>
              <a:rPr lang="en-US" dirty="0" err="1"/>
              <a:t>неопходни</a:t>
            </a:r>
            <a:r>
              <a:rPr lang="en-US" dirty="0"/>
              <a:t>. </a:t>
            </a:r>
            <a:endParaRPr lang="sr-Latn-RS" dirty="0"/>
          </a:p>
          <a:p>
            <a:pPr lvl="0">
              <a:buClr>
                <a:srgbClr val="19E970"/>
              </a:buClr>
              <a:buSzPct val="88000"/>
              <a:buFont typeface="Wingdings" panose="05000000000000000000" pitchFamily="2" charset="2"/>
              <a:buChar char="§"/>
            </a:pPr>
            <a:endParaRPr lang="sr-Latn-RS" dirty="0"/>
          </a:p>
          <a:p>
            <a:pPr lvl="0">
              <a:buClr>
                <a:srgbClr val="19E970"/>
              </a:buClr>
              <a:buSzPct val="88000"/>
              <a:buFont typeface="Wingdings" panose="05000000000000000000" pitchFamily="2" charset="2"/>
              <a:buChar char="§"/>
            </a:pPr>
            <a:r>
              <a:rPr lang="en-US" dirty="0" err="1"/>
              <a:t>Одговор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жалбу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даје</a:t>
            </a:r>
            <a:r>
              <a:rPr lang="en-US" dirty="0"/>
              <a:t> </a:t>
            </a:r>
            <a:r>
              <a:rPr lang="en-US" b="1" dirty="0"/>
              <a:t>у </a:t>
            </a:r>
            <a:r>
              <a:rPr lang="en-US" b="1" dirty="0" err="1"/>
              <a:t>року</a:t>
            </a:r>
            <a:r>
              <a:rPr lang="en-US" b="1" dirty="0"/>
              <a:t> </a:t>
            </a:r>
            <a:r>
              <a:rPr lang="en-US" b="1" dirty="0" err="1"/>
              <a:t>од</a:t>
            </a:r>
            <a:r>
              <a:rPr lang="en-US" b="1" dirty="0"/>
              <a:t> 30 </a:t>
            </a:r>
            <a:r>
              <a:rPr lang="en-US" b="1" dirty="0" err="1"/>
              <a:t>дана</a:t>
            </a:r>
            <a:r>
              <a:rPr lang="en-US" b="1" dirty="0"/>
              <a:t> </a:t>
            </a:r>
            <a:r>
              <a:rPr lang="en-US" b="1" dirty="0" err="1"/>
              <a:t>од</a:t>
            </a:r>
            <a:r>
              <a:rPr lang="en-US" b="1" dirty="0"/>
              <a:t> </a:t>
            </a:r>
            <a:r>
              <a:rPr lang="en-US" b="1" dirty="0" err="1"/>
              <a:t>пријема</a:t>
            </a:r>
            <a:r>
              <a:rPr lang="en-US" b="1" dirty="0"/>
              <a:t> </a:t>
            </a:r>
            <a:r>
              <a:rPr lang="en-US" b="1" dirty="0" err="1"/>
              <a:t>жалбе</a:t>
            </a:r>
            <a:r>
              <a:rPr lang="en-US" dirty="0"/>
              <a:t>,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016C-5716-4528-9E07-7C8F6CEF8279}" type="slidenum">
              <a:rPr lang="en-US" smtClean="0"/>
              <a:t>15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68193"/>
            <a:ext cx="12192000" cy="655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 b="1" dirty="0">
                <a:solidFill>
                  <a:srgbClr val="19E970"/>
                </a:solidFill>
              </a:rPr>
              <a:t>      </a:t>
            </a:r>
            <a:r>
              <a:rPr lang="sr-Cyrl-RS" sz="3600" b="1" dirty="0">
                <a:solidFill>
                  <a:srgbClr val="6EB344"/>
                </a:solidFill>
              </a:rPr>
              <a:t>Решавање жалби </a:t>
            </a:r>
            <a:endParaRPr lang="en-US" sz="3600" b="1" dirty="0">
              <a:solidFill>
                <a:srgbClr val="6EB344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7263" y="723285"/>
            <a:ext cx="11743585" cy="0"/>
          </a:xfrm>
          <a:prstGeom prst="line">
            <a:avLst/>
          </a:prstGeom>
          <a:ln w="22225">
            <a:solidFill>
              <a:srgbClr val="6EB3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88722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396601" y="60527"/>
            <a:ext cx="6711653" cy="2255517"/>
            <a:chOff x="2396601" y="60527"/>
            <a:chExt cx="6711653" cy="2255517"/>
          </a:xfrm>
        </p:grpSpPr>
        <p:graphicFrame>
          <p:nvGraphicFramePr>
            <p:cNvPr id="6" name="Diagram 5"/>
            <p:cNvGraphicFramePr/>
            <p:nvPr/>
          </p:nvGraphicFramePr>
          <p:xfrm>
            <a:off x="2396601" y="60527"/>
            <a:ext cx="6711653" cy="192807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cxnSp>
          <p:nvCxnSpPr>
            <p:cNvPr id="8" name="Straight Arrow Connector 7"/>
            <p:cNvCxnSpPr/>
            <p:nvPr/>
          </p:nvCxnSpPr>
          <p:spPr>
            <a:xfrm>
              <a:off x="6152224" y="1863241"/>
              <a:ext cx="550416" cy="452803"/>
            </a:xfrm>
            <a:prstGeom prst="straightConnector1">
              <a:avLst/>
            </a:prstGeom>
            <a:ln w="762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5317724" y="1863240"/>
              <a:ext cx="615235" cy="452804"/>
            </a:xfrm>
            <a:prstGeom prst="straightConnector1">
              <a:avLst/>
            </a:prstGeom>
            <a:ln w="825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5317724" y="4233057"/>
            <a:ext cx="6711653" cy="2624943"/>
            <a:chOff x="5317724" y="4233057"/>
            <a:chExt cx="6711653" cy="2624943"/>
          </a:xfrm>
        </p:grpSpPr>
        <p:graphicFrame>
          <p:nvGraphicFramePr>
            <p:cNvPr id="19" name="Diagram 18"/>
            <p:cNvGraphicFramePr/>
            <p:nvPr/>
          </p:nvGraphicFramePr>
          <p:xfrm>
            <a:off x="5317724" y="4717561"/>
            <a:ext cx="6711653" cy="214043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cxnSp>
          <p:nvCxnSpPr>
            <p:cNvPr id="20" name="Straight Arrow Connector 19"/>
            <p:cNvCxnSpPr/>
            <p:nvPr/>
          </p:nvCxnSpPr>
          <p:spPr>
            <a:xfrm>
              <a:off x="7918271" y="4233057"/>
              <a:ext cx="6528" cy="413560"/>
            </a:xfrm>
            <a:prstGeom prst="straightConnector1">
              <a:avLst/>
            </a:prstGeom>
            <a:ln w="8255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324655" y="2190688"/>
          <a:ext cx="7466490" cy="2249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016C-5716-4528-9E07-7C8F6CEF827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89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264" y="996462"/>
            <a:ext cx="11929228" cy="5725013"/>
          </a:xfrm>
        </p:spPr>
        <p:txBody>
          <a:bodyPr>
            <a:normAutofit/>
          </a:bodyPr>
          <a:lstStyle/>
          <a:p>
            <a:pPr>
              <a:buClr>
                <a:srgbClr val="6FB344"/>
              </a:buClr>
              <a:buSzPct val="88000"/>
              <a:buFont typeface="Wingdings" panose="05000000000000000000" pitchFamily="2" charset="2"/>
              <a:buChar char="§"/>
            </a:pPr>
            <a:r>
              <a:rPr lang="en-US" dirty="0" err="1"/>
              <a:t>Поступак</a:t>
            </a:r>
            <a:r>
              <a:rPr lang="en-US" dirty="0"/>
              <a:t> </a:t>
            </a:r>
            <a:r>
              <a:rPr lang="en-US" dirty="0" err="1"/>
              <a:t>затварања</a:t>
            </a:r>
            <a:r>
              <a:rPr lang="en-US" dirty="0"/>
              <a:t> </a:t>
            </a:r>
            <a:r>
              <a:rPr lang="en-US" dirty="0" err="1"/>
              <a:t>жалбе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исти</a:t>
            </a:r>
            <a:r>
              <a:rPr lang="en-US" dirty="0"/>
              <a:t> </a:t>
            </a:r>
            <a:r>
              <a:rPr lang="en-US" dirty="0" err="1"/>
              <a:t>као</a:t>
            </a:r>
            <a:r>
              <a:rPr lang="en-US" dirty="0"/>
              <a:t> и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првостепене</a:t>
            </a:r>
            <a:r>
              <a:rPr lang="en-US" dirty="0"/>
              <a:t> </a:t>
            </a:r>
            <a:r>
              <a:rPr lang="en-US" dirty="0" err="1"/>
              <a:t>одлуке</a:t>
            </a:r>
            <a:r>
              <a:rPr lang="en-US" dirty="0"/>
              <a:t>, </a:t>
            </a:r>
            <a:r>
              <a:rPr lang="en-US" dirty="0" err="1"/>
              <a:t>уз</a:t>
            </a:r>
            <a:r>
              <a:rPr lang="en-US" dirty="0"/>
              <a:t> </a:t>
            </a:r>
            <a:r>
              <a:rPr lang="en-US" dirty="0" err="1"/>
              <a:t>захтев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потврду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подносиоца</a:t>
            </a:r>
            <a:r>
              <a:rPr lang="en-US" dirty="0"/>
              <a:t> </a:t>
            </a:r>
            <a:r>
              <a:rPr lang="en-US" dirty="0" err="1"/>
              <a:t>жалбе</a:t>
            </a:r>
            <a:r>
              <a:rPr lang="en-US" dirty="0"/>
              <a:t>.</a:t>
            </a:r>
            <a:endParaRPr lang="sr-Latn-RS" dirty="0"/>
          </a:p>
          <a:p>
            <a:pPr>
              <a:buClr>
                <a:srgbClr val="6FB344"/>
              </a:buClr>
              <a:buSzPct val="88000"/>
              <a:buFont typeface="Wingdings" panose="05000000000000000000" pitchFamily="2" charset="2"/>
              <a:buChar char="§"/>
            </a:pPr>
            <a:endParaRPr lang="sr-Latn-RS" dirty="0"/>
          </a:p>
          <a:p>
            <a:pPr>
              <a:buClr>
                <a:srgbClr val="6FB344"/>
              </a:buClr>
              <a:buSzPct val="88000"/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err="1"/>
              <a:t>Ако</a:t>
            </a:r>
            <a:r>
              <a:rPr lang="en-US" dirty="0"/>
              <a:t> </a:t>
            </a:r>
            <a:r>
              <a:rPr lang="en-US" dirty="0" err="1"/>
              <a:t>подносилац</a:t>
            </a:r>
            <a:r>
              <a:rPr lang="en-US" dirty="0"/>
              <a:t> </a:t>
            </a:r>
            <a:r>
              <a:rPr lang="en-US" dirty="0" err="1"/>
              <a:t>жалбе</a:t>
            </a:r>
            <a:r>
              <a:rPr lang="en-US" dirty="0"/>
              <a:t> </a:t>
            </a:r>
            <a:r>
              <a:rPr lang="en-US" dirty="0" err="1"/>
              <a:t>није</a:t>
            </a:r>
            <a:r>
              <a:rPr lang="en-US" dirty="0"/>
              <a:t> </a:t>
            </a:r>
            <a:r>
              <a:rPr lang="en-US" dirty="0" err="1"/>
              <a:t>задовољан</a:t>
            </a:r>
            <a:r>
              <a:rPr lang="en-US" dirty="0"/>
              <a:t> и </a:t>
            </a:r>
            <a:r>
              <a:rPr lang="en-US" dirty="0" err="1"/>
              <a:t>неће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потврди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жалба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задовољавајући</a:t>
            </a:r>
            <a:r>
              <a:rPr lang="en-US" dirty="0"/>
              <a:t> </a:t>
            </a:r>
            <a:r>
              <a:rPr lang="en-US" dirty="0" err="1"/>
              <a:t>начин</a:t>
            </a:r>
            <a:r>
              <a:rPr lang="en-US" dirty="0"/>
              <a:t> </a:t>
            </a:r>
            <a:r>
              <a:rPr lang="en-US" dirty="0" err="1"/>
              <a:t>решена</a:t>
            </a:r>
            <a:r>
              <a:rPr lang="en-US" dirty="0"/>
              <a:t>, </a:t>
            </a:r>
            <a:r>
              <a:rPr lang="en-US" dirty="0" err="1"/>
              <a:t>саветује</a:t>
            </a:r>
            <a:r>
              <a:rPr lang="en-US" dirty="0"/>
              <a:t> </a:t>
            </a:r>
            <a:r>
              <a:rPr lang="en-US" dirty="0" err="1"/>
              <a:t>му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могућност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тражи</a:t>
            </a:r>
            <a:r>
              <a:rPr lang="en-US" dirty="0"/>
              <a:t> </a:t>
            </a:r>
            <a:r>
              <a:rPr lang="en-US" dirty="0" err="1"/>
              <a:t>решење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sr-Cyrl-RS" dirty="0"/>
              <a:t> централног пулта за жалбе који ће жалбу решити или проследити Другостепеној комисији за жалбе формираној на нивоу Министарства рударства и енергетике. </a:t>
            </a:r>
            <a:endParaRPr lang="sr-Latn-RS" dirty="0"/>
          </a:p>
          <a:p>
            <a:pPr>
              <a:buClr>
                <a:srgbClr val="6FB344"/>
              </a:buClr>
              <a:buSzPct val="88000"/>
              <a:buFont typeface="Wingdings" panose="05000000000000000000" pitchFamily="2" charset="2"/>
              <a:buChar char="§"/>
            </a:pPr>
            <a:endParaRPr lang="sr-Latn-RS" dirty="0"/>
          </a:p>
          <a:p>
            <a:pPr>
              <a:buClr>
                <a:srgbClr val="6FB344"/>
              </a:buClr>
              <a:buSzPct val="88000"/>
              <a:buFont typeface="Wingdings" panose="05000000000000000000" pitchFamily="2" charset="2"/>
              <a:buChar char="§"/>
            </a:pPr>
            <a:r>
              <a:rPr lang="sr-Cyrl-RS" dirty="0"/>
              <a:t>Уколико подносилац жалбе није задовољан ни тада</a:t>
            </a:r>
            <a:r>
              <a:rPr lang="sr-Latn-RS" dirty="0"/>
              <a:t>,</a:t>
            </a:r>
            <a:r>
              <a:rPr lang="sr-Cyrl-RS" dirty="0"/>
              <a:t> саветује му се 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b="1" dirty="0" err="1"/>
              <a:t>могућност</a:t>
            </a:r>
            <a:r>
              <a:rPr lang="en-US" b="1" dirty="0"/>
              <a:t> </a:t>
            </a:r>
            <a:r>
              <a:rPr lang="en-US" b="1" dirty="0" err="1"/>
              <a:t>да</a:t>
            </a:r>
            <a:r>
              <a:rPr lang="en-US" b="1" dirty="0"/>
              <a:t> </a:t>
            </a:r>
            <a:r>
              <a:rPr lang="en-US" b="1" dirty="0" err="1"/>
              <a:t>тражи</a:t>
            </a:r>
            <a:r>
              <a:rPr lang="en-US" b="1" dirty="0"/>
              <a:t> </a:t>
            </a:r>
            <a:r>
              <a:rPr lang="en-US" b="1" dirty="0" err="1"/>
              <a:t>решење</a:t>
            </a:r>
            <a:r>
              <a:rPr lang="en-US" b="1" dirty="0"/>
              <a:t> </a:t>
            </a:r>
            <a:r>
              <a:rPr lang="en-US" b="1" dirty="0" err="1"/>
              <a:t>од</a:t>
            </a:r>
            <a:r>
              <a:rPr lang="en-US" b="1" dirty="0"/>
              <a:t> </a:t>
            </a:r>
            <a:r>
              <a:rPr lang="en-US" b="1" dirty="0" err="1"/>
              <a:t>надлежног</a:t>
            </a:r>
            <a:r>
              <a:rPr lang="en-US" b="1" dirty="0"/>
              <a:t> </a:t>
            </a:r>
            <a:r>
              <a:rPr lang="en-US" b="1" dirty="0" err="1"/>
              <a:t>суда</a:t>
            </a:r>
            <a:r>
              <a:rPr lang="en-US" dirty="0"/>
              <a:t>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016C-5716-4528-9E07-7C8F6CEF8279}" type="slidenum">
              <a:rPr lang="en-US" smtClean="0"/>
              <a:t>17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" y="68193"/>
            <a:ext cx="12192000" cy="655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 b="1" dirty="0">
                <a:solidFill>
                  <a:srgbClr val="19E970"/>
                </a:solidFill>
              </a:rPr>
              <a:t>      </a:t>
            </a:r>
            <a:r>
              <a:rPr lang="sr-Cyrl-RS" sz="3600" b="1" dirty="0">
                <a:solidFill>
                  <a:srgbClr val="6EB344"/>
                </a:solidFill>
              </a:rPr>
              <a:t>Затварање жалби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57263" y="723285"/>
            <a:ext cx="11743585" cy="0"/>
          </a:xfrm>
          <a:prstGeom prst="line">
            <a:avLst/>
          </a:prstGeom>
          <a:ln w="22225">
            <a:solidFill>
              <a:srgbClr val="6EB3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25352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264" y="996462"/>
            <a:ext cx="11929228" cy="5725013"/>
          </a:xfrm>
        </p:spPr>
        <p:txBody>
          <a:bodyPr>
            <a:normAutofit/>
          </a:bodyPr>
          <a:lstStyle/>
          <a:p>
            <a:pPr>
              <a:buClr>
                <a:srgbClr val="6FB344"/>
              </a:buClr>
              <a:buSzPct val="88000"/>
              <a:buFont typeface="Wingdings" panose="05000000000000000000" pitchFamily="2" charset="2"/>
              <a:buChar char="§"/>
            </a:pPr>
            <a:r>
              <a:rPr lang="ru-RU" dirty="0"/>
              <a:t>Заједнице и појединци који верују да на њих негативно утиче пројекат који подржава Светска банка (СБ) могу поднети жалбе путем постојећег механизма за решавање жалби на нивоу Пројекта или </a:t>
            </a:r>
            <a:r>
              <a:rPr lang="ru-RU" b="1" dirty="0"/>
              <a:t>Службе за решавање жалби Светске банке. </a:t>
            </a:r>
            <a:endParaRPr lang="sr-Latn-RS" b="1" dirty="0"/>
          </a:p>
          <a:p>
            <a:pPr>
              <a:buClr>
                <a:srgbClr val="6FB344"/>
              </a:buClr>
              <a:buSzPct val="88000"/>
              <a:buFont typeface="Wingdings" panose="05000000000000000000" pitchFamily="2" charset="2"/>
              <a:buChar char="§"/>
            </a:pPr>
            <a:r>
              <a:rPr lang="ru-RU" dirty="0"/>
              <a:t>За информације о томе како да поднесете жалбе Служби за решавање жалби Светске банке (ГРС), посетите: </a:t>
            </a:r>
            <a:endParaRPr lang="sr-Latn-RS" dirty="0"/>
          </a:p>
          <a:p>
            <a:pPr>
              <a:buClr>
                <a:srgbClr val="6FB344"/>
              </a:buClr>
              <a:buSzPct val="88000"/>
              <a:buFont typeface="Wingdings" panose="05000000000000000000" pitchFamily="2" charset="2"/>
              <a:buChar char="§"/>
            </a:pPr>
            <a:r>
              <a:rPr lang="ru-RU" dirty="0">
                <a:hlinkClick r:id="rId3"/>
              </a:rPr>
              <a:t>http://www.worldbank.org/en/projects-operations/products-and-services/grievance-redress-service</a:t>
            </a:r>
            <a:endParaRPr lang="sr-Latn-RS" dirty="0"/>
          </a:p>
          <a:p>
            <a:pPr>
              <a:buClr>
                <a:srgbClr val="6FB344"/>
              </a:buClr>
              <a:buSzPct val="88000"/>
              <a:buFont typeface="Wingdings" panose="05000000000000000000" pitchFamily="2" charset="2"/>
              <a:buChar char="§"/>
            </a:pPr>
            <a:endParaRPr lang="ru-RU" dirty="0"/>
          </a:p>
          <a:p>
            <a:pPr>
              <a:buClr>
                <a:srgbClr val="6FB344"/>
              </a:buClr>
              <a:buSzPct val="88000"/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016C-5716-4528-9E07-7C8F6CEF8279}" type="slidenum">
              <a:rPr lang="en-US" smtClean="0"/>
              <a:t>18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" y="68193"/>
            <a:ext cx="12192000" cy="655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>
                <a:solidFill>
                  <a:srgbClr val="6EB344"/>
                </a:solidFill>
              </a:rPr>
              <a:t>Служба за решавање жалби Светске банке </a:t>
            </a:r>
            <a:r>
              <a:rPr lang="sr-Cyrl-RS" sz="3600" b="1" dirty="0">
                <a:solidFill>
                  <a:srgbClr val="6EB344"/>
                </a:solidFill>
              </a:rPr>
              <a:t>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57263" y="723285"/>
            <a:ext cx="11743585" cy="0"/>
          </a:xfrm>
          <a:prstGeom prst="line">
            <a:avLst/>
          </a:prstGeom>
          <a:ln w="22225">
            <a:solidFill>
              <a:srgbClr val="6EB3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11025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264" y="996462"/>
            <a:ext cx="11929228" cy="5725013"/>
          </a:xfrm>
        </p:spPr>
        <p:txBody>
          <a:bodyPr>
            <a:normAutofit/>
          </a:bodyPr>
          <a:lstStyle/>
          <a:p>
            <a:pPr marL="0" indent="0">
              <a:buClr>
                <a:srgbClr val="6FB344"/>
              </a:buClr>
              <a:buSzPct val="88000"/>
              <a:buNone/>
            </a:pPr>
            <a:r>
              <a:rPr lang="ru-RU" b="1" dirty="0"/>
              <a:t>Централни пулт за жалбе</a:t>
            </a:r>
            <a:r>
              <a:rPr lang="ru-RU" dirty="0"/>
              <a:t> ће бити одговоран за:</a:t>
            </a:r>
          </a:p>
          <a:p>
            <a:pPr>
              <a:buClr>
                <a:srgbClr val="6FB344"/>
              </a:buClr>
              <a:buSzPct val="88000"/>
              <a:buFont typeface="Wingdings" panose="05000000000000000000" pitchFamily="2" charset="2"/>
              <a:buChar char="§"/>
            </a:pPr>
            <a:r>
              <a:rPr lang="ru-RU" dirty="0"/>
              <a:t>Решавање жалби које Локални ниво није могао да реши;</a:t>
            </a:r>
          </a:p>
          <a:p>
            <a:pPr>
              <a:buClr>
                <a:srgbClr val="6FB344"/>
              </a:buClr>
              <a:buSzPct val="88000"/>
              <a:buFont typeface="Wingdings" panose="05000000000000000000" pitchFamily="2" charset="2"/>
              <a:buChar char="§"/>
            </a:pPr>
            <a:r>
              <a:rPr lang="ru-RU" dirty="0"/>
              <a:t>Одржавање евиденције жалби на жалбе примљене на централном и локалном нивоу</a:t>
            </a:r>
          </a:p>
          <a:p>
            <a:pPr>
              <a:buClr>
                <a:srgbClr val="6FB344"/>
              </a:buClr>
              <a:buSzPct val="88000"/>
              <a:buFont typeface="Wingdings" panose="05000000000000000000" pitchFamily="2" charset="2"/>
              <a:buChar char="§"/>
            </a:pPr>
            <a:r>
              <a:rPr lang="ru-RU" dirty="0"/>
              <a:t>Праћење отворених питања и предлагање мера за њихово решавање</a:t>
            </a:r>
          </a:p>
          <a:p>
            <a:pPr>
              <a:buClr>
                <a:srgbClr val="6FB344"/>
              </a:buClr>
              <a:buSzPct val="88000"/>
              <a:buFont typeface="Wingdings" panose="05000000000000000000" pitchFamily="2" charset="2"/>
              <a:buChar char="§"/>
            </a:pPr>
            <a:r>
              <a:rPr lang="ru-RU" dirty="0"/>
              <a:t>Објављивање кварталних извештаја о ГМ механизмима:</a:t>
            </a:r>
          </a:p>
          <a:p>
            <a:pPr>
              <a:buClr>
                <a:srgbClr val="6FB344"/>
              </a:buClr>
              <a:buSzPct val="88000"/>
              <a:buFont typeface="Wingdings" panose="05000000000000000000" pitchFamily="2" charset="2"/>
              <a:buChar char="§"/>
            </a:pPr>
            <a:r>
              <a:rPr lang="ru-RU" dirty="0"/>
              <a:t>На сајту Министарства рударства и енергетике (</a:t>
            </a:r>
            <a:r>
              <a:rPr lang="ru-RU" dirty="0">
                <a:hlinkClick r:id="rId3"/>
              </a:rPr>
              <a:t>http://www.mre.gov.rs/</a:t>
            </a:r>
            <a:endParaRPr lang="sr-Latn-RS" dirty="0"/>
          </a:p>
          <a:p>
            <a:pPr>
              <a:buClr>
                <a:srgbClr val="6FB344"/>
              </a:buClr>
              <a:buSzPct val="88000"/>
              <a:buFont typeface="Wingdings" panose="05000000000000000000" pitchFamily="2" charset="2"/>
              <a:buChar char="§"/>
            </a:pPr>
            <a:r>
              <a:rPr lang="ru-RU" dirty="0"/>
              <a:t>На огласним таблама и веб страницама ЛСУ</a:t>
            </a:r>
          </a:p>
          <a:p>
            <a:pPr>
              <a:buClr>
                <a:srgbClr val="6FB344"/>
              </a:buClr>
              <a:buSzPct val="88000"/>
              <a:buFont typeface="Wingdings" panose="05000000000000000000" pitchFamily="2" charset="2"/>
              <a:buChar char="§"/>
            </a:pPr>
            <a:r>
              <a:rPr lang="ru-RU" dirty="0"/>
              <a:t>Путем кампања на друштвеним мрежама.</a:t>
            </a:r>
          </a:p>
          <a:p>
            <a:pPr marL="0" indent="0">
              <a:buClr>
                <a:srgbClr val="6FB344"/>
              </a:buClr>
              <a:buSzPct val="88000"/>
              <a:buNone/>
            </a:pPr>
            <a:endParaRPr lang="sr-Latn-R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016C-5716-4528-9E07-7C8F6CEF8279}" type="slidenum">
              <a:rPr lang="en-US" smtClean="0"/>
              <a:t>19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" y="68193"/>
            <a:ext cx="12192000" cy="655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 b="1" dirty="0">
                <a:solidFill>
                  <a:srgbClr val="19E970"/>
                </a:solidFill>
              </a:rPr>
              <a:t>    </a:t>
            </a:r>
            <a:r>
              <a:rPr lang="ru-RU" sz="3600" b="1" dirty="0">
                <a:solidFill>
                  <a:srgbClr val="6EB344"/>
                </a:solidFill>
              </a:rPr>
              <a:t>Мониторинг и извештавање о жалбама </a:t>
            </a:r>
            <a:r>
              <a:rPr lang="sr-Cyrl-RS" sz="3600" b="1" dirty="0">
                <a:solidFill>
                  <a:srgbClr val="6EB344"/>
                </a:solidFill>
              </a:rPr>
              <a:t>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57263" y="723285"/>
            <a:ext cx="11743585" cy="0"/>
          </a:xfrm>
          <a:prstGeom prst="line">
            <a:avLst/>
          </a:prstGeom>
          <a:ln w="22225">
            <a:solidFill>
              <a:srgbClr val="6EB3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7969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193"/>
            <a:ext cx="12192000" cy="655092"/>
          </a:xfrm>
        </p:spPr>
        <p:txBody>
          <a:bodyPr>
            <a:normAutofit/>
          </a:bodyPr>
          <a:lstStyle/>
          <a:p>
            <a:r>
              <a:rPr lang="sr-Cyrl-RS" sz="3600" b="1" dirty="0">
                <a:solidFill>
                  <a:srgbClr val="6EB344"/>
                </a:solidFill>
              </a:rPr>
              <a:t>      Садржај обуке</a:t>
            </a:r>
            <a:endParaRPr lang="en-US" sz="3600" b="1" dirty="0">
              <a:solidFill>
                <a:srgbClr val="6EB34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263" y="1228298"/>
            <a:ext cx="10651763" cy="5629701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b="1" dirty="0" err="1"/>
              <a:t>Увод</a:t>
            </a:r>
            <a:r>
              <a:rPr lang="en-US" sz="2000" b="1" dirty="0"/>
              <a:t> и </a:t>
            </a:r>
            <a:r>
              <a:rPr lang="en-US" sz="2000" b="1" dirty="0" err="1"/>
              <a:t>полазне</a:t>
            </a:r>
            <a:r>
              <a:rPr lang="en-US" sz="2000" b="1" dirty="0"/>
              <a:t> </a:t>
            </a:r>
            <a:r>
              <a:rPr lang="en-US" sz="2000" b="1" dirty="0" err="1"/>
              <a:t>основе</a:t>
            </a:r>
            <a:endParaRPr lang="sr-Cyrl-RS" sz="2000" b="1" dirty="0"/>
          </a:p>
          <a:p>
            <a:pPr marL="514350" indent="-514350">
              <a:buFont typeface="+mj-lt"/>
              <a:buAutoNum type="arabicPeriod"/>
            </a:pPr>
            <a:r>
              <a:rPr lang="sr-Cyrl-RS" sz="2000" b="1" dirty="0"/>
              <a:t>Жалба и </a:t>
            </a:r>
            <a:r>
              <a:rPr lang="en-US" sz="2000" b="1" dirty="0" err="1"/>
              <a:t>Жалбени</a:t>
            </a:r>
            <a:r>
              <a:rPr lang="en-US" sz="2000" b="1" dirty="0"/>
              <a:t> </a:t>
            </a:r>
            <a:r>
              <a:rPr lang="en-US" sz="2000" b="1" dirty="0" err="1"/>
              <a:t>механизам</a:t>
            </a:r>
            <a:endParaRPr lang="sr-Cyrl-RS" sz="2000" b="1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err="1"/>
              <a:t>Сврха</a:t>
            </a:r>
            <a:r>
              <a:rPr lang="en-US" sz="1800" dirty="0"/>
              <a:t> </a:t>
            </a:r>
            <a:r>
              <a:rPr lang="en-US" sz="1800" dirty="0" err="1"/>
              <a:t>жалбеног</a:t>
            </a:r>
            <a:r>
              <a:rPr lang="en-US" sz="1800" dirty="0"/>
              <a:t> </a:t>
            </a:r>
            <a:r>
              <a:rPr lang="en-US" sz="1800" dirty="0" err="1"/>
              <a:t>механизма</a:t>
            </a:r>
            <a:endParaRPr lang="sr-Cyrl-RS" sz="1800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err="1"/>
              <a:t>Принципи</a:t>
            </a:r>
            <a:r>
              <a:rPr lang="en-US" sz="1800" dirty="0"/>
              <a:t> </a:t>
            </a:r>
            <a:r>
              <a:rPr lang="en-US" sz="1800" dirty="0" err="1"/>
              <a:t>жалбеног</a:t>
            </a:r>
            <a:r>
              <a:rPr lang="en-US" sz="1800" dirty="0"/>
              <a:t> </a:t>
            </a:r>
            <a:r>
              <a:rPr lang="en-US" sz="1800" dirty="0" err="1"/>
              <a:t>механизма</a:t>
            </a:r>
            <a:endParaRPr lang="sr-Cyrl-RS" sz="1800" dirty="0"/>
          </a:p>
          <a:p>
            <a:pPr marL="457200" indent="-457200">
              <a:buFont typeface="+mj-lt"/>
              <a:buAutoNum type="arabicPeriod"/>
            </a:pPr>
            <a:endParaRPr lang="sr-Cyrl-RS" sz="800" dirty="0"/>
          </a:p>
          <a:p>
            <a:pPr marL="457200" indent="-457200">
              <a:buFont typeface="+mj-lt"/>
              <a:buAutoNum type="arabicPeriod"/>
            </a:pPr>
            <a:r>
              <a:rPr lang="sr-Cyrl-RS" sz="2000" dirty="0"/>
              <a:t> </a:t>
            </a:r>
            <a:r>
              <a:rPr lang="en-US" sz="2000" b="1" dirty="0" err="1"/>
              <a:t>Начин</a:t>
            </a:r>
            <a:r>
              <a:rPr lang="en-US" sz="2000" b="1" dirty="0"/>
              <a:t> </a:t>
            </a:r>
            <a:r>
              <a:rPr lang="en-US" sz="2000" b="1" dirty="0" err="1"/>
              <a:t>успостављања</a:t>
            </a:r>
            <a:r>
              <a:rPr lang="en-US" sz="2000" b="1" dirty="0"/>
              <a:t> </a:t>
            </a:r>
            <a:r>
              <a:rPr lang="en-US" sz="2000" b="1" dirty="0" err="1"/>
              <a:t>жалбеног</a:t>
            </a:r>
            <a:r>
              <a:rPr lang="en-US" sz="2000" b="1" dirty="0"/>
              <a:t> </a:t>
            </a:r>
            <a:r>
              <a:rPr lang="en-US" sz="2000" b="1" dirty="0" err="1"/>
              <a:t>механизма</a:t>
            </a:r>
            <a:endParaRPr lang="sr-Cyrl-RS" sz="2000" b="1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err="1"/>
              <a:t>Локалн</a:t>
            </a:r>
            <a:r>
              <a:rPr lang="sr-Cyrl-RS" sz="1800" dirty="0"/>
              <a:t>и пулт </a:t>
            </a:r>
            <a:r>
              <a:rPr lang="en-US" sz="1800" dirty="0" err="1"/>
              <a:t>за</a:t>
            </a:r>
            <a:r>
              <a:rPr lang="en-US" sz="1800" dirty="0"/>
              <a:t> </a:t>
            </a:r>
            <a:r>
              <a:rPr lang="en-US" sz="1800" dirty="0" err="1"/>
              <a:t>пријем</a:t>
            </a:r>
            <a:r>
              <a:rPr lang="en-US" sz="1800" dirty="0"/>
              <a:t> </a:t>
            </a:r>
            <a:r>
              <a:rPr lang="en-US" sz="1800" dirty="0" err="1"/>
              <a:t>жалби</a:t>
            </a:r>
            <a:endParaRPr lang="sr-Cyrl-RS" sz="1800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err="1"/>
              <a:t>Пулт</a:t>
            </a:r>
            <a:r>
              <a:rPr lang="en-US" sz="1800" dirty="0"/>
              <a:t> </a:t>
            </a:r>
            <a:r>
              <a:rPr lang="en-US" sz="1800" dirty="0" err="1"/>
              <a:t>за</a:t>
            </a:r>
            <a:r>
              <a:rPr lang="en-US" sz="1800" dirty="0"/>
              <a:t> </a:t>
            </a:r>
            <a:r>
              <a:rPr lang="en-US" sz="1800" dirty="0" err="1"/>
              <a:t>жалбе</a:t>
            </a:r>
            <a:r>
              <a:rPr lang="en-US" sz="1800" dirty="0"/>
              <a:t> </a:t>
            </a:r>
            <a:r>
              <a:rPr lang="en-US" sz="1800" dirty="0" err="1"/>
              <a:t>извођача</a:t>
            </a:r>
            <a:r>
              <a:rPr lang="en-US" sz="1800" dirty="0"/>
              <a:t> </a:t>
            </a:r>
            <a:r>
              <a:rPr lang="en-US" sz="1800" dirty="0" err="1"/>
              <a:t>радова</a:t>
            </a:r>
            <a:endParaRPr lang="sr-Cyrl-RS" sz="1800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err="1"/>
              <a:t>Централни</a:t>
            </a:r>
            <a:r>
              <a:rPr lang="en-US" sz="1800" dirty="0"/>
              <a:t> </a:t>
            </a:r>
            <a:r>
              <a:rPr lang="en-US" sz="1800" dirty="0" err="1"/>
              <a:t>пулт</a:t>
            </a:r>
            <a:r>
              <a:rPr lang="en-US" sz="1800" dirty="0"/>
              <a:t> </a:t>
            </a:r>
            <a:r>
              <a:rPr lang="en-US" sz="1800" dirty="0" err="1"/>
              <a:t>за</a:t>
            </a:r>
            <a:r>
              <a:rPr lang="en-US" sz="1800" dirty="0"/>
              <a:t> </a:t>
            </a:r>
            <a:r>
              <a:rPr lang="en-US" sz="1800" dirty="0" err="1"/>
              <a:t>жалбе</a:t>
            </a:r>
            <a:endParaRPr lang="sr-Cyrl-RS" sz="1800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err="1"/>
              <a:t>Другостепена</a:t>
            </a:r>
            <a:r>
              <a:rPr lang="en-US" sz="1800" dirty="0"/>
              <a:t> </a:t>
            </a:r>
            <a:r>
              <a:rPr lang="en-US" sz="1800" dirty="0" err="1"/>
              <a:t>комисија</a:t>
            </a:r>
            <a:r>
              <a:rPr lang="en-US" sz="1800" dirty="0"/>
              <a:t> </a:t>
            </a:r>
            <a:r>
              <a:rPr lang="en-US" sz="1800" dirty="0" err="1"/>
              <a:t>за</a:t>
            </a:r>
            <a:r>
              <a:rPr lang="en-US" sz="1800" dirty="0"/>
              <a:t> </a:t>
            </a:r>
            <a:r>
              <a:rPr lang="en-US" sz="1800" dirty="0" err="1"/>
              <a:t>жалбе</a:t>
            </a:r>
            <a:r>
              <a:rPr lang="en-US" sz="1800" dirty="0"/>
              <a:t> </a:t>
            </a:r>
            <a:r>
              <a:rPr lang="en-US" sz="1800" dirty="0" err="1"/>
              <a:t>Министарства</a:t>
            </a:r>
            <a:endParaRPr lang="sr-Cyrl-RS" sz="1800" dirty="0"/>
          </a:p>
          <a:p>
            <a:pPr marL="457200" lvl="1" indent="0">
              <a:buNone/>
            </a:pPr>
            <a:endParaRPr lang="sr-Cyrl-RS" sz="1800" dirty="0"/>
          </a:p>
          <a:p>
            <a:pPr marL="457200" lvl="1" indent="0">
              <a:buNone/>
            </a:pPr>
            <a:r>
              <a:rPr lang="sr-Cyrl-RS" sz="2000" b="1" dirty="0"/>
              <a:t>4.	</a:t>
            </a:r>
            <a:r>
              <a:rPr lang="en-US" sz="2000" b="1" dirty="0" err="1"/>
              <a:t>Обрада</a:t>
            </a:r>
            <a:r>
              <a:rPr lang="en-US" sz="2000" b="1" dirty="0"/>
              <a:t> </a:t>
            </a:r>
            <a:r>
              <a:rPr lang="en-US" sz="2000" b="1" dirty="0" err="1"/>
              <a:t>примљених</a:t>
            </a:r>
            <a:r>
              <a:rPr lang="en-US" sz="2000" b="1" dirty="0"/>
              <a:t> </a:t>
            </a:r>
            <a:r>
              <a:rPr lang="en-US" sz="2000" b="1" dirty="0" err="1"/>
              <a:t>жалби</a:t>
            </a:r>
            <a:endParaRPr lang="sr-Cyrl-RS" sz="2000" b="1" dirty="0"/>
          </a:p>
          <a:p>
            <a:pPr marL="457200" lvl="1" indent="0">
              <a:buNone/>
            </a:pPr>
            <a:r>
              <a:rPr lang="sr-Cyrl-RS" sz="2000" b="1" dirty="0"/>
              <a:t>	КОРАЦИ ОБРАДЕ ЖАЛБИ</a:t>
            </a:r>
          </a:p>
          <a:p>
            <a:pPr marL="457200" lvl="1" indent="0">
              <a:buNone/>
            </a:pPr>
            <a:endParaRPr lang="sr-Cyrl-RS" sz="2000" b="1" dirty="0"/>
          </a:p>
          <a:p>
            <a:pPr marL="457200" lvl="1" indent="0">
              <a:buNone/>
            </a:pPr>
            <a:r>
              <a:rPr lang="sr-Cyrl-RS" sz="2000" b="1" dirty="0"/>
              <a:t>5.	 Подношење жалбе </a:t>
            </a:r>
          </a:p>
          <a:p>
            <a:pPr marL="457200" lvl="1" indent="0">
              <a:buNone/>
            </a:pPr>
            <a:r>
              <a:rPr lang="sr-Cyrl-RS" sz="2000" b="1" dirty="0"/>
              <a:t>6.	 Мониторинг и извештавање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016C-5716-4528-9E07-7C8F6CEF8279}" type="slidenum">
              <a:rPr lang="en-US" smtClean="0"/>
              <a:t>2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57263" y="723285"/>
            <a:ext cx="11743585" cy="0"/>
          </a:xfrm>
          <a:prstGeom prst="line">
            <a:avLst/>
          </a:prstGeom>
          <a:ln w="22225">
            <a:solidFill>
              <a:srgbClr val="6EB3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6317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264" y="996462"/>
            <a:ext cx="11929228" cy="5725013"/>
          </a:xfrm>
        </p:spPr>
        <p:txBody>
          <a:bodyPr>
            <a:normAutofit/>
          </a:bodyPr>
          <a:lstStyle/>
          <a:p>
            <a:pPr>
              <a:buClr>
                <a:srgbClr val="6FB344"/>
              </a:buClr>
              <a:buSzPct val="88000"/>
              <a:buFont typeface="Wingdings" panose="05000000000000000000" pitchFamily="2" charset="2"/>
              <a:buChar char="§"/>
            </a:pPr>
            <a:r>
              <a:rPr lang="ru-RU" sz="2200" b="1" dirty="0"/>
              <a:t>Локални менаџер за жалбе</a:t>
            </a:r>
            <a:endParaRPr lang="ru-RU" sz="2200" dirty="0"/>
          </a:p>
          <a:p>
            <a:pPr>
              <a:buClr>
                <a:srgbClr val="6FB344"/>
              </a:buClr>
              <a:buSzPct val="88000"/>
              <a:buFont typeface="Wingdings" panose="05000000000000000000" pitchFamily="2" charset="2"/>
              <a:buChar char="§"/>
            </a:pPr>
            <a:r>
              <a:rPr lang="ru-RU" sz="2200" dirty="0"/>
              <a:t>Уколико обим приспелих жалби , питања и захтева за додатним информацијама </a:t>
            </a:r>
            <a:r>
              <a:rPr lang="ru-RU" sz="2200" b="1" dirty="0"/>
              <a:t>не прелази више од 10 поднесака недељно</a:t>
            </a:r>
            <a:r>
              <a:rPr lang="ru-RU" sz="2200" dirty="0"/>
              <a:t>, он ће </a:t>
            </a:r>
            <a:r>
              <a:rPr lang="ru-RU" sz="2200" b="1" dirty="0"/>
              <a:t>једном месечно </a:t>
            </a:r>
            <a:r>
              <a:rPr lang="ru-RU" sz="2200" dirty="0"/>
              <a:t>достављати извештаје Централном менаџеру за жалбе у форми табеле у којој он води евиденцију о статусу и броју пристиглих жалби. </a:t>
            </a:r>
          </a:p>
          <a:p>
            <a:pPr>
              <a:buClr>
                <a:srgbClr val="6FB344"/>
              </a:buClr>
              <a:buSzPct val="88000"/>
              <a:buFont typeface="Wingdings" panose="05000000000000000000" pitchFamily="2" charset="2"/>
              <a:buChar char="§"/>
            </a:pPr>
            <a:r>
              <a:rPr lang="ru-RU" sz="2200" dirty="0"/>
              <a:t>Уколико број жалби буде </a:t>
            </a:r>
            <a:r>
              <a:rPr lang="ru-RU" sz="2200" b="1" dirty="0"/>
              <a:t>већи од 10 недељно </a:t>
            </a:r>
            <a:r>
              <a:rPr lang="ru-RU" sz="2200" dirty="0"/>
              <a:t>он ће обавестити Централног менаџера за жалбе и достављати извештај </a:t>
            </a:r>
            <a:r>
              <a:rPr lang="ru-RU" sz="2200" b="1" dirty="0"/>
              <a:t>једном недељно</a:t>
            </a:r>
            <a:r>
              <a:rPr lang="ru-RU" sz="2200" dirty="0"/>
              <a:t>. </a:t>
            </a:r>
            <a:endParaRPr lang="sr-Latn-RS" sz="2200" dirty="0"/>
          </a:p>
          <a:p>
            <a:pPr>
              <a:buClr>
                <a:srgbClr val="6FB344"/>
              </a:buClr>
              <a:buSzPct val="88000"/>
              <a:buFont typeface="Wingdings" panose="05000000000000000000" pitchFamily="2" charset="2"/>
              <a:buChar char="§"/>
            </a:pPr>
            <a:endParaRPr lang="sr-Latn-RS" sz="2200" dirty="0"/>
          </a:p>
          <a:p>
            <a:pPr>
              <a:buClr>
                <a:srgbClr val="6FB344"/>
              </a:buClr>
              <a:buSzPct val="88000"/>
              <a:buFont typeface="Wingdings" panose="05000000000000000000" pitchFamily="2" charset="2"/>
              <a:buChar char="§"/>
            </a:pPr>
            <a:r>
              <a:rPr lang="ru-RU" sz="2200" dirty="0"/>
              <a:t>У случају таквог броја жалби локални менаџер за жалбе </a:t>
            </a:r>
            <a:r>
              <a:rPr lang="ru-RU" sz="2200" b="1" dirty="0"/>
              <a:t>тражи повећање капацитета Локалне службе за жалбе и о томе обавестити ЈИП</a:t>
            </a:r>
            <a:r>
              <a:rPr lang="ru-RU" sz="2200" dirty="0"/>
              <a:t>, евентуална корекција жалбеног механизма на нивоу Пројекта.</a:t>
            </a:r>
          </a:p>
          <a:p>
            <a:pPr>
              <a:buClr>
                <a:srgbClr val="6FB344"/>
              </a:buClr>
              <a:buSzPct val="88000"/>
              <a:buFont typeface="Wingdings" panose="05000000000000000000" pitchFamily="2" charset="2"/>
              <a:buChar char="§"/>
            </a:pPr>
            <a:r>
              <a:rPr lang="ru-RU" sz="2200" dirty="0"/>
              <a:t>Централни менаџер за жалбе ће прикупљати информације из свих локалних самоуправа и на основу приспелих информација сачињавати </a:t>
            </a:r>
            <a:r>
              <a:rPr lang="ru-RU" sz="2200" b="1" dirty="0"/>
              <a:t>извештај за Банку, такође једном месечно</a:t>
            </a:r>
            <a:r>
              <a:rPr lang="ru-RU" sz="2200" dirty="0"/>
              <a:t>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016C-5716-4528-9E07-7C8F6CEF8279}" type="slidenum">
              <a:rPr lang="en-US" smtClean="0"/>
              <a:t>20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" y="68193"/>
            <a:ext cx="12192000" cy="655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 b="1" dirty="0">
                <a:solidFill>
                  <a:srgbClr val="19E970"/>
                </a:solidFill>
              </a:rPr>
              <a:t>    </a:t>
            </a:r>
            <a:r>
              <a:rPr lang="ru-RU" sz="3600" b="1" dirty="0">
                <a:solidFill>
                  <a:srgbClr val="6EB344"/>
                </a:solidFill>
              </a:rPr>
              <a:t>Мониторинг и извештавање о жалбама </a:t>
            </a:r>
            <a:r>
              <a:rPr lang="sr-Cyrl-RS" sz="3600" b="1" dirty="0">
                <a:solidFill>
                  <a:srgbClr val="6EB344"/>
                </a:solidFill>
              </a:rPr>
              <a:t>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57263" y="723285"/>
            <a:ext cx="11743585" cy="0"/>
          </a:xfrm>
          <a:prstGeom prst="line">
            <a:avLst/>
          </a:prstGeom>
          <a:ln w="22225">
            <a:solidFill>
              <a:srgbClr val="6EB3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19078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4890900"/>
              </p:ext>
            </p:extLst>
          </p:nvPr>
        </p:nvGraphicFramePr>
        <p:xfrm>
          <a:off x="157264" y="1078740"/>
          <a:ext cx="11743583" cy="3672251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903213">
                  <a:extLst>
                    <a:ext uri="{9D8B030D-6E8A-4147-A177-3AD203B41FA5}">
                      <a16:colId xmlns:a16="http://schemas.microsoft.com/office/drawing/2014/main" val="4049050497"/>
                    </a:ext>
                  </a:extLst>
                </a:gridCol>
                <a:gridCol w="428354">
                  <a:extLst>
                    <a:ext uri="{9D8B030D-6E8A-4147-A177-3AD203B41FA5}">
                      <a16:colId xmlns:a16="http://schemas.microsoft.com/office/drawing/2014/main" val="3603017768"/>
                    </a:ext>
                  </a:extLst>
                </a:gridCol>
                <a:gridCol w="879231">
                  <a:extLst>
                    <a:ext uri="{9D8B030D-6E8A-4147-A177-3AD203B41FA5}">
                      <a16:colId xmlns:a16="http://schemas.microsoft.com/office/drawing/2014/main" val="1802789469"/>
                    </a:ext>
                  </a:extLst>
                </a:gridCol>
                <a:gridCol w="1043353">
                  <a:extLst>
                    <a:ext uri="{9D8B030D-6E8A-4147-A177-3AD203B41FA5}">
                      <a16:colId xmlns:a16="http://schemas.microsoft.com/office/drawing/2014/main" val="1757964779"/>
                    </a:ext>
                  </a:extLst>
                </a:gridCol>
                <a:gridCol w="973016">
                  <a:extLst>
                    <a:ext uri="{9D8B030D-6E8A-4147-A177-3AD203B41FA5}">
                      <a16:colId xmlns:a16="http://schemas.microsoft.com/office/drawing/2014/main" val="1768198129"/>
                    </a:ext>
                  </a:extLst>
                </a:gridCol>
                <a:gridCol w="785446">
                  <a:extLst>
                    <a:ext uri="{9D8B030D-6E8A-4147-A177-3AD203B41FA5}">
                      <a16:colId xmlns:a16="http://schemas.microsoft.com/office/drawing/2014/main" val="2785518566"/>
                    </a:ext>
                  </a:extLst>
                </a:gridCol>
                <a:gridCol w="1430488">
                  <a:extLst>
                    <a:ext uri="{9D8B030D-6E8A-4147-A177-3AD203B41FA5}">
                      <a16:colId xmlns:a16="http://schemas.microsoft.com/office/drawing/2014/main" val="3333872568"/>
                    </a:ext>
                  </a:extLst>
                </a:gridCol>
                <a:gridCol w="783510">
                  <a:extLst>
                    <a:ext uri="{9D8B030D-6E8A-4147-A177-3AD203B41FA5}">
                      <a16:colId xmlns:a16="http://schemas.microsoft.com/office/drawing/2014/main" val="117252804"/>
                    </a:ext>
                  </a:extLst>
                </a:gridCol>
                <a:gridCol w="787110">
                  <a:extLst>
                    <a:ext uri="{9D8B030D-6E8A-4147-A177-3AD203B41FA5}">
                      <a16:colId xmlns:a16="http://schemas.microsoft.com/office/drawing/2014/main" val="46131264"/>
                    </a:ext>
                  </a:extLst>
                </a:gridCol>
                <a:gridCol w="1019316">
                  <a:extLst>
                    <a:ext uri="{9D8B030D-6E8A-4147-A177-3AD203B41FA5}">
                      <a16:colId xmlns:a16="http://schemas.microsoft.com/office/drawing/2014/main" val="4026605346"/>
                    </a:ext>
                  </a:extLst>
                </a:gridCol>
                <a:gridCol w="762591">
                  <a:extLst>
                    <a:ext uri="{9D8B030D-6E8A-4147-A177-3AD203B41FA5}">
                      <a16:colId xmlns:a16="http://schemas.microsoft.com/office/drawing/2014/main" val="215975328"/>
                    </a:ext>
                  </a:extLst>
                </a:gridCol>
                <a:gridCol w="1043835">
                  <a:extLst>
                    <a:ext uri="{9D8B030D-6E8A-4147-A177-3AD203B41FA5}">
                      <a16:colId xmlns:a16="http://schemas.microsoft.com/office/drawing/2014/main" val="968083611"/>
                    </a:ext>
                  </a:extLst>
                </a:gridCol>
                <a:gridCol w="904120">
                  <a:extLst>
                    <a:ext uri="{9D8B030D-6E8A-4147-A177-3AD203B41FA5}">
                      <a16:colId xmlns:a16="http://schemas.microsoft.com/office/drawing/2014/main" val="1750485306"/>
                    </a:ext>
                  </a:extLst>
                </a:gridCol>
              </a:tblGrid>
              <a:tr h="524211">
                <a:tc gridSpan="1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</a:rPr>
                        <a:t>Јединица локалне самоуправе : ________________________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</a:rPr>
                        <a:t>Локални менаџер за жалбе:_______________________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365935"/>
                  </a:ext>
                </a:extLst>
              </a:tr>
              <a:tr h="18670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</a:rPr>
                        <a:t>Редни број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</a:rPr>
                        <a:t>Тип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-444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</a:rPr>
                        <a:t>Приоритет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</a:rPr>
                        <a:t>Датум пријема жалбе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</a:rPr>
                        <a:t>Датум примљене повратне информације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</a:rPr>
                        <a:t>Начин пријема повратне информације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</a:rPr>
                        <a:t>Категорија повратне информације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</a:rPr>
                        <a:t>(Брзина давања повратне информације а)одмах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</a:rPr>
                        <a:t>б)после рока од 7 дана)</a:t>
                      </a:r>
                      <a:endParaRPr lang="en-US" sz="11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>
                          <a:effectLst/>
                        </a:rPr>
                        <a:t>Кратак опис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</a:rPr>
                        <a:t>Анонимно (да/не)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</a:rPr>
                        <a:t>Особа додељена за адресирање повратних информација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</a:rPr>
                        <a:t>Статус (решено, на чекању,у другом степену)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</a:rPr>
                        <a:t>Датум слања одговора решавања повратних информација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</a:rPr>
                        <a:t>Опис Комуникације у решавању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608446"/>
                  </a:ext>
                </a:extLst>
              </a:tr>
              <a:tr h="2561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r>
                        <a:rPr lang="sr-Cyrl-RS" sz="900">
                          <a:effectLst/>
                        </a:rPr>
                        <a:t>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7661111"/>
                  </a:ext>
                </a:extLst>
              </a:tr>
              <a:tr h="2561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r>
                        <a:rPr lang="sr-Cyrl-RS" sz="900">
                          <a:effectLst/>
                        </a:rPr>
                        <a:t>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362846"/>
                  </a:ext>
                </a:extLst>
              </a:tr>
              <a:tr h="2561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r>
                        <a:rPr lang="sr-Cyrl-RS" sz="900">
                          <a:effectLst/>
                        </a:rPr>
                        <a:t>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9289841"/>
                  </a:ext>
                </a:extLst>
              </a:tr>
              <a:tr h="2561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</a:t>
                      </a:r>
                      <a:r>
                        <a:rPr lang="sr-Cyrl-RS" sz="900">
                          <a:effectLst/>
                        </a:rPr>
                        <a:t>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9672835"/>
                  </a:ext>
                </a:extLst>
              </a:tr>
              <a:tr h="2561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5.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4956717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016C-5716-4528-9E07-7C8F6CEF8279}" type="slidenum">
              <a:rPr lang="en-US" smtClean="0"/>
              <a:t>21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" y="68193"/>
            <a:ext cx="12192000" cy="655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 b="1" dirty="0">
                <a:solidFill>
                  <a:srgbClr val="19E970"/>
                </a:solidFill>
              </a:rPr>
              <a:t>    </a:t>
            </a:r>
            <a:r>
              <a:rPr lang="ru-RU" sz="3600" b="1" dirty="0">
                <a:solidFill>
                  <a:srgbClr val="6EB344"/>
                </a:solidFill>
              </a:rPr>
              <a:t>Мониторинг и извештавање о жалбама </a:t>
            </a:r>
            <a:r>
              <a:rPr lang="sr-Cyrl-RS" sz="3600" b="1" dirty="0">
                <a:solidFill>
                  <a:srgbClr val="6EB344"/>
                </a:solidFill>
              </a:rPr>
              <a:t>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57263" y="723285"/>
            <a:ext cx="11743585" cy="0"/>
          </a:xfrm>
          <a:prstGeom prst="line">
            <a:avLst/>
          </a:prstGeom>
          <a:ln w="22225">
            <a:solidFill>
              <a:srgbClr val="6EB3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853306" y="-1180153"/>
            <a:ext cx="17411338" cy="56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551" tIns="0" rIns="0" bIns="76176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RS" altLang="en-US" sz="1400" b="1" i="0" u="none" strike="noStrike" cap="none" normalizeH="0" baseline="0">
                <a:ln>
                  <a:noFill/>
                </a:ln>
                <a:solidFill>
                  <a:srgbClr val="53813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</a:t>
            </a:r>
            <a:r>
              <a:rPr kumimoji="0" lang="en-US" altLang="en-US" sz="1400" b="1" i="0" u="none" strike="noStrike" cap="none" normalizeH="0" baseline="0" bmk="_Toc147394489">
                <a:ln>
                  <a:noFill/>
                </a:ln>
                <a:solidFill>
                  <a:srgbClr val="53813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рилог </a:t>
            </a:r>
            <a:r>
              <a:rPr kumimoji="0" lang="sr-Cyrl-RS" altLang="en-US" sz="1400" b="1" i="0" u="none" strike="noStrike" cap="none" normalizeH="0" baseline="0" bmk="_Toc147394489">
                <a:ln>
                  <a:noFill/>
                </a:ln>
                <a:solidFill>
                  <a:srgbClr val="53813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0</a:t>
            </a:r>
            <a:r>
              <a:rPr kumimoji="0" lang="en-US" altLang="en-US" sz="1400" b="1" i="0" u="none" strike="noStrike" cap="none" normalizeH="0" baseline="0" bmk="_Toc147394489">
                <a:ln>
                  <a:noFill/>
                </a:ln>
                <a:solidFill>
                  <a:srgbClr val="53813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 – </a:t>
            </a:r>
            <a:r>
              <a:rPr kumimoji="0" lang="sr-Cyrl-RS" altLang="en-US" sz="1400" b="1" i="0" u="none" strike="noStrike" cap="none" normalizeH="0" baseline="0" bmk="_Toc147394489">
                <a:ln>
                  <a:noFill/>
                </a:ln>
                <a:solidFill>
                  <a:srgbClr val="53813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Евиденција решавања жалби на локалном нивоу</a:t>
            </a:r>
            <a:endParaRPr kumimoji="0" lang="en-US" altLang="en-US" sz="1400" b="1" i="0" u="none" strike="noStrike" cap="none" normalizeH="0" baseline="0">
              <a:ln>
                <a:noFill/>
              </a:ln>
              <a:solidFill>
                <a:srgbClr val="538135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3596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016C-5716-4528-9E07-7C8F6CEF8279}" type="slidenum">
              <a:rPr lang="en-US" smtClean="0"/>
              <a:t>22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" y="68192"/>
            <a:ext cx="12024946" cy="2112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 b="1" dirty="0">
                <a:solidFill>
                  <a:srgbClr val="19E970"/>
                </a:solidFill>
              </a:rPr>
              <a:t>   </a:t>
            </a:r>
          </a:p>
          <a:p>
            <a:r>
              <a:rPr lang="sr-Cyrl-RS" sz="3600" b="1" dirty="0">
                <a:solidFill>
                  <a:srgbClr val="19E970"/>
                </a:solidFill>
              </a:rPr>
              <a:t> </a:t>
            </a:r>
            <a:r>
              <a:rPr lang="ru-RU" sz="4000" b="1" dirty="0">
                <a:solidFill>
                  <a:srgbClr val="6EB344"/>
                </a:solidFill>
              </a:rPr>
              <a:t>Питања и одговори </a:t>
            </a:r>
            <a:r>
              <a:rPr lang="sr-Cyrl-RS" sz="4000" b="1" dirty="0">
                <a:solidFill>
                  <a:srgbClr val="6EB344"/>
                </a:solidFill>
              </a:rPr>
              <a:t>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" y="2001100"/>
            <a:ext cx="11743585" cy="0"/>
          </a:xfrm>
          <a:prstGeom prst="line">
            <a:avLst/>
          </a:prstGeom>
          <a:ln w="22225">
            <a:solidFill>
              <a:srgbClr val="6EB3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 txBox="1">
            <a:spLocks noGrp="1"/>
          </p:cNvSpPr>
          <p:nvPr>
            <p:ph idx="1"/>
          </p:nvPr>
        </p:nvSpPr>
        <p:spPr>
          <a:xfrm>
            <a:off x="2299798" y="2001100"/>
            <a:ext cx="2461846" cy="25122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defTabSz="6858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7000" b="1" dirty="0">
                <a:solidFill>
                  <a:srgbClr val="0063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endParaRPr lang="en-GB" sz="17000" b="1" dirty="0">
              <a:solidFill>
                <a:srgbClr val="00637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650" y="1820862"/>
            <a:ext cx="1608138" cy="160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11751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016C-5716-4528-9E07-7C8F6CEF8279}" type="slidenum">
              <a:rPr lang="en-US" smtClean="0"/>
              <a:t>23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" y="68193"/>
            <a:ext cx="12192000" cy="655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 b="1" dirty="0">
                <a:solidFill>
                  <a:srgbClr val="19E970"/>
                </a:solidFill>
              </a:rPr>
              <a:t>    </a:t>
            </a:r>
            <a:r>
              <a:rPr lang="ru-RU" sz="3600" b="1" dirty="0">
                <a:solidFill>
                  <a:srgbClr val="6EB344"/>
                </a:solidFill>
              </a:rPr>
              <a:t>Хвала на пажњи</a:t>
            </a:r>
            <a:r>
              <a:rPr lang="sr-Latn-RS" sz="3600" b="1" dirty="0">
                <a:solidFill>
                  <a:srgbClr val="6EB344"/>
                </a:solidFill>
              </a:rPr>
              <a:t>!</a:t>
            </a:r>
            <a:r>
              <a:rPr lang="sr-Cyrl-RS" sz="3600" b="1" dirty="0">
                <a:solidFill>
                  <a:srgbClr val="6EB344"/>
                </a:solidFill>
              </a:rPr>
              <a:t>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57263" y="723285"/>
            <a:ext cx="11743585" cy="0"/>
          </a:xfrm>
          <a:prstGeom prst="line">
            <a:avLst/>
          </a:prstGeom>
          <a:ln w="22225">
            <a:solidFill>
              <a:srgbClr val="6EB3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98939" y="1378377"/>
            <a:ext cx="117523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000" b="1" dirty="0"/>
              <a:t>Александар Пуљевић, </a:t>
            </a:r>
          </a:p>
          <a:p>
            <a:r>
              <a:rPr lang="sr-Cyrl-RS" sz="2000" dirty="0"/>
              <a:t>Директор ЈИП  </a:t>
            </a:r>
            <a:r>
              <a:rPr lang="en-US" sz="2000" dirty="0" err="1"/>
              <a:t>Чиста</a:t>
            </a:r>
            <a:r>
              <a:rPr lang="en-US" sz="2000" dirty="0"/>
              <a:t> </a:t>
            </a:r>
            <a:r>
              <a:rPr lang="en-US" sz="2000" dirty="0" err="1"/>
              <a:t>енергија</a:t>
            </a:r>
            <a:r>
              <a:rPr lang="en-US" sz="2000" dirty="0"/>
              <a:t> и </a:t>
            </a:r>
            <a:r>
              <a:rPr lang="en-US" sz="2000" dirty="0" err="1"/>
              <a:t>енергетска</a:t>
            </a:r>
            <a:r>
              <a:rPr lang="en-US" sz="2000" dirty="0"/>
              <a:t> </a:t>
            </a:r>
            <a:r>
              <a:rPr lang="en-US" sz="2000" dirty="0" err="1"/>
              <a:t>ефикасност</a:t>
            </a:r>
            <a:r>
              <a:rPr lang="en-US" sz="2000" dirty="0"/>
              <a:t> </a:t>
            </a:r>
            <a:r>
              <a:rPr lang="en-US" sz="2000" dirty="0" err="1"/>
              <a:t>за</a:t>
            </a:r>
            <a:r>
              <a:rPr lang="en-US" sz="2000" dirty="0"/>
              <a:t> </a:t>
            </a:r>
            <a:r>
              <a:rPr lang="en-US" sz="2000" dirty="0" err="1"/>
              <a:t>грађане</a:t>
            </a:r>
            <a:r>
              <a:rPr lang="en-US" sz="2000" dirty="0"/>
              <a:t> у </a:t>
            </a:r>
            <a:r>
              <a:rPr lang="en-US" sz="2000" dirty="0" err="1"/>
              <a:t>Србији</a:t>
            </a:r>
            <a:r>
              <a:rPr lang="en-US" sz="2000" dirty="0"/>
              <a:t> (P176770)</a:t>
            </a:r>
          </a:p>
          <a:p>
            <a:endParaRPr lang="sr-Cyrl-RS" sz="2000" u="sng" dirty="0">
              <a:solidFill>
                <a:srgbClr val="0000FF"/>
              </a:solidFill>
              <a:ea typeface="Calibri" panose="020F0502020204030204" pitchFamily="34" charset="0"/>
              <a:hlinkClick r:id="rId2"/>
            </a:endParaRPr>
          </a:p>
          <a:p>
            <a:r>
              <a:rPr lang="en-US" sz="2000" u="sng" dirty="0">
                <a:solidFill>
                  <a:srgbClr val="0000FF"/>
                </a:solidFill>
                <a:ea typeface="Calibri" panose="020F0502020204030204" pitchFamily="34" charset="0"/>
                <a:hlinkClick r:id="rId2"/>
              </a:rPr>
              <a:t>aleksandar.puljevic@mre.gov.rs</a:t>
            </a:r>
            <a:endParaRPr lang="sr-Cyrl-RS" sz="2000" dirty="0">
              <a:ea typeface="Calibri" panose="020F0502020204030204" pitchFamily="34" charset="0"/>
            </a:endParaRPr>
          </a:p>
          <a:p>
            <a:endParaRPr lang="sr-Cyrl-RS" sz="2000" dirty="0">
              <a:ea typeface="Calibri" panose="020F0502020204030204" pitchFamily="34" charset="0"/>
            </a:endParaRPr>
          </a:p>
          <a:p>
            <a:endParaRPr lang="sr-Cyrl-RS" sz="2000" dirty="0">
              <a:ea typeface="Calibri" panose="020F0502020204030204" pitchFamily="34" charset="0"/>
            </a:endParaRPr>
          </a:p>
          <a:p>
            <a:r>
              <a:rPr lang="sr-Cyrl-RS" sz="2000" dirty="0">
                <a:ea typeface="Calibri" panose="020F0502020204030204" pitchFamily="34" charset="0"/>
              </a:rPr>
              <a:t>Наташа Ђокић, сарадник на пројекту</a:t>
            </a:r>
          </a:p>
          <a:p>
            <a:br>
              <a:rPr lang="en-US" sz="2000" dirty="0">
                <a:ea typeface="Calibri" panose="020F0502020204030204" pitchFamily="34" charset="0"/>
              </a:rPr>
            </a:br>
            <a:r>
              <a:rPr lang="en-US" sz="2000" u="sng" dirty="0">
                <a:solidFill>
                  <a:srgbClr val="0000FF"/>
                </a:solidFill>
                <a:ea typeface="Calibri" panose="020F0502020204030204" pitchFamily="34" charset="0"/>
                <a:hlinkClick r:id="rId3"/>
              </a:rPr>
              <a:t>natassa.djokic@gmail.com</a:t>
            </a:r>
            <a:endParaRPr lang="en-US" sz="2000" dirty="0">
              <a:ea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000" dirty="0">
                <a:ea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02819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276" y="841936"/>
            <a:ext cx="11562515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Cyrl-RS" sz="2400" b="1" dirty="0"/>
              <a:t>Жалба:</a:t>
            </a:r>
          </a:p>
          <a:p>
            <a:pPr>
              <a:buClr>
                <a:srgbClr val="19E970"/>
              </a:buClr>
              <a:buSzPct val="88000"/>
              <a:buFont typeface="Wingdings" panose="05000000000000000000" pitchFamily="2" charset="2"/>
              <a:buChar char="§"/>
            </a:pPr>
            <a:r>
              <a:rPr lang="sr-Cyrl-RS" sz="2400" dirty="0"/>
              <a:t>захтеви за достављањем додатних информација и појашњења, </a:t>
            </a:r>
          </a:p>
          <a:p>
            <a:pPr>
              <a:buClr>
                <a:srgbClr val="19E970"/>
              </a:buClr>
              <a:buSzPct val="88000"/>
              <a:buFont typeface="Wingdings" panose="05000000000000000000" pitchFamily="2" charset="2"/>
              <a:buChar char="§"/>
            </a:pPr>
            <a:r>
              <a:rPr lang="sr-Cyrl-RS" sz="2400" dirty="0"/>
              <a:t>приговори, </a:t>
            </a:r>
          </a:p>
          <a:p>
            <a:pPr>
              <a:buClr>
                <a:srgbClr val="19E970"/>
              </a:buClr>
              <a:buSzPct val="88000"/>
              <a:buFont typeface="Wingdings" panose="05000000000000000000" pitchFamily="2" charset="2"/>
              <a:buChar char="§"/>
            </a:pPr>
            <a:r>
              <a:rPr lang="sr-Cyrl-RS" sz="2400" dirty="0"/>
              <a:t>притужбе,</a:t>
            </a:r>
          </a:p>
          <a:p>
            <a:pPr>
              <a:buClr>
                <a:srgbClr val="19E970"/>
              </a:buClr>
              <a:buSzPct val="88000"/>
              <a:buFont typeface="Wingdings" panose="05000000000000000000" pitchFamily="2" charset="2"/>
              <a:buChar char="§"/>
            </a:pPr>
            <a:r>
              <a:rPr lang="sr-Cyrl-RS" sz="2400" dirty="0"/>
              <a:t> коментари и сугестије и </a:t>
            </a:r>
          </a:p>
          <a:p>
            <a:pPr>
              <a:buClr>
                <a:srgbClr val="19E970"/>
              </a:buClr>
              <a:buSzPct val="88000"/>
              <a:buFont typeface="Wingdings" panose="05000000000000000000" pitchFamily="2" charset="2"/>
              <a:buChar char="§"/>
            </a:pPr>
            <a:r>
              <a:rPr lang="sr-Cyrl-RS" sz="2400" dirty="0"/>
              <a:t>други облици изражавања различитих примедби на неку од пројектних активности</a:t>
            </a:r>
          </a:p>
          <a:p>
            <a:pPr marL="0" indent="0">
              <a:buNone/>
            </a:pPr>
            <a:r>
              <a:rPr lang="sr-Cyrl-RS" sz="2400" dirty="0"/>
              <a:t>током имплементације пројектних активности на  спровођењу мера </a:t>
            </a:r>
            <a:r>
              <a:rPr lang="en-US" sz="2400" dirty="0" err="1"/>
              <a:t>енергетске</a:t>
            </a:r>
            <a:r>
              <a:rPr lang="en-US" sz="2400" dirty="0"/>
              <a:t> </a:t>
            </a:r>
            <a:r>
              <a:rPr lang="en-US" sz="2400" dirty="0" err="1"/>
              <a:t>ефикасности</a:t>
            </a:r>
            <a:r>
              <a:rPr lang="en-US" sz="2400" dirty="0"/>
              <a:t> у </a:t>
            </a:r>
            <a:r>
              <a:rPr lang="en-US" sz="2400" dirty="0" err="1"/>
              <a:t>домаћинствима</a:t>
            </a:r>
            <a:r>
              <a:rPr lang="en-US" sz="2400" dirty="0"/>
              <a:t> у </a:t>
            </a:r>
            <a:r>
              <a:rPr lang="en-US" sz="2400" dirty="0" err="1"/>
              <a:t>Србиј</a:t>
            </a:r>
            <a:r>
              <a:rPr lang="en-US" sz="2400" dirty="0"/>
              <a:t>, у </a:t>
            </a:r>
            <a:r>
              <a:rPr lang="sr-Cyrl-RS" sz="2400" dirty="0"/>
              <a:t>локалним самоуправама које су обухваћене Пројектом. </a:t>
            </a:r>
          </a:p>
          <a:p>
            <a:endParaRPr lang="sr-Latn-RS" sz="2400" dirty="0"/>
          </a:p>
          <a:p>
            <a:pPr marL="0" indent="0">
              <a:buNone/>
            </a:pPr>
            <a:r>
              <a:rPr lang="sr-Cyrl-RS" sz="2400" b="1" dirty="0"/>
              <a:t>Жалбени механизам</a:t>
            </a:r>
            <a:r>
              <a:rPr lang="sr-Cyrl-RS" sz="2400" dirty="0"/>
              <a:t>:</a:t>
            </a:r>
          </a:p>
          <a:p>
            <a:pPr>
              <a:buClr>
                <a:srgbClr val="19E970"/>
              </a:buClr>
              <a:buSzPct val="88000"/>
              <a:buFont typeface="Wingdings" panose="05000000000000000000" pitchFamily="2" charset="2"/>
              <a:buChar char="§"/>
            </a:pPr>
            <a:r>
              <a:rPr lang="sr-Cyrl-RS" sz="2400" dirty="0"/>
              <a:t>све активности које ће се успоставити на нивоу Пројекта а које обезбеђују управљање жалбама. 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016C-5716-4528-9E07-7C8F6CEF8279}" type="slidenum">
              <a:rPr lang="en-US" smtClean="0"/>
              <a:t>3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68193"/>
            <a:ext cx="12192000" cy="655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 b="1" dirty="0">
                <a:solidFill>
                  <a:srgbClr val="19E970"/>
                </a:solidFill>
              </a:rPr>
              <a:t>      </a:t>
            </a:r>
            <a:r>
              <a:rPr lang="sr-Cyrl-RS" sz="3600" b="1" dirty="0">
                <a:solidFill>
                  <a:srgbClr val="6EB344"/>
                </a:solidFill>
              </a:rPr>
              <a:t>Жалба и Жалбени механизам</a:t>
            </a:r>
            <a:endParaRPr lang="en-US" sz="3600" b="1" dirty="0">
              <a:solidFill>
                <a:srgbClr val="6EB344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24207" y="723285"/>
            <a:ext cx="11743585" cy="0"/>
          </a:xfrm>
          <a:prstGeom prst="line">
            <a:avLst/>
          </a:prstGeom>
          <a:ln w="22225">
            <a:solidFill>
              <a:srgbClr val="6EB3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5614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563" y="1378377"/>
            <a:ext cx="11737074" cy="4351338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19E970"/>
              </a:buClr>
              <a:buSzPct val="88000"/>
              <a:buFont typeface="Wingdings" panose="05000000000000000000" pitchFamily="2" charset="2"/>
              <a:buChar char="§"/>
            </a:pP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ефикасно</a:t>
            </a:r>
            <a:r>
              <a:rPr lang="en-US" sz="2400" dirty="0"/>
              <a:t> </a:t>
            </a:r>
            <a:r>
              <a:rPr lang="en-US" sz="2400" b="1" dirty="0" err="1"/>
              <a:t>пружи</a:t>
            </a:r>
            <a:r>
              <a:rPr lang="en-US" sz="2400" b="1" dirty="0"/>
              <a:t> </a:t>
            </a:r>
            <a:r>
              <a:rPr lang="en-US" sz="2400" b="1" dirty="0" err="1"/>
              <a:t>информације</a:t>
            </a:r>
            <a:r>
              <a:rPr lang="en-US" sz="2400" b="1" dirty="0"/>
              <a:t> о </a:t>
            </a:r>
            <a:r>
              <a:rPr lang="en-US" sz="2400" b="1" dirty="0" err="1"/>
              <a:t>Пројекту</a:t>
            </a:r>
            <a:r>
              <a:rPr lang="en-US" sz="2400" b="1" dirty="0"/>
              <a:t> </a:t>
            </a:r>
            <a:r>
              <a:rPr lang="en-US" sz="2400" dirty="0" err="1"/>
              <a:t>свим</a:t>
            </a:r>
            <a:r>
              <a:rPr lang="en-US" sz="2400" dirty="0"/>
              <a:t> </a:t>
            </a:r>
            <a:r>
              <a:rPr lang="en-US" sz="2400" dirty="0" err="1"/>
              <a:t>заинтересованим</a:t>
            </a:r>
            <a:r>
              <a:rPr lang="en-US" sz="2400" dirty="0"/>
              <a:t> </a:t>
            </a:r>
            <a:r>
              <a:rPr lang="en-US" sz="2400" dirty="0" err="1"/>
              <a:t>странама</a:t>
            </a:r>
            <a:r>
              <a:rPr lang="en-US" sz="2400" dirty="0"/>
              <a:t> </a:t>
            </a:r>
            <a:r>
              <a:rPr lang="en-US" sz="2400" dirty="0" err="1"/>
              <a:t>тако</a:t>
            </a:r>
            <a:r>
              <a:rPr lang="en-US" sz="2400" dirty="0"/>
              <a:t> </a:t>
            </a:r>
            <a:r>
              <a:rPr lang="en-US" sz="2400" dirty="0" err="1"/>
              <a:t>што</a:t>
            </a:r>
            <a:r>
              <a:rPr lang="en-US" sz="2400" dirty="0"/>
              <a:t> </a:t>
            </a:r>
            <a:r>
              <a:rPr lang="en-US" sz="2400" dirty="0" err="1"/>
              <a:t>ће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бавити</a:t>
            </a:r>
            <a:r>
              <a:rPr lang="en-US" sz="2400" dirty="0"/>
              <a:t> </a:t>
            </a:r>
            <a:r>
              <a:rPr lang="en-US" sz="2400" dirty="0" err="1"/>
              <a:t>њиховим</a:t>
            </a:r>
            <a:r>
              <a:rPr lang="en-US" sz="2400" dirty="0"/>
              <a:t> </a:t>
            </a:r>
            <a:r>
              <a:rPr lang="en-US" sz="2400" dirty="0" err="1"/>
              <a:t>конкретним</a:t>
            </a:r>
            <a:r>
              <a:rPr lang="en-US" sz="2400" dirty="0"/>
              <a:t> </a:t>
            </a:r>
            <a:r>
              <a:rPr lang="en-US" sz="2400" dirty="0" err="1"/>
              <a:t>питањима</a:t>
            </a:r>
            <a:r>
              <a:rPr lang="en-US" sz="2400" dirty="0"/>
              <a:t> и </a:t>
            </a:r>
            <a:r>
              <a:rPr lang="en-US" sz="2400" dirty="0" err="1"/>
              <a:t>захтевима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информацијама</a:t>
            </a:r>
            <a:r>
              <a:rPr lang="en-US" sz="2400" dirty="0"/>
              <a:t>, </a:t>
            </a:r>
          </a:p>
          <a:p>
            <a:pPr lvl="0">
              <a:buClr>
                <a:srgbClr val="19E970"/>
              </a:buClr>
              <a:buSzPct val="88000"/>
              <a:buFont typeface="Wingdings" panose="05000000000000000000" pitchFamily="2" charset="2"/>
              <a:buChar char="§"/>
            </a:pPr>
            <a:r>
              <a:rPr lang="sr-Cyrl-RS" sz="2400" dirty="0"/>
              <a:t>да предупреди</a:t>
            </a:r>
            <a:r>
              <a:rPr lang="en-US" sz="2400" dirty="0"/>
              <a:t> </a:t>
            </a:r>
            <a:r>
              <a:rPr lang="en-US" sz="2400" dirty="0" err="1"/>
              <a:t>или</a:t>
            </a:r>
            <a:r>
              <a:rPr lang="en-US" sz="2400" dirty="0"/>
              <a:t> </a:t>
            </a:r>
            <a:r>
              <a:rPr lang="en-US" sz="2400" dirty="0" err="1"/>
              <a:t>реш</a:t>
            </a:r>
            <a:r>
              <a:rPr lang="sr-Cyrl-RS" sz="2400" dirty="0"/>
              <a:t>и</a:t>
            </a:r>
            <a:r>
              <a:rPr lang="en-US" sz="2400" dirty="0"/>
              <a:t> </a:t>
            </a:r>
            <a:r>
              <a:rPr lang="en-US" sz="2400" dirty="0" err="1"/>
              <a:t>било</a:t>
            </a:r>
            <a:r>
              <a:rPr lang="en-US" sz="2400" dirty="0"/>
              <a:t> </a:t>
            </a:r>
            <a:r>
              <a:rPr lang="en-US" sz="2400" dirty="0" err="1"/>
              <a:t>как</a:t>
            </a:r>
            <a:r>
              <a:rPr lang="sr-Cyrl-RS" sz="2400" dirty="0"/>
              <a:t>ве</a:t>
            </a:r>
            <a:r>
              <a:rPr lang="en-US" sz="2400" dirty="0"/>
              <a:t> </a:t>
            </a:r>
            <a:r>
              <a:rPr lang="en-US" sz="2400" b="1" dirty="0" err="1"/>
              <a:t>негативн</a:t>
            </a:r>
            <a:r>
              <a:rPr lang="sr-Cyrl-RS" sz="2400" b="1" dirty="0"/>
              <a:t>е</a:t>
            </a:r>
            <a:r>
              <a:rPr lang="en-US" sz="2400" b="1" dirty="0"/>
              <a:t> </a:t>
            </a:r>
            <a:r>
              <a:rPr lang="en-US" sz="2400" b="1" dirty="0" err="1"/>
              <a:t>еколошк</a:t>
            </a:r>
            <a:r>
              <a:rPr lang="sr-Cyrl-RS" sz="2400" b="1" dirty="0"/>
              <a:t>е</a:t>
            </a:r>
            <a:r>
              <a:rPr lang="en-US" sz="2400" b="1" dirty="0"/>
              <a:t> и </a:t>
            </a:r>
            <a:r>
              <a:rPr lang="en-US" sz="2400" b="1" dirty="0" err="1"/>
              <a:t>друштвен</a:t>
            </a:r>
            <a:r>
              <a:rPr lang="sr-Cyrl-RS" sz="2400" b="1" dirty="0"/>
              <a:t>е</a:t>
            </a:r>
            <a:r>
              <a:rPr lang="en-US" sz="2400" b="1" dirty="0"/>
              <a:t> </a:t>
            </a:r>
            <a:r>
              <a:rPr lang="en-US" sz="2400" b="1" dirty="0" err="1"/>
              <a:t>последиц</a:t>
            </a:r>
            <a:r>
              <a:rPr lang="sr-Cyrl-RS" sz="2400" dirty="0"/>
              <a:t>е</a:t>
            </a:r>
            <a:r>
              <a:rPr lang="en-US" sz="2400" dirty="0"/>
              <a:t> </a:t>
            </a:r>
            <a:r>
              <a:rPr lang="en-US" sz="2400" dirty="0" err="1"/>
              <a:t>Пројекта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које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скрене</a:t>
            </a:r>
            <a:r>
              <a:rPr lang="en-US" sz="2400" dirty="0"/>
              <a:t> </a:t>
            </a:r>
            <a:r>
              <a:rPr lang="en-US" sz="2400" dirty="0" err="1"/>
              <a:t>пажња</a:t>
            </a:r>
            <a:r>
              <a:rPr lang="en-US" sz="2400" dirty="0"/>
              <a:t> </a:t>
            </a:r>
            <a:r>
              <a:rPr lang="en-US" sz="2400" dirty="0" err="1"/>
              <a:t>путем</a:t>
            </a:r>
            <a:r>
              <a:rPr lang="en-US" sz="2400" dirty="0"/>
              <a:t> </a:t>
            </a:r>
            <a:r>
              <a:rPr lang="en-US" sz="2400" dirty="0" err="1"/>
              <a:t>појединачних</a:t>
            </a:r>
            <a:r>
              <a:rPr lang="en-US" sz="2400" dirty="0"/>
              <a:t> </a:t>
            </a:r>
            <a:r>
              <a:rPr lang="en-US" sz="2400" dirty="0" err="1"/>
              <a:t>жалби</a:t>
            </a:r>
            <a:r>
              <a:rPr lang="en-US" sz="2400" dirty="0"/>
              <a:t> и </a:t>
            </a:r>
          </a:p>
          <a:p>
            <a:pPr lvl="0">
              <a:buClr>
                <a:srgbClr val="19E970"/>
              </a:buClr>
              <a:buSzPct val="88000"/>
              <a:buFont typeface="Wingdings" panose="05000000000000000000" pitchFamily="2" charset="2"/>
              <a:buChar char="§"/>
            </a:pPr>
            <a:r>
              <a:rPr lang="sr-Cyrl-RS" sz="2400" dirty="0"/>
              <a:t>да о</a:t>
            </a:r>
            <a:r>
              <a:rPr lang="en-US" sz="2400" dirty="0" err="1"/>
              <a:t>могући</a:t>
            </a:r>
            <a:r>
              <a:rPr lang="en-US" sz="2400" dirty="0"/>
              <a:t> </a:t>
            </a:r>
            <a:r>
              <a:rPr lang="en-US" sz="2400" b="1" dirty="0" err="1"/>
              <a:t>анализу</a:t>
            </a:r>
            <a:r>
              <a:rPr lang="en-US" sz="2400" b="1" dirty="0"/>
              <a:t> </a:t>
            </a:r>
            <a:r>
              <a:rPr lang="en-US" sz="2400" b="1" dirty="0" err="1"/>
              <a:t>примљених</a:t>
            </a:r>
            <a:r>
              <a:rPr lang="sr-Cyrl-RS" sz="2400" b="1" dirty="0"/>
              <a:t> жалби</a:t>
            </a:r>
            <a:r>
              <a:rPr lang="en-US" sz="2400" b="1" dirty="0"/>
              <a:t>, </a:t>
            </a:r>
            <a:r>
              <a:rPr lang="en-US" sz="2400" b="1" dirty="0" err="1"/>
              <a:t>са</a:t>
            </a:r>
            <a:r>
              <a:rPr lang="en-US" sz="2400" b="1" dirty="0"/>
              <a:t> </a:t>
            </a:r>
            <a:r>
              <a:rPr lang="en-US" sz="2400" b="1" dirty="0" err="1"/>
              <a:t>циљем</a:t>
            </a:r>
            <a:r>
              <a:rPr lang="en-US" sz="2400" b="1" dirty="0"/>
              <a:t> </a:t>
            </a:r>
            <a:r>
              <a:rPr lang="en-US" sz="2400" b="1" dirty="0" err="1"/>
              <a:t>усмеравања</a:t>
            </a:r>
            <a:r>
              <a:rPr lang="en-US" sz="2400" b="1" dirty="0"/>
              <a:t> </a:t>
            </a:r>
            <a:r>
              <a:rPr lang="en-US" sz="2400" b="1" dirty="0" err="1"/>
              <a:t>будућих</a:t>
            </a:r>
            <a:r>
              <a:rPr lang="en-US" sz="2400" b="1" dirty="0"/>
              <a:t> </a:t>
            </a:r>
            <a:r>
              <a:rPr lang="en-US" sz="2400" b="1" dirty="0" err="1"/>
              <a:t>активн</a:t>
            </a:r>
            <a:r>
              <a:rPr lang="en-US" sz="2400" dirty="0" err="1"/>
              <a:t>ости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имплементацији</a:t>
            </a:r>
            <a:r>
              <a:rPr lang="en-US" sz="2400" dirty="0"/>
              <a:t> </a:t>
            </a:r>
            <a:r>
              <a:rPr lang="sr-Cyrl-RS" sz="2400" dirty="0"/>
              <a:t>п</a:t>
            </a:r>
            <a:r>
              <a:rPr lang="en-US" sz="2400" dirty="0" err="1"/>
              <a:t>ројекта</a:t>
            </a:r>
            <a:r>
              <a:rPr lang="en-US" sz="2400" dirty="0"/>
              <a:t> и </a:t>
            </a:r>
            <a:r>
              <a:rPr lang="en-US" sz="2400" dirty="0" err="1"/>
              <a:t>ангажовању</a:t>
            </a:r>
            <a:r>
              <a:rPr lang="en-US" sz="2400" dirty="0"/>
              <a:t> </a:t>
            </a:r>
            <a:r>
              <a:rPr lang="en-US" sz="2400" dirty="0" err="1"/>
              <a:t>заинтересованих</a:t>
            </a:r>
            <a:r>
              <a:rPr lang="en-US" sz="2400" dirty="0"/>
              <a:t> </a:t>
            </a:r>
            <a:r>
              <a:rPr lang="en-US" sz="2400" dirty="0" err="1"/>
              <a:t>страна</a:t>
            </a:r>
            <a:r>
              <a:rPr lang="en-US" sz="2400" dirty="0"/>
              <a:t>, </a:t>
            </a:r>
            <a:r>
              <a:rPr lang="en-US" sz="2400" dirty="0" err="1"/>
              <a:t>ради</a:t>
            </a:r>
            <a:r>
              <a:rPr lang="en-US" sz="2400" dirty="0"/>
              <a:t> </a:t>
            </a:r>
            <a:r>
              <a:rPr lang="en-US" sz="2400" dirty="0" err="1"/>
              <a:t>постизања</a:t>
            </a:r>
            <a:r>
              <a:rPr lang="en-US" sz="2400" dirty="0"/>
              <a:t> </a:t>
            </a:r>
            <a:r>
              <a:rPr lang="en-US" sz="2400" dirty="0" err="1"/>
              <a:t>бољих</a:t>
            </a:r>
            <a:r>
              <a:rPr lang="en-US" sz="2400" dirty="0"/>
              <a:t> </a:t>
            </a:r>
            <a:r>
              <a:rPr lang="en-US" sz="2400" dirty="0" err="1"/>
              <a:t>укупних</a:t>
            </a:r>
            <a:r>
              <a:rPr lang="en-US" sz="2400" dirty="0"/>
              <a:t> </a:t>
            </a:r>
            <a:r>
              <a:rPr lang="en-US" sz="2400" dirty="0" err="1"/>
              <a:t>резултата</a:t>
            </a:r>
            <a:r>
              <a:rPr lang="en-US" sz="2400" dirty="0"/>
              <a:t>. </a:t>
            </a:r>
            <a:endParaRPr lang="sr-Cyrl-RS" sz="2400" dirty="0"/>
          </a:p>
          <a:p>
            <a:pPr lvl="0">
              <a:buClr>
                <a:srgbClr val="19E970"/>
              </a:buClr>
              <a:buSzPct val="88000"/>
              <a:buFont typeface="Wingdings" panose="05000000000000000000" pitchFamily="2" charset="2"/>
              <a:buChar char="§"/>
            </a:pPr>
            <a:endParaRPr lang="sr-Cyrl-RS" sz="2400" dirty="0"/>
          </a:p>
          <a:p>
            <a:pPr marL="0" indent="0">
              <a:buNone/>
            </a:pPr>
            <a:r>
              <a:rPr lang="en-US" sz="2400" b="1" u="sng" dirty="0" err="1"/>
              <a:t>Транспарентност</a:t>
            </a:r>
            <a:r>
              <a:rPr lang="en-US" sz="2400" b="1" u="sng" dirty="0"/>
              <a:t> </a:t>
            </a:r>
            <a:endParaRPr lang="en-US" sz="2400" dirty="0"/>
          </a:p>
          <a:p>
            <a:pPr marL="0" indent="0">
              <a:buNone/>
            </a:pPr>
            <a:r>
              <a:rPr lang="en-US" sz="2400" b="1" u="sng" dirty="0" err="1"/>
              <a:t>Правовременост</a:t>
            </a:r>
            <a:r>
              <a:rPr lang="en-US" sz="2400" b="1" u="sng" dirty="0"/>
              <a:t> </a:t>
            </a:r>
            <a:endParaRPr lang="en-US" sz="2400" dirty="0"/>
          </a:p>
          <a:p>
            <a:pPr marL="0" indent="0">
              <a:buNone/>
            </a:pPr>
            <a:r>
              <a:rPr lang="en-US" sz="2400" b="1" u="sng" dirty="0" err="1"/>
              <a:t>Забрана</a:t>
            </a:r>
            <a:r>
              <a:rPr lang="en-US" sz="2400" b="1" u="sng" dirty="0"/>
              <a:t> </a:t>
            </a:r>
            <a:r>
              <a:rPr lang="en-US" sz="2400" b="1" u="sng" dirty="0" err="1"/>
              <a:t>освете</a:t>
            </a:r>
            <a:r>
              <a:rPr lang="en-US" sz="2400" b="1" u="sng" dirty="0"/>
              <a:t> и </a:t>
            </a:r>
            <a:r>
              <a:rPr lang="en-US" sz="2400" b="1" u="sng" dirty="0" err="1"/>
              <a:t>поштовање</a:t>
            </a:r>
            <a:r>
              <a:rPr lang="en-US" sz="2400" b="1" u="sng" dirty="0"/>
              <a:t> </a:t>
            </a:r>
            <a:r>
              <a:rPr lang="en-US" sz="2400" b="1" u="sng" dirty="0" err="1"/>
              <a:t>приватности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b="1" u="sng" dirty="0" err="1"/>
              <a:t>Добра</a:t>
            </a:r>
            <a:r>
              <a:rPr lang="en-US" sz="2400" b="1" u="sng" dirty="0"/>
              <a:t> </a:t>
            </a:r>
            <a:r>
              <a:rPr lang="en-US" sz="2400" b="1" u="sng" dirty="0" err="1"/>
              <a:t>намера</a:t>
            </a:r>
            <a:r>
              <a:rPr lang="en-US" sz="2400" b="1" u="sng" dirty="0"/>
              <a:t> </a:t>
            </a:r>
          </a:p>
          <a:p>
            <a:pPr lvl="0">
              <a:buClr>
                <a:srgbClr val="19E970"/>
              </a:buClr>
              <a:buSzPct val="88000"/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buClr>
                <a:srgbClr val="19E970"/>
              </a:buClr>
              <a:buSzPct val="88000"/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016C-5716-4528-9E07-7C8F6CEF8279}" type="slidenum">
              <a:rPr lang="en-US" smtClean="0"/>
              <a:t>4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68193"/>
            <a:ext cx="12192000" cy="655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 b="1" dirty="0">
                <a:solidFill>
                  <a:srgbClr val="19E970"/>
                </a:solidFill>
              </a:rPr>
              <a:t>      </a:t>
            </a:r>
            <a:r>
              <a:rPr lang="sr-Cyrl-RS" sz="3600" b="1" dirty="0">
                <a:solidFill>
                  <a:srgbClr val="6EB344"/>
                </a:solidFill>
              </a:rPr>
              <a:t>Сврха и принцип жалбеног механизма</a:t>
            </a:r>
            <a:endParaRPr lang="en-US" sz="3600" b="1" dirty="0">
              <a:solidFill>
                <a:srgbClr val="6EB344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7263" y="723285"/>
            <a:ext cx="11743585" cy="0"/>
          </a:xfrm>
          <a:prstGeom prst="line">
            <a:avLst/>
          </a:prstGeom>
          <a:ln w="22225">
            <a:solidFill>
              <a:srgbClr val="6EB3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198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44398703"/>
              </p:ext>
            </p:extLst>
          </p:nvPr>
        </p:nvGraphicFramePr>
        <p:xfrm>
          <a:off x="0" y="569059"/>
          <a:ext cx="12113111" cy="5493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0" y="2683952"/>
            <a:ext cx="1177447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sr-Cyrl-RS" sz="1400" dirty="0"/>
              <a:t>1.</a:t>
            </a:r>
            <a:endParaRPr lang="sr-Latn-RS" sz="1400" dirty="0"/>
          </a:p>
          <a:p>
            <a:pPr algn="ctr"/>
            <a:r>
              <a:rPr lang="sr-Cyrl-RS" sz="1400" dirty="0"/>
              <a:t> Успостављање </a:t>
            </a:r>
          </a:p>
          <a:p>
            <a:pPr algn="ctr"/>
            <a:r>
              <a:rPr lang="sr-Cyrl-RS" sz="1400" dirty="0"/>
              <a:t>Пројектног тима</a:t>
            </a:r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4550861" y="2599056"/>
            <a:ext cx="1289144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sr-Cyrl-RS" sz="1400" dirty="0"/>
              <a:t>Контролна листа за управљање животном средином</a:t>
            </a:r>
          </a:p>
          <a:p>
            <a:pPr algn="ctr"/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4667535" y="3796543"/>
            <a:ext cx="128914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sr-Cyrl-RS" sz="1400" dirty="0"/>
              <a:t>Жалбени механизам</a:t>
            </a:r>
            <a:r>
              <a:rPr lang="en-US" sz="1400" dirty="0"/>
              <a:t>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670232" y="569059"/>
            <a:ext cx="2877457" cy="4770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/>
            <a:endParaRPr lang="sr-Latn-RS" sz="1100" dirty="0"/>
          </a:p>
          <a:p>
            <a:pPr lvl="0" algn="ctr"/>
            <a:r>
              <a:rPr lang="en-US" sz="1100" dirty="0"/>
              <a:t>	</a:t>
            </a:r>
            <a:r>
              <a:rPr lang="sr-Cyrl-RS" sz="2000" b="1" dirty="0"/>
              <a:t>жалбени механизам</a:t>
            </a:r>
            <a:endParaRPr lang="sr-Latn-RS" sz="20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5840005" y="5038173"/>
            <a:ext cx="1681019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/>
            <a:r>
              <a:rPr lang="sr-Latn-RS" sz="1400" dirty="0"/>
              <a:t>7.</a:t>
            </a:r>
            <a:endParaRPr lang="sr-Cyrl-RS" sz="1400" dirty="0"/>
          </a:p>
          <a:p>
            <a:pPr lvl="0" algn="ctr"/>
            <a:r>
              <a:rPr lang="sr-Cyrl-RS" sz="1400" dirty="0"/>
              <a:t>Видљивост пројекта, резултата и ефеката </a:t>
            </a:r>
          </a:p>
          <a:p>
            <a:pPr lvl="0" algn="ctr"/>
            <a:endParaRPr lang="sr-Latn-RS" sz="1400" dirty="0"/>
          </a:p>
        </p:txBody>
      </p:sp>
      <p:sp>
        <p:nvSpPr>
          <p:cNvPr id="26" name="Oval 25"/>
          <p:cNvSpPr/>
          <p:nvPr/>
        </p:nvSpPr>
        <p:spPr>
          <a:xfrm>
            <a:off x="5540865" y="4725943"/>
            <a:ext cx="2454662" cy="1565275"/>
          </a:xfrm>
          <a:prstGeom prst="ellipse">
            <a:avLst/>
          </a:prstGeom>
          <a:solidFill>
            <a:schemeClr val="accent3">
              <a:hueOff val="0"/>
              <a:satOff val="0"/>
              <a:lumOff val="0"/>
              <a:alpha val="63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Curved Down Arrow 29"/>
          <p:cNvSpPr/>
          <p:nvPr/>
        </p:nvSpPr>
        <p:spPr>
          <a:xfrm flipV="1">
            <a:off x="3670232" y="4628453"/>
            <a:ext cx="7299323" cy="209302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Curved Down Arrow 30"/>
          <p:cNvSpPr/>
          <p:nvPr/>
        </p:nvSpPr>
        <p:spPr>
          <a:xfrm flipH="1">
            <a:off x="223196" y="137786"/>
            <a:ext cx="10448978" cy="2232649"/>
          </a:xfrm>
          <a:prstGeom prst="curvedDownArrow">
            <a:avLst>
              <a:gd name="adj1" fmla="val 2084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016C-5716-4528-9E07-7C8F6CEF827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4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4966755"/>
              </p:ext>
            </p:extLst>
          </p:nvPr>
        </p:nvGraphicFramePr>
        <p:xfrm>
          <a:off x="2929520" y="0"/>
          <a:ext cx="10486209" cy="4545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016C-5716-4528-9E07-7C8F6CEF8279}" type="slidenum">
              <a:rPr lang="en-US" smtClean="0"/>
              <a:t>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7511318" y="4919570"/>
            <a:ext cx="2573383" cy="735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tx1"/>
                </a:solidFill>
              </a:rPr>
              <a:t>Министарство рударства и енергетике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688357" y="5865222"/>
            <a:ext cx="2704012" cy="8229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tx1"/>
                </a:solidFill>
              </a:rPr>
              <a:t>Банка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9738535" y="1058668"/>
            <a:ext cx="326571" cy="2481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9551672" y="1733966"/>
            <a:ext cx="533029" cy="1885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8412653" y="1182765"/>
            <a:ext cx="1" cy="410074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172624" y="3038229"/>
            <a:ext cx="0" cy="313509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 rot="5400000" flipH="1" flipV="1">
            <a:off x="5245000" y="2248901"/>
            <a:ext cx="2901971" cy="769701"/>
          </a:xfrm>
          <a:prstGeom prst="bentConnector3">
            <a:avLst>
              <a:gd name="adj1" fmla="val 89162"/>
            </a:avLst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8187320" y="4569228"/>
            <a:ext cx="0" cy="306085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289248" y="4626813"/>
            <a:ext cx="1" cy="1133907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311135" y="4084737"/>
            <a:ext cx="306422" cy="0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 flipV="1">
            <a:off x="7850537" y="1143001"/>
            <a:ext cx="2430" cy="423152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8432189" y="4569228"/>
            <a:ext cx="1172" cy="32013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7750935" y="3038229"/>
            <a:ext cx="0" cy="306085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0" y="68193"/>
            <a:ext cx="12192000" cy="655092"/>
          </a:xfrm>
        </p:spPr>
        <p:txBody>
          <a:bodyPr>
            <a:normAutofit fontScale="90000"/>
          </a:bodyPr>
          <a:lstStyle/>
          <a:p>
            <a:r>
              <a:rPr lang="sr-Cyrl-RS" sz="3600" b="1" dirty="0">
                <a:solidFill>
                  <a:srgbClr val="19E970"/>
                </a:solidFill>
              </a:rPr>
              <a:t> </a:t>
            </a:r>
            <a:r>
              <a:rPr lang="sr-Cyrl-RS" sz="2200" b="1" dirty="0">
                <a:solidFill>
                  <a:srgbClr val="6EB344"/>
                </a:solidFill>
              </a:rPr>
              <a:t>Начин успостављања жалбеног механизма</a:t>
            </a:r>
            <a:br>
              <a:rPr lang="sr-Cyrl-RS" sz="2200" b="1" dirty="0">
                <a:solidFill>
                  <a:srgbClr val="6EB344"/>
                </a:solidFill>
              </a:rPr>
            </a:br>
            <a:endParaRPr lang="en-US" sz="2200" b="1" dirty="0">
              <a:solidFill>
                <a:srgbClr val="6EB344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4275" y="810934"/>
            <a:ext cx="4823879" cy="5812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r-Cyrl-R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Узимајући у обзир спровођењем одређених пројектних активности на различитим локацијама у Србији, дефинисана су два нивоа процеса управљања жалбама.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r-Latn-R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Први</a:t>
            </a:r>
            <a:r>
              <a:rPr lang="sr-Cyrl-R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је на локалном нивоу, који такође укључује све извођаче који изводе радове на терену </a:t>
            </a:r>
            <a:endParaRPr lang="sr-Latn-R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r-Latn-R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Други</a:t>
            </a:r>
            <a:r>
              <a:rPr lang="sr-Cyrl-R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се односи на процес управљања жалбама на централном нивоу. </a:t>
            </a:r>
            <a:endParaRPr lang="sr-Latn-R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r-Latn-R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r-Latn-R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Поред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тога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уколико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одређена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реши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једном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ова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два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нивоа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покреће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жалбени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поступак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где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коначне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одлуке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доноси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Другостепена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комисија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решењем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министра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рударства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енергетике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r-Cyrl-R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r-Cyrl-RS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r-Cyrl-RS" b="1" dirty="0">
                <a:latin typeface="Calibri" panose="020F0502020204030204" pitchFamily="34" charset="0"/>
                <a:cs typeface="Times New Roman" panose="02020603050405020304" pitchFamily="18" charset="0"/>
              </a:rPr>
              <a:t>Банка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14626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607162"/>
              </p:ext>
            </p:extLst>
          </p:nvPr>
        </p:nvGraphicFramePr>
        <p:xfrm>
          <a:off x="82667" y="-1052186"/>
          <a:ext cx="11892775" cy="55315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016C-5716-4528-9E07-7C8F6CEF8279}" type="slidenum">
              <a:rPr lang="en-US" smtClean="0"/>
              <a:t>7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8193"/>
            <a:ext cx="12192000" cy="655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 b="1" dirty="0">
                <a:solidFill>
                  <a:srgbClr val="19E970"/>
                </a:solidFill>
              </a:rPr>
              <a:t>      </a:t>
            </a:r>
            <a:r>
              <a:rPr lang="sr-Cyrl-RS" sz="3600" b="1" dirty="0">
                <a:solidFill>
                  <a:srgbClr val="6EB344"/>
                </a:solidFill>
              </a:rPr>
              <a:t>Жалбени механизам:</a:t>
            </a:r>
            <a:endParaRPr lang="en-US" sz="3600" b="1" dirty="0">
              <a:solidFill>
                <a:srgbClr val="6EB344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57263" y="723285"/>
            <a:ext cx="11743585" cy="0"/>
          </a:xfrm>
          <a:prstGeom prst="line">
            <a:avLst/>
          </a:prstGeom>
          <a:ln w="22225">
            <a:solidFill>
              <a:srgbClr val="6EB3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7262" y="2920305"/>
            <a:ext cx="2112805" cy="3877985"/>
          </a:xfrm>
          <a:prstGeom prst="rect">
            <a:avLst/>
          </a:prstGeom>
          <a:noFill/>
          <a:ln w="34925">
            <a:solidFill>
              <a:schemeClr val="accent4">
                <a:hueOff val="0"/>
                <a:satOff val="0"/>
                <a:lumOff val="0"/>
              </a:schemeClr>
            </a:solidFill>
          </a:ln>
        </p:spPr>
        <p:txBody>
          <a:bodyPr wrap="square" lIns="91440" tIns="0" rIns="91440" bIns="0" rtlCol="0">
            <a:spAutoFit/>
          </a:bodyPr>
          <a:lstStyle/>
          <a:p>
            <a:r>
              <a:rPr lang="sr-Cyrl-RS" sz="1400" dirty="0"/>
              <a:t>- Израђен документ</a:t>
            </a:r>
          </a:p>
          <a:p>
            <a:r>
              <a:rPr lang="sr-Cyrl-RS" sz="1400" dirty="0"/>
              <a:t>„Жалбени механизам за пројекат...“</a:t>
            </a:r>
          </a:p>
          <a:p>
            <a:r>
              <a:rPr lang="sr-Cyrl-RS" sz="1400" dirty="0"/>
              <a:t>- Јавно  објављен документ</a:t>
            </a:r>
          </a:p>
          <a:p>
            <a:r>
              <a:rPr lang="sr-Cyrl-RS" sz="1400" dirty="0"/>
              <a:t>- Одржана обука</a:t>
            </a:r>
          </a:p>
          <a:p>
            <a:r>
              <a:rPr lang="sr-Cyrl-RS" sz="1400" dirty="0"/>
              <a:t>- Израђено упутство за локални ниво</a:t>
            </a:r>
          </a:p>
          <a:p>
            <a:r>
              <a:rPr lang="sr-Cyrl-RS" sz="1400" dirty="0"/>
              <a:t>- Именовано лице за централни пулт за жалбе</a:t>
            </a:r>
          </a:p>
          <a:p>
            <a:r>
              <a:rPr lang="sr-Cyrl-RS" sz="1400" dirty="0"/>
              <a:t>-Успостављена комуникација Централног и Локалног пулта</a:t>
            </a:r>
          </a:p>
          <a:p>
            <a:r>
              <a:rPr lang="sr-Cyrl-RS" sz="1400" dirty="0"/>
              <a:t>- Успостављена другостепена комисија</a:t>
            </a:r>
          </a:p>
          <a:p>
            <a:r>
              <a:rPr lang="sr-Cyrl-RS" sz="1400" dirty="0"/>
              <a:t> - Успостављен механизам мониторинга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433950" y="2948571"/>
            <a:ext cx="1799360" cy="3877985"/>
          </a:xfrm>
          <a:prstGeom prst="rect">
            <a:avLst/>
          </a:prstGeom>
          <a:noFill/>
          <a:ln w="34925">
            <a:solidFill>
              <a:srgbClr val="A7F30E"/>
            </a:solidFill>
          </a:ln>
        </p:spPr>
        <p:txBody>
          <a:bodyPr wrap="square" lIns="91440" tIns="0" rIns="91440" bIns="0" rtlCol="0">
            <a:spAutoFit/>
          </a:bodyPr>
          <a:lstStyle/>
          <a:p>
            <a:r>
              <a:rPr lang="sr-Cyrl-RS" sz="1400" dirty="0"/>
              <a:t>- Формирана Служба</a:t>
            </a:r>
          </a:p>
          <a:p>
            <a:r>
              <a:rPr lang="sr-Cyrl-RS" sz="1400" b="1" dirty="0"/>
              <a:t>- Именован локални менаџер за жалбе</a:t>
            </a:r>
          </a:p>
          <a:p>
            <a:r>
              <a:rPr lang="sr-Cyrl-RS" sz="1400" dirty="0"/>
              <a:t>- Објављена информација о жалбеном механизму</a:t>
            </a:r>
          </a:p>
          <a:p>
            <a:r>
              <a:rPr lang="sr-Cyrl-RS" sz="1400" dirty="0"/>
              <a:t>- Објављени контакт подаци менаџера</a:t>
            </a:r>
          </a:p>
          <a:p>
            <a:r>
              <a:rPr lang="sr-Cyrl-RS" sz="1400" dirty="0"/>
              <a:t>- Успостављена сарадња са извођачима</a:t>
            </a:r>
          </a:p>
          <a:p>
            <a:r>
              <a:rPr lang="sr-Cyrl-RS" sz="1400" dirty="0"/>
              <a:t>- Успостављен механизам сарадње са Централним пултом</a:t>
            </a:r>
          </a:p>
          <a:p>
            <a:r>
              <a:rPr lang="sr-Cyrl-RS" sz="1400" dirty="0"/>
              <a:t>- Утврђен механизам извештавања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01489" y="2920305"/>
            <a:ext cx="1640910" cy="2585323"/>
          </a:xfrm>
          <a:prstGeom prst="rect">
            <a:avLst/>
          </a:prstGeom>
          <a:noFill/>
          <a:ln w="34925">
            <a:solidFill>
              <a:srgbClr val="2EE71C"/>
            </a:solidFill>
          </a:ln>
        </p:spPr>
        <p:txBody>
          <a:bodyPr wrap="square" lIns="91440" tIns="0" rIns="91440" bIns="0" rtlCol="0">
            <a:spAutoFit/>
          </a:bodyPr>
          <a:lstStyle/>
          <a:p>
            <a:r>
              <a:rPr lang="sr-Cyrl-RS" sz="1400" dirty="0"/>
              <a:t>- Објављени контакт подаци менаџера</a:t>
            </a:r>
          </a:p>
          <a:p>
            <a:r>
              <a:rPr lang="sr-Cyrl-RS" sz="1400" dirty="0"/>
              <a:t> </a:t>
            </a:r>
          </a:p>
          <a:p>
            <a:r>
              <a:rPr lang="sr-Cyrl-RS" sz="1400" dirty="0"/>
              <a:t>- Успостављена сарадња са Локалним менаџером</a:t>
            </a:r>
          </a:p>
          <a:p>
            <a:endParaRPr lang="sr-Cyrl-RS" sz="1400" dirty="0"/>
          </a:p>
          <a:p>
            <a:r>
              <a:rPr lang="sr-Cyrl-RS" sz="1400" dirty="0"/>
              <a:t>- Утврђен механизам извештавања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6516352" y="2920305"/>
            <a:ext cx="1640910" cy="3231654"/>
          </a:xfrm>
          <a:prstGeom prst="rect">
            <a:avLst/>
          </a:prstGeom>
          <a:noFill/>
          <a:ln w="34925">
            <a:solidFill>
              <a:srgbClr val="29DB80"/>
            </a:solidFill>
          </a:ln>
        </p:spPr>
        <p:txBody>
          <a:bodyPr wrap="square" lIns="91440" tIns="0" rIns="91440" bIns="0" rtlCol="0">
            <a:spAutoFit/>
          </a:bodyPr>
          <a:lstStyle/>
          <a:p>
            <a:r>
              <a:rPr lang="sr-Cyrl-RS" sz="1400" dirty="0"/>
              <a:t>- Именовано лице за централни пулт за жалбе</a:t>
            </a:r>
          </a:p>
          <a:p>
            <a:r>
              <a:rPr lang="sr-Cyrl-RS" sz="1400" dirty="0"/>
              <a:t>-Успостављена комуникација Централног и Локалног пулта</a:t>
            </a:r>
          </a:p>
          <a:p>
            <a:r>
              <a:rPr lang="sr-Cyrl-RS" sz="1400" dirty="0"/>
              <a:t>- Успостављена другостепена комисија</a:t>
            </a:r>
          </a:p>
          <a:p>
            <a:r>
              <a:rPr lang="sr-Cyrl-RS" sz="1400" dirty="0"/>
              <a:t> - Успостављен механизам мониторинга жалби и динамика извештавања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8425442" y="2920305"/>
            <a:ext cx="1640910" cy="2831544"/>
          </a:xfrm>
          <a:prstGeom prst="rect">
            <a:avLst/>
          </a:prstGeom>
          <a:noFill/>
          <a:ln w="34925">
            <a:solidFill>
              <a:srgbClr val="37C6CF"/>
            </a:solidFill>
          </a:ln>
        </p:spPr>
        <p:txBody>
          <a:bodyPr wrap="square" lIns="91440" tIns="0" rIns="91440" bIns="0" rtlCol="0">
            <a:spAutoFit/>
          </a:bodyPr>
          <a:lstStyle/>
          <a:p>
            <a:r>
              <a:rPr lang="sr-Cyrl-RS" sz="1400" dirty="0"/>
              <a:t>Успостављена другостепена комисија</a:t>
            </a:r>
          </a:p>
          <a:p>
            <a:endParaRPr lang="sr-Cyrl-RS" sz="1400" dirty="0"/>
          </a:p>
          <a:p>
            <a:r>
              <a:rPr lang="sr-Cyrl-RS" sz="1400" dirty="0"/>
              <a:t>Утврђен кординатор са Централним пултом</a:t>
            </a:r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0442811" y="2941011"/>
            <a:ext cx="1640910" cy="2985433"/>
          </a:xfrm>
          <a:prstGeom prst="rect">
            <a:avLst/>
          </a:prstGeom>
          <a:noFill/>
          <a:ln w="34925">
            <a:solidFill>
              <a:srgbClr val="4472C4"/>
            </a:solidFill>
          </a:ln>
        </p:spPr>
        <p:txBody>
          <a:bodyPr wrap="square" lIns="91440" tIns="0" rIns="91440" bIns="0" rtlCol="0">
            <a:spAutoFit/>
          </a:bodyPr>
          <a:lstStyle/>
          <a:p>
            <a:r>
              <a:rPr lang="sr-Cyrl-RS" sz="1400" dirty="0"/>
              <a:t>Постоје успостављене процедуре за пријем жалби</a:t>
            </a:r>
          </a:p>
          <a:p>
            <a:endParaRPr lang="sr-Cyrl-RS" sz="1400" dirty="0"/>
          </a:p>
          <a:p>
            <a:r>
              <a:rPr lang="sr-Cyrl-RS" sz="1400" dirty="0"/>
              <a:t>Добија периодичне извештаје о типу и броју жалби на Пројекту</a:t>
            </a:r>
            <a:endParaRPr lang="sr-Latn-RS" sz="1400" dirty="0"/>
          </a:p>
          <a:p>
            <a:endParaRPr lang="sr-Latn-RS" dirty="0"/>
          </a:p>
          <a:p>
            <a:endParaRPr lang="sr-Latn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632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016C-5716-4528-9E07-7C8F6CEF8279}" type="slidenum">
              <a:rPr lang="en-US" smtClean="0"/>
              <a:t>8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8193"/>
            <a:ext cx="12192000" cy="655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 b="1" dirty="0"/>
              <a:t>      Жалбени механизам:</a:t>
            </a:r>
            <a:endParaRPr lang="en-US" sz="36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57263" y="723285"/>
            <a:ext cx="11743585" cy="0"/>
          </a:xfrm>
          <a:prstGeom prst="line">
            <a:avLst/>
          </a:prstGeom>
          <a:ln w="22225">
            <a:solidFill>
              <a:srgbClr val="6EB3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2249859" y="3223784"/>
            <a:ext cx="7558392" cy="2828838"/>
            <a:chOff x="2175" y="11435"/>
            <a:chExt cx="8103" cy="3064"/>
          </a:xfrm>
        </p:grpSpPr>
        <p:pic>
          <p:nvPicPr>
            <p:cNvPr id="19" name="Picture 1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" y="11553"/>
              <a:ext cx="460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4" y="11553"/>
              <a:ext cx="341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1" y="11553"/>
              <a:ext cx="341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2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68" y="11553"/>
              <a:ext cx="341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3421" y="12259"/>
              <a:ext cx="334" cy="505"/>
            </a:xfrm>
            <a:custGeom>
              <a:avLst/>
              <a:gdLst>
                <a:gd name="T0" fmla="+- 0 3427 3422"/>
                <a:gd name="T1" fmla="*/ T0 w 334"/>
                <a:gd name="T2" fmla="+- 0 12260 12260"/>
                <a:gd name="T3" fmla="*/ 12260 h 505"/>
                <a:gd name="T4" fmla="+- 0 3422 3422"/>
                <a:gd name="T5" fmla="*/ T4 w 334"/>
                <a:gd name="T6" fmla="+- 0 12273 12260"/>
                <a:gd name="T7" fmla="*/ 12273 h 505"/>
                <a:gd name="T8" fmla="+- 0 3422 3422"/>
                <a:gd name="T9" fmla="*/ T8 w 334"/>
                <a:gd name="T10" fmla="+- 0 12305 12260"/>
                <a:gd name="T11" fmla="*/ 12305 h 505"/>
                <a:gd name="T12" fmla="+- 0 3422 3422"/>
                <a:gd name="T13" fmla="*/ T12 w 334"/>
                <a:gd name="T14" fmla="+- 0 12718 12260"/>
                <a:gd name="T15" fmla="*/ 12718 h 505"/>
                <a:gd name="T16" fmla="+- 0 3422 3422"/>
                <a:gd name="T17" fmla="*/ T16 w 334"/>
                <a:gd name="T18" fmla="+- 0 12751 12260"/>
                <a:gd name="T19" fmla="*/ 12751 h 505"/>
                <a:gd name="T20" fmla="+- 0 3427 3422"/>
                <a:gd name="T21" fmla="*/ T20 w 334"/>
                <a:gd name="T22" fmla="+- 0 12764 12260"/>
                <a:gd name="T23" fmla="*/ 12764 h 505"/>
                <a:gd name="T24" fmla="+- 0 3441 3422"/>
                <a:gd name="T25" fmla="*/ T24 w 334"/>
                <a:gd name="T26" fmla="+- 0 12760 12260"/>
                <a:gd name="T27" fmla="*/ 12760 h 505"/>
                <a:gd name="T28" fmla="+- 0 3467 3422"/>
                <a:gd name="T29" fmla="*/ T28 w 334"/>
                <a:gd name="T30" fmla="+- 0 12741 12260"/>
                <a:gd name="T31" fmla="*/ 12741 h 505"/>
                <a:gd name="T32" fmla="+- 0 3722 3422"/>
                <a:gd name="T33" fmla="*/ T32 w 334"/>
                <a:gd name="T34" fmla="+- 0 12546 12260"/>
                <a:gd name="T35" fmla="*/ 12546 h 505"/>
                <a:gd name="T36" fmla="+- 0 3747 3422"/>
                <a:gd name="T37" fmla="*/ T36 w 334"/>
                <a:gd name="T38" fmla="+- 0 12526 12260"/>
                <a:gd name="T39" fmla="*/ 12526 h 505"/>
                <a:gd name="T40" fmla="+- 0 3755 3422"/>
                <a:gd name="T41" fmla="*/ T40 w 334"/>
                <a:gd name="T42" fmla="+- 0 12512 12260"/>
                <a:gd name="T43" fmla="*/ 12512 h 505"/>
                <a:gd name="T44" fmla="+- 0 3747 3422"/>
                <a:gd name="T45" fmla="*/ T44 w 334"/>
                <a:gd name="T46" fmla="+- 0 12498 12260"/>
                <a:gd name="T47" fmla="*/ 12498 h 505"/>
                <a:gd name="T48" fmla="+- 0 3722 3422"/>
                <a:gd name="T49" fmla="*/ T48 w 334"/>
                <a:gd name="T50" fmla="+- 0 12477 12260"/>
                <a:gd name="T51" fmla="*/ 12477 h 505"/>
                <a:gd name="T52" fmla="+- 0 3467 3422"/>
                <a:gd name="T53" fmla="*/ T52 w 334"/>
                <a:gd name="T54" fmla="+- 0 12283 12260"/>
                <a:gd name="T55" fmla="*/ 12283 h 505"/>
                <a:gd name="T56" fmla="+- 0 3441 3422"/>
                <a:gd name="T57" fmla="*/ T56 w 334"/>
                <a:gd name="T58" fmla="+- 0 12264 12260"/>
                <a:gd name="T59" fmla="*/ 12264 h 505"/>
                <a:gd name="T60" fmla="+- 0 3427 3422"/>
                <a:gd name="T61" fmla="*/ T60 w 334"/>
                <a:gd name="T62" fmla="+- 0 12260 12260"/>
                <a:gd name="T63" fmla="*/ 12260 h 50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</a:cxnLst>
              <a:rect l="0" t="0" r="r" b="b"/>
              <a:pathLst>
                <a:path w="334" h="505">
                  <a:moveTo>
                    <a:pt x="5" y="0"/>
                  </a:moveTo>
                  <a:lnTo>
                    <a:pt x="0" y="13"/>
                  </a:lnTo>
                  <a:lnTo>
                    <a:pt x="0" y="45"/>
                  </a:lnTo>
                  <a:lnTo>
                    <a:pt x="0" y="458"/>
                  </a:lnTo>
                  <a:lnTo>
                    <a:pt x="0" y="491"/>
                  </a:lnTo>
                  <a:lnTo>
                    <a:pt x="5" y="504"/>
                  </a:lnTo>
                  <a:lnTo>
                    <a:pt x="19" y="500"/>
                  </a:lnTo>
                  <a:lnTo>
                    <a:pt x="45" y="481"/>
                  </a:lnTo>
                  <a:lnTo>
                    <a:pt x="300" y="286"/>
                  </a:lnTo>
                  <a:lnTo>
                    <a:pt x="325" y="266"/>
                  </a:lnTo>
                  <a:lnTo>
                    <a:pt x="333" y="252"/>
                  </a:lnTo>
                  <a:lnTo>
                    <a:pt x="325" y="238"/>
                  </a:lnTo>
                  <a:lnTo>
                    <a:pt x="300" y="217"/>
                  </a:lnTo>
                  <a:lnTo>
                    <a:pt x="45" y="23"/>
                  </a:lnTo>
                  <a:lnTo>
                    <a:pt x="19" y="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6EB3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solidFill>
                  <a:srgbClr val="6EB344"/>
                </a:solidFill>
              </a:endParaRPr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5936" y="12259"/>
              <a:ext cx="334" cy="505"/>
            </a:xfrm>
            <a:custGeom>
              <a:avLst/>
              <a:gdLst>
                <a:gd name="T0" fmla="+- 0 6831 6826"/>
                <a:gd name="T1" fmla="*/ T0 w 334"/>
                <a:gd name="T2" fmla="+- 0 12260 12260"/>
                <a:gd name="T3" fmla="*/ 12260 h 505"/>
                <a:gd name="T4" fmla="+- 0 6826 6826"/>
                <a:gd name="T5" fmla="*/ T4 w 334"/>
                <a:gd name="T6" fmla="+- 0 12273 12260"/>
                <a:gd name="T7" fmla="*/ 12273 h 505"/>
                <a:gd name="T8" fmla="+- 0 6826 6826"/>
                <a:gd name="T9" fmla="*/ T8 w 334"/>
                <a:gd name="T10" fmla="+- 0 12305 12260"/>
                <a:gd name="T11" fmla="*/ 12305 h 505"/>
                <a:gd name="T12" fmla="+- 0 6826 6826"/>
                <a:gd name="T13" fmla="*/ T12 w 334"/>
                <a:gd name="T14" fmla="+- 0 12718 12260"/>
                <a:gd name="T15" fmla="*/ 12718 h 505"/>
                <a:gd name="T16" fmla="+- 0 6826 6826"/>
                <a:gd name="T17" fmla="*/ T16 w 334"/>
                <a:gd name="T18" fmla="+- 0 12751 12260"/>
                <a:gd name="T19" fmla="*/ 12751 h 505"/>
                <a:gd name="T20" fmla="+- 0 6831 6826"/>
                <a:gd name="T21" fmla="*/ T20 w 334"/>
                <a:gd name="T22" fmla="+- 0 12764 12260"/>
                <a:gd name="T23" fmla="*/ 12764 h 505"/>
                <a:gd name="T24" fmla="+- 0 6845 6826"/>
                <a:gd name="T25" fmla="*/ T24 w 334"/>
                <a:gd name="T26" fmla="+- 0 12760 12260"/>
                <a:gd name="T27" fmla="*/ 12760 h 505"/>
                <a:gd name="T28" fmla="+- 0 6871 6826"/>
                <a:gd name="T29" fmla="*/ T28 w 334"/>
                <a:gd name="T30" fmla="+- 0 12741 12260"/>
                <a:gd name="T31" fmla="*/ 12741 h 505"/>
                <a:gd name="T32" fmla="+- 0 7126 6826"/>
                <a:gd name="T33" fmla="*/ T32 w 334"/>
                <a:gd name="T34" fmla="+- 0 12546 12260"/>
                <a:gd name="T35" fmla="*/ 12546 h 505"/>
                <a:gd name="T36" fmla="+- 0 7151 6826"/>
                <a:gd name="T37" fmla="*/ T36 w 334"/>
                <a:gd name="T38" fmla="+- 0 12526 12260"/>
                <a:gd name="T39" fmla="*/ 12526 h 505"/>
                <a:gd name="T40" fmla="+- 0 7160 6826"/>
                <a:gd name="T41" fmla="*/ T40 w 334"/>
                <a:gd name="T42" fmla="+- 0 12512 12260"/>
                <a:gd name="T43" fmla="*/ 12512 h 505"/>
                <a:gd name="T44" fmla="+- 0 7151 6826"/>
                <a:gd name="T45" fmla="*/ T44 w 334"/>
                <a:gd name="T46" fmla="+- 0 12498 12260"/>
                <a:gd name="T47" fmla="*/ 12498 h 505"/>
                <a:gd name="T48" fmla="+- 0 7126 6826"/>
                <a:gd name="T49" fmla="*/ T48 w 334"/>
                <a:gd name="T50" fmla="+- 0 12477 12260"/>
                <a:gd name="T51" fmla="*/ 12477 h 505"/>
                <a:gd name="T52" fmla="+- 0 6871 6826"/>
                <a:gd name="T53" fmla="*/ T52 w 334"/>
                <a:gd name="T54" fmla="+- 0 12283 12260"/>
                <a:gd name="T55" fmla="*/ 12283 h 505"/>
                <a:gd name="T56" fmla="+- 0 6845 6826"/>
                <a:gd name="T57" fmla="*/ T56 w 334"/>
                <a:gd name="T58" fmla="+- 0 12264 12260"/>
                <a:gd name="T59" fmla="*/ 12264 h 505"/>
                <a:gd name="T60" fmla="+- 0 6831 6826"/>
                <a:gd name="T61" fmla="*/ T60 w 334"/>
                <a:gd name="T62" fmla="+- 0 12260 12260"/>
                <a:gd name="T63" fmla="*/ 12260 h 50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</a:cxnLst>
              <a:rect l="0" t="0" r="r" b="b"/>
              <a:pathLst>
                <a:path w="334" h="505">
                  <a:moveTo>
                    <a:pt x="5" y="0"/>
                  </a:moveTo>
                  <a:lnTo>
                    <a:pt x="0" y="13"/>
                  </a:lnTo>
                  <a:lnTo>
                    <a:pt x="0" y="45"/>
                  </a:lnTo>
                  <a:lnTo>
                    <a:pt x="0" y="458"/>
                  </a:lnTo>
                  <a:lnTo>
                    <a:pt x="0" y="491"/>
                  </a:lnTo>
                  <a:lnTo>
                    <a:pt x="5" y="504"/>
                  </a:lnTo>
                  <a:lnTo>
                    <a:pt x="19" y="500"/>
                  </a:lnTo>
                  <a:lnTo>
                    <a:pt x="45" y="481"/>
                  </a:lnTo>
                  <a:lnTo>
                    <a:pt x="300" y="286"/>
                  </a:lnTo>
                  <a:lnTo>
                    <a:pt x="325" y="266"/>
                  </a:lnTo>
                  <a:lnTo>
                    <a:pt x="334" y="252"/>
                  </a:lnTo>
                  <a:lnTo>
                    <a:pt x="325" y="238"/>
                  </a:lnTo>
                  <a:lnTo>
                    <a:pt x="300" y="217"/>
                  </a:lnTo>
                  <a:lnTo>
                    <a:pt x="45" y="23"/>
                  </a:lnTo>
                  <a:lnTo>
                    <a:pt x="19" y="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63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8141" y="12259"/>
              <a:ext cx="334" cy="505"/>
            </a:xfrm>
            <a:custGeom>
              <a:avLst/>
              <a:gdLst>
                <a:gd name="T0" fmla="+- 0 8532 8526"/>
                <a:gd name="T1" fmla="*/ T0 w 334"/>
                <a:gd name="T2" fmla="+- 0 12260 12260"/>
                <a:gd name="T3" fmla="*/ 12260 h 505"/>
                <a:gd name="T4" fmla="+- 0 8527 8526"/>
                <a:gd name="T5" fmla="*/ T4 w 334"/>
                <a:gd name="T6" fmla="+- 0 12273 12260"/>
                <a:gd name="T7" fmla="*/ 12273 h 505"/>
                <a:gd name="T8" fmla="+- 0 8526 8526"/>
                <a:gd name="T9" fmla="*/ T8 w 334"/>
                <a:gd name="T10" fmla="+- 0 12305 12260"/>
                <a:gd name="T11" fmla="*/ 12305 h 505"/>
                <a:gd name="T12" fmla="+- 0 8526 8526"/>
                <a:gd name="T13" fmla="*/ T12 w 334"/>
                <a:gd name="T14" fmla="+- 0 12718 12260"/>
                <a:gd name="T15" fmla="*/ 12718 h 505"/>
                <a:gd name="T16" fmla="+- 0 8527 8526"/>
                <a:gd name="T17" fmla="*/ T16 w 334"/>
                <a:gd name="T18" fmla="+- 0 12751 12260"/>
                <a:gd name="T19" fmla="*/ 12751 h 505"/>
                <a:gd name="T20" fmla="+- 0 8532 8526"/>
                <a:gd name="T21" fmla="*/ T20 w 334"/>
                <a:gd name="T22" fmla="+- 0 12764 12260"/>
                <a:gd name="T23" fmla="*/ 12764 h 505"/>
                <a:gd name="T24" fmla="+- 0 8545 8526"/>
                <a:gd name="T25" fmla="*/ T24 w 334"/>
                <a:gd name="T26" fmla="+- 0 12760 12260"/>
                <a:gd name="T27" fmla="*/ 12760 h 505"/>
                <a:gd name="T28" fmla="+- 0 8571 8526"/>
                <a:gd name="T29" fmla="*/ T28 w 334"/>
                <a:gd name="T30" fmla="+- 0 12741 12260"/>
                <a:gd name="T31" fmla="*/ 12741 h 505"/>
                <a:gd name="T32" fmla="+- 0 8826 8526"/>
                <a:gd name="T33" fmla="*/ T32 w 334"/>
                <a:gd name="T34" fmla="+- 0 12546 12260"/>
                <a:gd name="T35" fmla="*/ 12546 h 505"/>
                <a:gd name="T36" fmla="+- 0 8851 8526"/>
                <a:gd name="T37" fmla="*/ T36 w 334"/>
                <a:gd name="T38" fmla="+- 0 12526 12260"/>
                <a:gd name="T39" fmla="*/ 12526 h 505"/>
                <a:gd name="T40" fmla="+- 0 8860 8526"/>
                <a:gd name="T41" fmla="*/ T40 w 334"/>
                <a:gd name="T42" fmla="+- 0 12512 12260"/>
                <a:gd name="T43" fmla="*/ 12512 h 505"/>
                <a:gd name="T44" fmla="+- 0 8851 8526"/>
                <a:gd name="T45" fmla="*/ T44 w 334"/>
                <a:gd name="T46" fmla="+- 0 12498 12260"/>
                <a:gd name="T47" fmla="*/ 12498 h 505"/>
                <a:gd name="T48" fmla="+- 0 8826 8526"/>
                <a:gd name="T49" fmla="*/ T48 w 334"/>
                <a:gd name="T50" fmla="+- 0 12477 12260"/>
                <a:gd name="T51" fmla="*/ 12477 h 505"/>
                <a:gd name="T52" fmla="+- 0 8571 8526"/>
                <a:gd name="T53" fmla="*/ T52 w 334"/>
                <a:gd name="T54" fmla="+- 0 12283 12260"/>
                <a:gd name="T55" fmla="*/ 12283 h 505"/>
                <a:gd name="T56" fmla="+- 0 8545 8526"/>
                <a:gd name="T57" fmla="*/ T56 w 334"/>
                <a:gd name="T58" fmla="+- 0 12264 12260"/>
                <a:gd name="T59" fmla="*/ 12264 h 505"/>
                <a:gd name="T60" fmla="+- 0 8532 8526"/>
                <a:gd name="T61" fmla="*/ T60 w 334"/>
                <a:gd name="T62" fmla="+- 0 12260 12260"/>
                <a:gd name="T63" fmla="*/ 12260 h 50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</a:cxnLst>
              <a:rect l="0" t="0" r="r" b="b"/>
              <a:pathLst>
                <a:path w="334" h="505">
                  <a:moveTo>
                    <a:pt x="6" y="0"/>
                  </a:moveTo>
                  <a:lnTo>
                    <a:pt x="1" y="13"/>
                  </a:lnTo>
                  <a:lnTo>
                    <a:pt x="0" y="45"/>
                  </a:lnTo>
                  <a:lnTo>
                    <a:pt x="0" y="458"/>
                  </a:lnTo>
                  <a:lnTo>
                    <a:pt x="1" y="491"/>
                  </a:lnTo>
                  <a:lnTo>
                    <a:pt x="6" y="504"/>
                  </a:lnTo>
                  <a:lnTo>
                    <a:pt x="19" y="500"/>
                  </a:lnTo>
                  <a:lnTo>
                    <a:pt x="45" y="481"/>
                  </a:lnTo>
                  <a:lnTo>
                    <a:pt x="300" y="286"/>
                  </a:lnTo>
                  <a:lnTo>
                    <a:pt x="325" y="266"/>
                  </a:lnTo>
                  <a:lnTo>
                    <a:pt x="334" y="252"/>
                  </a:lnTo>
                  <a:lnTo>
                    <a:pt x="325" y="238"/>
                  </a:lnTo>
                  <a:lnTo>
                    <a:pt x="300" y="217"/>
                  </a:lnTo>
                  <a:lnTo>
                    <a:pt x="45" y="23"/>
                  </a:lnTo>
                  <a:lnTo>
                    <a:pt x="19" y="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EC00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4709" y="11869"/>
              <a:ext cx="1286" cy="1286"/>
            </a:xfrm>
            <a:custGeom>
              <a:avLst/>
              <a:gdLst>
                <a:gd name="T0" fmla="+- 0 6241 5599"/>
                <a:gd name="T1" fmla="*/ T0 w 1286"/>
                <a:gd name="T2" fmla="+- 0 11869 11869"/>
                <a:gd name="T3" fmla="*/ 11869 h 1286"/>
                <a:gd name="T4" fmla="+- 0 6166 5599"/>
                <a:gd name="T5" fmla="*/ T4 w 1286"/>
                <a:gd name="T6" fmla="+- 0 11874 11869"/>
                <a:gd name="T7" fmla="*/ 11874 h 1286"/>
                <a:gd name="T8" fmla="+- 0 6094 5599"/>
                <a:gd name="T9" fmla="*/ T8 w 1286"/>
                <a:gd name="T10" fmla="+- 0 11886 11869"/>
                <a:gd name="T11" fmla="*/ 11886 h 1286"/>
                <a:gd name="T12" fmla="+- 0 6025 5599"/>
                <a:gd name="T13" fmla="*/ T12 w 1286"/>
                <a:gd name="T14" fmla="+- 0 11907 11869"/>
                <a:gd name="T15" fmla="*/ 11907 h 1286"/>
                <a:gd name="T16" fmla="+- 0 5959 5599"/>
                <a:gd name="T17" fmla="*/ T16 w 1286"/>
                <a:gd name="T18" fmla="+- 0 11935 11869"/>
                <a:gd name="T19" fmla="*/ 11935 h 1286"/>
                <a:gd name="T20" fmla="+- 0 5897 5599"/>
                <a:gd name="T21" fmla="*/ T20 w 1286"/>
                <a:gd name="T22" fmla="+- 0 11970 11869"/>
                <a:gd name="T23" fmla="*/ 11970 h 1286"/>
                <a:gd name="T24" fmla="+- 0 5839 5599"/>
                <a:gd name="T25" fmla="*/ T24 w 1286"/>
                <a:gd name="T26" fmla="+- 0 12011 11869"/>
                <a:gd name="T27" fmla="*/ 12011 h 1286"/>
                <a:gd name="T28" fmla="+- 0 5787 5599"/>
                <a:gd name="T29" fmla="*/ T28 w 1286"/>
                <a:gd name="T30" fmla="+- 0 12058 11869"/>
                <a:gd name="T31" fmla="*/ 12058 h 1286"/>
                <a:gd name="T32" fmla="+- 0 5740 5599"/>
                <a:gd name="T33" fmla="*/ T32 w 1286"/>
                <a:gd name="T34" fmla="+- 0 12110 11869"/>
                <a:gd name="T35" fmla="*/ 12110 h 1286"/>
                <a:gd name="T36" fmla="+- 0 5699 5599"/>
                <a:gd name="T37" fmla="*/ T36 w 1286"/>
                <a:gd name="T38" fmla="+- 0 12168 11869"/>
                <a:gd name="T39" fmla="*/ 12168 h 1286"/>
                <a:gd name="T40" fmla="+- 0 5664 5599"/>
                <a:gd name="T41" fmla="*/ T40 w 1286"/>
                <a:gd name="T42" fmla="+- 0 12229 11869"/>
                <a:gd name="T43" fmla="*/ 12229 h 1286"/>
                <a:gd name="T44" fmla="+- 0 5636 5599"/>
                <a:gd name="T45" fmla="*/ T44 w 1286"/>
                <a:gd name="T46" fmla="+- 0 12295 11869"/>
                <a:gd name="T47" fmla="*/ 12295 h 1286"/>
                <a:gd name="T48" fmla="+- 0 5616 5599"/>
                <a:gd name="T49" fmla="*/ T48 w 1286"/>
                <a:gd name="T50" fmla="+- 0 12365 11869"/>
                <a:gd name="T51" fmla="*/ 12365 h 1286"/>
                <a:gd name="T52" fmla="+- 0 5603 5599"/>
                <a:gd name="T53" fmla="*/ T52 w 1286"/>
                <a:gd name="T54" fmla="+- 0 12437 11869"/>
                <a:gd name="T55" fmla="*/ 12437 h 1286"/>
                <a:gd name="T56" fmla="+- 0 5599 5599"/>
                <a:gd name="T57" fmla="*/ T56 w 1286"/>
                <a:gd name="T58" fmla="+- 0 12512 11869"/>
                <a:gd name="T59" fmla="*/ 12512 h 1286"/>
                <a:gd name="T60" fmla="+- 0 5603 5599"/>
                <a:gd name="T61" fmla="*/ T60 w 1286"/>
                <a:gd name="T62" fmla="+- 0 12587 11869"/>
                <a:gd name="T63" fmla="*/ 12587 h 1286"/>
                <a:gd name="T64" fmla="+- 0 5616 5599"/>
                <a:gd name="T65" fmla="*/ T64 w 1286"/>
                <a:gd name="T66" fmla="+- 0 12659 11869"/>
                <a:gd name="T67" fmla="*/ 12659 h 1286"/>
                <a:gd name="T68" fmla="+- 0 5636 5599"/>
                <a:gd name="T69" fmla="*/ T68 w 1286"/>
                <a:gd name="T70" fmla="+- 0 12729 11869"/>
                <a:gd name="T71" fmla="*/ 12729 h 1286"/>
                <a:gd name="T72" fmla="+- 0 5664 5599"/>
                <a:gd name="T73" fmla="*/ T72 w 1286"/>
                <a:gd name="T74" fmla="+- 0 12795 11869"/>
                <a:gd name="T75" fmla="*/ 12795 h 1286"/>
                <a:gd name="T76" fmla="+- 0 5699 5599"/>
                <a:gd name="T77" fmla="*/ T76 w 1286"/>
                <a:gd name="T78" fmla="+- 0 12856 11869"/>
                <a:gd name="T79" fmla="*/ 12856 h 1286"/>
                <a:gd name="T80" fmla="+- 0 5740 5599"/>
                <a:gd name="T81" fmla="*/ T80 w 1286"/>
                <a:gd name="T82" fmla="+- 0 12914 11869"/>
                <a:gd name="T83" fmla="*/ 12914 h 1286"/>
                <a:gd name="T84" fmla="+- 0 5787 5599"/>
                <a:gd name="T85" fmla="*/ T84 w 1286"/>
                <a:gd name="T86" fmla="+- 0 12966 11869"/>
                <a:gd name="T87" fmla="*/ 12966 h 1286"/>
                <a:gd name="T88" fmla="+- 0 5839 5599"/>
                <a:gd name="T89" fmla="*/ T88 w 1286"/>
                <a:gd name="T90" fmla="+- 0 13013 11869"/>
                <a:gd name="T91" fmla="*/ 13013 h 1286"/>
                <a:gd name="T92" fmla="+- 0 5897 5599"/>
                <a:gd name="T93" fmla="*/ T92 w 1286"/>
                <a:gd name="T94" fmla="+- 0 13055 11869"/>
                <a:gd name="T95" fmla="*/ 13055 h 1286"/>
                <a:gd name="T96" fmla="+- 0 5959 5599"/>
                <a:gd name="T97" fmla="*/ T96 w 1286"/>
                <a:gd name="T98" fmla="+- 0 13089 11869"/>
                <a:gd name="T99" fmla="*/ 13089 h 1286"/>
                <a:gd name="T100" fmla="+- 0 6025 5599"/>
                <a:gd name="T101" fmla="*/ T100 w 1286"/>
                <a:gd name="T102" fmla="+- 0 13117 11869"/>
                <a:gd name="T103" fmla="*/ 13117 h 1286"/>
                <a:gd name="T104" fmla="+- 0 6094 5599"/>
                <a:gd name="T105" fmla="*/ T104 w 1286"/>
                <a:gd name="T106" fmla="+- 0 13138 11869"/>
                <a:gd name="T107" fmla="*/ 13138 h 1286"/>
                <a:gd name="T108" fmla="+- 0 6166 5599"/>
                <a:gd name="T109" fmla="*/ T108 w 1286"/>
                <a:gd name="T110" fmla="+- 0 13150 11869"/>
                <a:gd name="T111" fmla="*/ 13150 h 1286"/>
                <a:gd name="T112" fmla="+- 0 6241 5599"/>
                <a:gd name="T113" fmla="*/ T112 w 1286"/>
                <a:gd name="T114" fmla="+- 0 13155 11869"/>
                <a:gd name="T115" fmla="*/ 13155 h 1286"/>
                <a:gd name="T116" fmla="+- 0 6316 5599"/>
                <a:gd name="T117" fmla="*/ T116 w 1286"/>
                <a:gd name="T118" fmla="+- 0 13150 11869"/>
                <a:gd name="T119" fmla="*/ 13150 h 1286"/>
                <a:gd name="T120" fmla="+- 0 6389 5599"/>
                <a:gd name="T121" fmla="*/ T120 w 1286"/>
                <a:gd name="T122" fmla="+- 0 13138 11869"/>
                <a:gd name="T123" fmla="*/ 13138 h 1286"/>
                <a:gd name="T124" fmla="+- 0 6458 5599"/>
                <a:gd name="T125" fmla="*/ T124 w 1286"/>
                <a:gd name="T126" fmla="+- 0 13117 11869"/>
                <a:gd name="T127" fmla="*/ 13117 h 1286"/>
                <a:gd name="T128" fmla="+- 0 6524 5599"/>
                <a:gd name="T129" fmla="*/ T128 w 1286"/>
                <a:gd name="T130" fmla="+- 0 13089 11869"/>
                <a:gd name="T131" fmla="*/ 13089 h 1286"/>
                <a:gd name="T132" fmla="+- 0 6586 5599"/>
                <a:gd name="T133" fmla="*/ T132 w 1286"/>
                <a:gd name="T134" fmla="+- 0 13055 11869"/>
                <a:gd name="T135" fmla="*/ 13055 h 1286"/>
                <a:gd name="T136" fmla="+- 0 6643 5599"/>
                <a:gd name="T137" fmla="*/ T136 w 1286"/>
                <a:gd name="T138" fmla="+- 0 13013 11869"/>
                <a:gd name="T139" fmla="*/ 13013 h 1286"/>
                <a:gd name="T140" fmla="+- 0 6696 5599"/>
                <a:gd name="T141" fmla="*/ T140 w 1286"/>
                <a:gd name="T142" fmla="+- 0 12966 11869"/>
                <a:gd name="T143" fmla="*/ 12966 h 1286"/>
                <a:gd name="T144" fmla="+- 0 6743 5599"/>
                <a:gd name="T145" fmla="*/ T144 w 1286"/>
                <a:gd name="T146" fmla="+- 0 12914 11869"/>
                <a:gd name="T147" fmla="*/ 12914 h 1286"/>
                <a:gd name="T148" fmla="+- 0 6784 5599"/>
                <a:gd name="T149" fmla="*/ T148 w 1286"/>
                <a:gd name="T150" fmla="+- 0 12856 11869"/>
                <a:gd name="T151" fmla="*/ 12856 h 1286"/>
                <a:gd name="T152" fmla="+- 0 6818 5599"/>
                <a:gd name="T153" fmla="*/ T152 w 1286"/>
                <a:gd name="T154" fmla="+- 0 12795 11869"/>
                <a:gd name="T155" fmla="*/ 12795 h 1286"/>
                <a:gd name="T156" fmla="+- 0 6846 5599"/>
                <a:gd name="T157" fmla="*/ T156 w 1286"/>
                <a:gd name="T158" fmla="+- 0 12729 11869"/>
                <a:gd name="T159" fmla="*/ 12729 h 1286"/>
                <a:gd name="T160" fmla="+- 0 6867 5599"/>
                <a:gd name="T161" fmla="*/ T160 w 1286"/>
                <a:gd name="T162" fmla="+- 0 12659 11869"/>
                <a:gd name="T163" fmla="*/ 12659 h 1286"/>
                <a:gd name="T164" fmla="+- 0 6879 5599"/>
                <a:gd name="T165" fmla="*/ T164 w 1286"/>
                <a:gd name="T166" fmla="+- 0 12587 11869"/>
                <a:gd name="T167" fmla="*/ 12587 h 1286"/>
                <a:gd name="T168" fmla="+- 0 6884 5599"/>
                <a:gd name="T169" fmla="*/ T168 w 1286"/>
                <a:gd name="T170" fmla="+- 0 12512 11869"/>
                <a:gd name="T171" fmla="*/ 12512 h 1286"/>
                <a:gd name="T172" fmla="+- 0 6879 5599"/>
                <a:gd name="T173" fmla="*/ T172 w 1286"/>
                <a:gd name="T174" fmla="+- 0 12437 11869"/>
                <a:gd name="T175" fmla="*/ 12437 h 1286"/>
                <a:gd name="T176" fmla="+- 0 6867 5599"/>
                <a:gd name="T177" fmla="*/ T176 w 1286"/>
                <a:gd name="T178" fmla="+- 0 12365 11869"/>
                <a:gd name="T179" fmla="*/ 12365 h 1286"/>
                <a:gd name="T180" fmla="+- 0 6846 5599"/>
                <a:gd name="T181" fmla="*/ T180 w 1286"/>
                <a:gd name="T182" fmla="+- 0 12295 11869"/>
                <a:gd name="T183" fmla="*/ 12295 h 1286"/>
                <a:gd name="T184" fmla="+- 0 6818 5599"/>
                <a:gd name="T185" fmla="*/ T184 w 1286"/>
                <a:gd name="T186" fmla="+- 0 12229 11869"/>
                <a:gd name="T187" fmla="*/ 12229 h 1286"/>
                <a:gd name="T188" fmla="+- 0 6784 5599"/>
                <a:gd name="T189" fmla="*/ T188 w 1286"/>
                <a:gd name="T190" fmla="+- 0 12168 11869"/>
                <a:gd name="T191" fmla="*/ 12168 h 1286"/>
                <a:gd name="T192" fmla="+- 0 6743 5599"/>
                <a:gd name="T193" fmla="*/ T192 w 1286"/>
                <a:gd name="T194" fmla="+- 0 12110 11869"/>
                <a:gd name="T195" fmla="*/ 12110 h 1286"/>
                <a:gd name="T196" fmla="+- 0 6696 5599"/>
                <a:gd name="T197" fmla="*/ T196 w 1286"/>
                <a:gd name="T198" fmla="+- 0 12058 11869"/>
                <a:gd name="T199" fmla="*/ 12058 h 1286"/>
                <a:gd name="T200" fmla="+- 0 6643 5599"/>
                <a:gd name="T201" fmla="*/ T200 w 1286"/>
                <a:gd name="T202" fmla="+- 0 12011 11869"/>
                <a:gd name="T203" fmla="*/ 12011 h 1286"/>
                <a:gd name="T204" fmla="+- 0 6586 5599"/>
                <a:gd name="T205" fmla="*/ T204 w 1286"/>
                <a:gd name="T206" fmla="+- 0 11970 11869"/>
                <a:gd name="T207" fmla="*/ 11970 h 1286"/>
                <a:gd name="T208" fmla="+- 0 6524 5599"/>
                <a:gd name="T209" fmla="*/ T208 w 1286"/>
                <a:gd name="T210" fmla="+- 0 11935 11869"/>
                <a:gd name="T211" fmla="*/ 11935 h 1286"/>
                <a:gd name="T212" fmla="+- 0 6458 5599"/>
                <a:gd name="T213" fmla="*/ T212 w 1286"/>
                <a:gd name="T214" fmla="+- 0 11907 11869"/>
                <a:gd name="T215" fmla="*/ 11907 h 1286"/>
                <a:gd name="T216" fmla="+- 0 6389 5599"/>
                <a:gd name="T217" fmla="*/ T216 w 1286"/>
                <a:gd name="T218" fmla="+- 0 11886 11869"/>
                <a:gd name="T219" fmla="*/ 11886 h 1286"/>
                <a:gd name="T220" fmla="+- 0 6316 5599"/>
                <a:gd name="T221" fmla="*/ T220 w 1286"/>
                <a:gd name="T222" fmla="+- 0 11874 11869"/>
                <a:gd name="T223" fmla="*/ 11874 h 1286"/>
                <a:gd name="T224" fmla="+- 0 6241 5599"/>
                <a:gd name="T225" fmla="*/ T224 w 1286"/>
                <a:gd name="T226" fmla="+- 0 11869 11869"/>
                <a:gd name="T227" fmla="*/ 11869 h 128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</a:cxnLst>
              <a:rect l="0" t="0" r="r" b="b"/>
              <a:pathLst>
                <a:path w="1286" h="1286">
                  <a:moveTo>
                    <a:pt x="642" y="0"/>
                  </a:moveTo>
                  <a:lnTo>
                    <a:pt x="567" y="5"/>
                  </a:lnTo>
                  <a:lnTo>
                    <a:pt x="495" y="17"/>
                  </a:lnTo>
                  <a:lnTo>
                    <a:pt x="426" y="38"/>
                  </a:lnTo>
                  <a:lnTo>
                    <a:pt x="360" y="66"/>
                  </a:lnTo>
                  <a:lnTo>
                    <a:pt x="298" y="101"/>
                  </a:lnTo>
                  <a:lnTo>
                    <a:pt x="240" y="142"/>
                  </a:lnTo>
                  <a:lnTo>
                    <a:pt x="188" y="189"/>
                  </a:lnTo>
                  <a:lnTo>
                    <a:pt x="141" y="241"/>
                  </a:lnTo>
                  <a:lnTo>
                    <a:pt x="100" y="299"/>
                  </a:lnTo>
                  <a:lnTo>
                    <a:pt x="65" y="360"/>
                  </a:lnTo>
                  <a:lnTo>
                    <a:pt x="37" y="426"/>
                  </a:lnTo>
                  <a:lnTo>
                    <a:pt x="17" y="496"/>
                  </a:lnTo>
                  <a:lnTo>
                    <a:pt x="4" y="568"/>
                  </a:lnTo>
                  <a:lnTo>
                    <a:pt x="0" y="643"/>
                  </a:lnTo>
                  <a:lnTo>
                    <a:pt x="4" y="718"/>
                  </a:lnTo>
                  <a:lnTo>
                    <a:pt x="17" y="790"/>
                  </a:lnTo>
                  <a:lnTo>
                    <a:pt x="37" y="860"/>
                  </a:lnTo>
                  <a:lnTo>
                    <a:pt x="65" y="926"/>
                  </a:lnTo>
                  <a:lnTo>
                    <a:pt x="100" y="987"/>
                  </a:lnTo>
                  <a:lnTo>
                    <a:pt x="141" y="1045"/>
                  </a:lnTo>
                  <a:lnTo>
                    <a:pt x="188" y="1097"/>
                  </a:lnTo>
                  <a:lnTo>
                    <a:pt x="240" y="1144"/>
                  </a:lnTo>
                  <a:lnTo>
                    <a:pt x="298" y="1186"/>
                  </a:lnTo>
                  <a:lnTo>
                    <a:pt x="360" y="1220"/>
                  </a:lnTo>
                  <a:lnTo>
                    <a:pt x="426" y="1248"/>
                  </a:lnTo>
                  <a:lnTo>
                    <a:pt x="495" y="1269"/>
                  </a:lnTo>
                  <a:lnTo>
                    <a:pt x="567" y="1281"/>
                  </a:lnTo>
                  <a:lnTo>
                    <a:pt x="642" y="1286"/>
                  </a:lnTo>
                  <a:lnTo>
                    <a:pt x="717" y="1281"/>
                  </a:lnTo>
                  <a:lnTo>
                    <a:pt x="790" y="1269"/>
                  </a:lnTo>
                  <a:lnTo>
                    <a:pt x="859" y="1248"/>
                  </a:lnTo>
                  <a:lnTo>
                    <a:pt x="925" y="1220"/>
                  </a:lnTo>
                  <a:lnTo>
                    <a:pt x="987" y="1186"/>
                  </a:lnTo>
                  <a:lnTo>
                    <a:pt x="1044" y="1144"/>
                  </a:lnTo>
                  <a:lnTo>
                    <a:pt x="1097" y="1097"/>
                  </a:lnTo>
                  <a:lnTo>
                    <a:pt x="1144" y="1045"/>
                  </a:lnTo>
                  <a:lnTo>
                    <a:pt x="1185" y="987"/>
                  </a:lnTo>
                  <a:lnTo>
                    <a:pt x="1219" y="926"/>
                  </a:lnTo>
                  <a:lnTo>
                    <a:pt x="1247" y="860"/>
                  </a:lnTo>
                  <a:lnTo>
                    <a:pt x="1268" y="790"/>
                  </a:lnTo>
                  <a:lnTo>
                    <a:pt x="1280" y="718"/>
                  </a:lnTo>
                  <a:lnTo>
                    <a:pt x="1285" y="643"/>
                  </a:lnTo>
                  <a:lnTo>
                    <a:pt x="1280" y="568"/>
                  </a:lnTo>
                  <a:lnTo>
                    <a:pt x="1268" y="496"/>
                  </a:lnTo>
                  <a:lnTo>
                    <a:pt x="1247" y="426"/>
                  </a:lnTo>
                  <a:lnTo>
                    <a:pt x="1219" y="360"/>
                  </a:lnTo>
                  <a:lnTo>
                    <a:pt x="1185" y="299"/>
                  </a:lnTo>
                  <a:lnTo>
                    <a:pt x="1144" y="241"/>
                  </a:lnTo>
                  <a:lnTo>
                    <a:pt x="1097" y="189"/>
                  </a:lnTo>
                  <a:lnTo>
                    <a:pt x="1044" y="142"/>
                  </a:lnTo>
                  <a:lnTo>
                    <a:pt x="987" y="101"/>
                  </a:lnTo>
                  <a:lnTo>
                    <a:pt x="925" y="66"/>
                  </a:lnTo>
                  <a:lnTo>
                    <a:pt x="859" y="38"/>
                  </a:lnTo>
                  <a:lnTo>
                    <a:pt x="790" y="17"/>
                  </a:lnTo>
                  <a:lnTo>
                    <a:pt x="717" y="5"/>
                  </a:lnTo>
                  <a:lnTo>
                    <a:pt x="64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4704" y="11842"/>
              <a:ext cx="1286" cy="1286"/>
            </a:xfrm>
            <a:custGeom>
              <a:avLst/>
              <a:gdLst>
                <a:gd name="T0" fmla="+- 0 6241 5599"/>
                <a:gd name="T1" fmla="*/ T0 w 1286"/>
                <a:gd name="T2" fmla="+- 0 13155 11869"/>
                <a:gd name="T3" fmla="*/ 13155 h 1286"/>
                <a:gd name="T4" fmla="+- 0 6316 5599"/>
                <a:gd name="T5" fmla="*/ T4 w 1286"/>
                <a:gd name="T6" fmla="+- 0 13150 11869"/>
                <a:gd name="T7" fmla="*/ 13150 h 1286"/>
                <a:gd name="T8" fmla="+- 0 6389 5599"/>
                <a:gd name="T9" fmla="*/ T8 w 1286"/>
                <a:gd name="T10" fmla="+- 0 13138 11869"/>
                <a:gd name="T11" fmla="*/ 13138 h 1286"/>
                <a:gd name="T12" fmla="+- 0 6458 5599"/>
                <a:gd name="T13" fmla="*/ T12 w 1286"/>
                <a:gd name="T14" fmla="+- 0 13117 11869"/>
                <a:gd name="T15" fmla="*/ 13117 h 1286"/>
                <a:gd name="T16" fmla="+- 0 6524 5599"/>
                <a:gd name="T17" fmla="*/ T16 w 1286"/>
                <a:gd name="T18" fmla="+- 0 13089 11869"/>
                <a:gd name="T19" fmla="*/ 13089 h 1286"/>
                <a:gd name="T20" fmla="+- 0 6586 5599"/>
                <a:gd name="T21" fmla="*/ T20 w 1286"/>
                <a:gd name="T22" fmla="+- 0 13055 11869"/>
                <a:gd name="T23" fmla="*/ 13055 h 1286"/>
                <a:gd name="T24" fmla="+- 0 6643 5599"/>
                <a:gd name="T25" fmla="*/ T24 w 1286"/>
                <a:gd name="T26" fmla="+- 0 13013 11869"/>
                <a:gd name="T27" fmla="*/ 13013 h 1286"/>
                <a:gd name="T28" fmla="+- 0 6696 5599"/>
                <a:gd name="T29" fmla="*/ T28 w 1286"/>
                <a:gd name="T30" fmla="+- 0 12966 11869"/>
                <a:gd name="T31" fmla="*/ 12966 h 1286"/>
                <a:gd name="T32" fmla="+- 0 6743 5599"/>
                <a:gd name="T33" fmla="*/ T32 w 1286"/>
                <a:gd name="T34" fmla="+- 0 12914 11869"/>
                <a:gd name="T35" fmla="*/ 12914 h 1286"/>
                <a:gd name="T36" fmla="+- 0 6784 5599"/>
                <a:gd name="T37" fmla="*/ T36 w 1286"/>
                <a:gd name="T38" fmla="+- 0 12856 11869"/>
                <a:gd name="T39" fmla="*/ 12856 h 1286"/>
                <a:gd name="T40" fmla="+- 0 6818 5599"/>
                <a:gd name="T41" fmla="*/ T40 w 1286"/>
                <a:gd name="T42" fmla="+- 0 12795 11869"/>
                <a:gd name="T43" fmla="*/ 12795 h 1286"/>
                <a:gd name="T44" fmla="+- 0 6846 5599"/>
                <a:gd name="T45" fmla="*/ T44 w 1286"/>
                <a:gd name="T46" fmla="+- 0 12729 11869"/>
                <a:gd name="T47" fmla="*/ 12729 h 1286"/>
                <a:gd name="T48" fmla="+- 0 6867 5599"/>
                <a:gd name="T49" fmla="*/ T48 w 1286"/>
                <a:gd name="T50" fmla="+- 0 12659 11869"/>
                <a:gd name="T51" fmla="*/ 12659 h 1286"/>
                <a:gd name="T52" fmla="+- 0 6879 5599"/>
                <a:gd name="T53" fmla="*/ T52 w 1286"/>
                <a:gd name="T54" fmla="+- 0 12587 11869"/>
                <a:gd name="T55" fmla="*/ 12587 h 1286"/>
                <a:gd name="T56" fmla="+- 0 6884 5599"/>
                <a:gd name="T57" fmla="*/ T56 w 1286"/>
                <a:gd name="T58" fmla="+- 0 12512 11869"/>
                <a:gd name="T59" fmla="*/ 12512 h 1286"/>
                <a:gd name="T60" fmla="+- 0 6879 5599"/>
                <a:gd name="T61" fmla="*/ T60 w 1286"/>
                <a:gd name="T62" fmla="+- 0 12437 11869"/>
                <a:gd name="T63" fmla="*/ 12437 h 1286"/>
                <a:gd name="T64" fmla="+- 0 6867 5599"/>
                <a:gd name="T65" fmla="*/ T64 w 1286"/>
                <a:gd name="T66" fmla="+- 0 12365 11869"/>
                <a:gd name="T67" fmla="*/ 12365 h 1286"/>
                <a:gd name="T68" fmla="+- 0 6846 5599"/>
                <a:gd name="T69" fmla="*/ T68 w 1286"/>
                <a:gd name="T70" fmla="+- 0 12295 11869"/>
                <a:gd name="T71" fmla="*/ 12295 h 1286"/>
                <a:gd name="T72" fmla="+- 0 6818 5599"/>
                <a:gd name="T73" fmla="*/ T72 w 1286"/>
                <a:gd name="T74" fmla="+- 0 12229 11869"/>
                <a:gd name="T75" fmla="*/ 12229 h 1286"/>
                <a:gd name="T76" fmla="+- 0 6784 5599"/>
                <a:gd name="T77" fmla="*/ T76 w 1286"/>
                <a:gd name="T78" fmla="+- 0 12168 11869"/>
                <a:gd name="T79" fmla="*/ 12168 h 1286"/>
                <a:gd name="T80" fmla="+- 0 6743 5599"/>
                <a:gd name="T81" fmla="*/ T80 w 1286"/>
                <a:gd name="T82" fmla="+- 0 12110 11869"/>
                <a:gd name="T83" fmla="*/ 12110 h 1286"/>
                <a:gd name="T84" fmla="+- 0 6696 5599"/>
                <a:gd name="T85" fmla="*/ T84 w 1286"/>
                <a:gd name="T86" fmla="+- 0 12058 11869"/>
                <a:gd name="T87" fmla="*/ 12058 h 1286"/>
                <a:gd name="T88" fmla="+- 0 6643 5599"/>
                <a:gd name="T89" fmla="*/ T88 w 1286"/>
                <a:gd name="T90" fmla="+- 0 12011 11869"/>
                <a:gd name="T91" fmla="*/ 12011 h 1286"/>
                <a:gd name="T92" fmla="+- 0 6586 5599"/>
                <a:gd name="T93" fmla="*/ T92 w 1286"/>
                <a:gd name="T94" fmla="+- 0 11970 11869"/>
                <a:gd name="T95" fmla="*/ 11970 h 1286"/>
                <a:gd name="T96" fmla="+- 0 6524 5599"/>
                <a:gd name="T97" fmla="*/ T96 w 1286"/>
                <a:gd name="T98" fmla="+- 0 11935 11869"/>
                <a:gd name="T99" fmla="*/ 11935 h 1286"/>
                <a:gd name="T100" fmla="+- 0 6458 5599"/>
                <a:gd name="T101" fmla="*/ T100 w 1286"/>
                <a:gd name="T102" fmla="+- 0 11907 11869"/>
                <a:gd name="T103" fmla="*/ 11907 h 1286"/>
                <a:gd name="T104" fmla="+- 0 6389 5599"/>
                <a:gd name="T105" fmla="*/ T104 w 1286"/>
                <a:gd name="T106" fmla="+- 0 11886 11869"/>
                <a:gd name="T107" fmla="*/ 11886 h 1286"/>
                <a:gd name="T108" fmla="+- 0 6316 5599"/>
                <a:gd name="T109" fmla="*/ T108 w 1286"/>
                <a:gd name="T110" fmla="+- 0 11874 11869"/>
                <a:gd name="T111" fmla="*/ 11874 h 1286"/>
                <a:gd name="T112" fmla="+- 0 6241 5599"/>
                <a:gd name="T113" fmla="*/ T112 w 1286"/>
                <a:gd name="T114" fmla="+- 0 11869 11869"/>
                <a:gd name="T115" fmla="*/ 11869 h 1286"/>
                <a:gd name="T116" fmla="+- 0 6166 5599"/>
                <a:gd name="T117" fmla="*/ T116 w 1286"/>
                <a:gd name="T118" fmla="+- 0 11874 11869"/>
                <a:gd name="T119" fmla="*/ 11874 h 1286"/>
                <a:gd name="T120" fmla="+- 0 6094 5599"/>
                <a:gd name="T121" fmla="*/ T120 w 1286"/>
                <a:gd name="T122" fmla="+- 0 11886 11869"/>
                <a:gd name="T123" fmla="*/ 11886 h 1286"/>
                <a:gd name="T124" fmla="+- 0 6025 5599"/>
                <a:gd name="T125" fmla="*/ T124 w 1286"/>
                <a:gd name="T126" fmla="+- 0 11907 11869"/>
                <a:gd name="T127" fmla="*/ 11907 h 1286"/>
                <a:gd name="T128" fmla="+- 0 5959 5599"/>
                <a:gd name="T129" fmla="*/ T128 w 1286"/>
                <a:gd name="T130" fmla="+- 0 11935 11869"/>
                <a:gd name="T131" fmla="*/ 11935 h 1286"/>
                <a:gd name="T132" fmla="+- 0 5897 5599"/>
                <a:gd name="T133" fmla="*/ T132 w 1286"/>
                <a:gd name="T134" fmla="+- 0 11970 11869"/>
                <a:gd name="T135" fmla="*/ 11970 h 1286"/>
                <a:gd name="T136" fmla="+- 0 5839 5599"/>
                <a:gd name="T137" fmla="*/ T136 w 1286"/>
                <a:gd name="T138" fmla="+- 0 12011 11869"/>
                <a:gd name="T139" fmla="*/ 12011 h 1286"/>
                <a:gd name="T140" fmla="+- 0 5787 5599"/>
                <a:gd name="T141" fmla="*/ T140 w 1286"/>
                <a:gd name="T142" fmla="+- 0 12058 11869"/>
                <a:gd name="T143" fmla="*/ 12058 h 1286"/>
                <a:gd name="T144" fmla="+- 0 5740 5599"/>
                <a:gd name="T145" fmla="*/ T144 w 1286"/>
                <a:gd name="T146" fmla="+- 0 12110 11869"/>
                <a:gd name="T147" fmla="*/ 12110 h 1286"/>
                <a:gd name="T148" fmla="+- 0 5699 5599"/>
                <a:gd name="T149" fmla="*/ T148 w 1286"/>
                <a:gd name="T150" fmla="+- 0 12168 11869"/>
                <a:gd name="T151" fmla="*/ 12168 h 1286"/>
                <a:gd name="T152" fmla="+- 0 5664 5599"/>
                <a:gd name="T153" fmla="*/ T152 w 1286"/>
                <a:gd name="T154" fmla="+- 0 12229 11869"/>
                <a:gd name="T155" fmla="*/ 12229 h 1286"/>
                <a:gd name="T156" fmla="+- 0 5636 5599"/>
                <a:gd name="T157" fmla="*/ T156 w 1286"/>
                <a:gd name="T158" fmla="+- 0 12295 11869"/>
                <a:gd name="T159" fmla="*/ 12295 h 1286"/>
                <a:gd name="T160" fmla="+- 0 5616 5599"/>
                <a:gd name="T161" fmla="*/ T160 w 1286"/>
                <a:gd name="T162" fmla="+- 0 12365 11869"/>
                <a:gd name="T163" fmla="*/ 12365 h 1286"/>
                <a:gd name="T164" fmla="+- 0 5603 5599"/>
                <a:gd name="T165" fmla="*/ T164 w 1286"/>
                <a:gd name="T166" fmla="+- 0 12437 11869"/>
                <a:gd name="T167" fmla="*/ 12437 h 1286"/>
                <a:gd name="T168" fmla="+- 0 5599 5599"/>
                <a:gd name="T169" fmla="*/ T168 w 1286"/>
                <a:gd name="T170" fmla="+- 0 12512 11869"/>
                <a:gd name="T171" fmla="*/ 12512 h 1286"/>
                <a:gd name="T172" fmla="+- 0 5603 5599"/>
                <a:gd name="T173" fmla="*/ T172 w 1286"/>
                <a:gd name="T174" fmla="+- 0 12587 11869"/>
                <a:gd name="T175" fmla="*/ 12587 h 1286"/>
                <a:gd name="T176" fmla="+- 0 5616 5599"/>
                <a:gd name="T177" fmla="*/ T176 w 1286"/>
                <a:gd name="T178" fmla="+- 0 12659 11869"/>
                <a:gd name="T179" fmla="*/ 12659 h 1286"/>
                <a:gd name="T180" fmla="+- 0 5636 5599"/>
                <a:gd name="T181" fmla="*/ T180 w 1286"/>
                <a:gd name="T182" fmla="+- 0 12729 11869"/>
                <a:gd name="T183" fmla="*/ 12729 h 1286"/>
                <a:gd name="T184" fmla="+- 0 5664 5599"/>
                <a:gd name="T185" fmla="*/ T184 w 1286"/>
                <a:gd name="T186" fmla="+- 0 12795 11869"/>
                <a:gd name="T187" fmla="*/ 12795 h 1286"/>
                <a:gd name="T188" fmla="+- 0 5699 5599"/>
                <a:gd name="T189" fmla="*/ T188 w 1286"/>
                <a:gd name="T190" fmla="+- 0 12856 11869"/>
                <a:gd name="T191" fmla="*/ 12856 h 1286"/>
                <a:gd name="T192" fmla="+- 0 5740 5599"/>
                <a:gd name="T193" fmla="*/ T192 w 1286"/>
                <a:gd name="T194" fmla="+- 0 12914 11869"/>
                <a:gd name="T195" fmla="*/ 12914 h 1286"/>
                <a:gd name="T196" fmla="+- 0 5787 5599"/>
                <a:gd name="T197" fmla="*/ T196 w 1286"/>
                <a:gd name="T198" fmla="+- 0 12966 11869"/>
                <a:gd name="T199" fmla="*/ 12966 h 1286"/>
                <a:gd name="T200" fmla="+- 0 5839 5599"/>
                <a:gd name="T201" fmla="*/ T200 w 1286"/>
                <a:gd name="T202" fmla="+- 0 13013 11869"/>
                <a:gd name="T203" fmla="*/ 13013 h 1286"/>
                <a:gd name="T204" fmla="+- 0 5897 5599"/>
                <a:gd name="T205" fmla="*/ T204 w 1286"/>
                <a:gd name="T206" fmla="+- 0 13055 11869"/>
                <a:gd name="T207" fmla="*/ 13055 h 1286"/>
                <a:gd name="T208" fmla="+- 0 5959 5599"/>
                <a:gd name="T209" fmla="*/ T208 w 1286"/>
                <a:gd name="T210" fmla="+- 0 13089 11869"/>
                <a:gd name="T211" fmla="*/ 13089 h 1286"/>
                <a:gd name="T212" fmla="+- 0 6025 5599"/>
                <a:gd name="T213" fmla="*/ T212 w 1286"/>
                <a:gd name="T214" fmla="+- 0 13117 11869"/>
                <a:gd name="T215" fmla="*/ 13117 h 1286"/>
                <a:gd name="T216" fmla="+- 0 6094 5599"/>
                <a:gd name="T217" fmla="*/ T216 w 1286"/>
                <a:gd name="T218" fmla="+- 0 13138 11869"/>
                <a:gd name="T219" fmla="*/ 13138 h 1286"/>
                <a:gd name="T220" fmla="+- 0 6166 5599"/>
                <a:gd name="T221" fmla="*/ T220 w 1286"/>
                <a:gd name="T222" fmla="+- 0 13150 11869"/>
                <a:gd name="T223" fmla="*/ 13150 h 1286"/>
                <a:gd name="T224" fmla="+- 0 6241 5599"/>
                <a:gd name="T225" fmla="*/ T224 w 1286"/>
                <a:gd name="T226" fmla="+- 0 13155 11869"/>
                <a:gd name="T227" fmla="*/ 13155 h 128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</a:cxnLst>
              <a:rect l="0" t="0" r="r" b="b"/>
              <a:pathLst>
                <a:path w="1286" h="1286">
                  <a:moveTo>
                    <a:pt x="642" y="1286"/>
                  </a:moveTo>
                  <a:lnTo>
                    <a:pt x="717" y="1281"/>
                  </a:lnTo>
                  <a:lnTo>
                    <a:pt x="790" y="1269"/>
                  </a:lnTo>
                  <a:lnTo>
                    <a:pt x="859" y="1248"/>
                  </a:lnTo>
                  <a:lnTo>
                    <a:pt x="925" y="1220"/>
                  </a:lnTo>
                  <a:lnTo>
                    <a:pt x="987" y="1186"/>
                  </a:lnTo>
                  <a:lnTo>
                    <a:pt x="1044" y="1144"/>
                  </a:lnTo>
                  <a:lnTo>
                    <a:pt x="1097" y="1097"/>
                  </a:lnTo>
                  <a:lnTo>
                    <a:pt x="1144" y="1045"/>
                  </a:lnTo>
                  <a:lnTo>
                    <a:pt x="1185" y="987"/>
                  </a:lnTo>
                  <a:lnTo>
                    <a:pt x="1219" y="926"/>
                  </a:lnTo>
                  <a:lnTo>
                    <a:pt x="1247" y="860"/>
                  </a:lnTo>
                  <a:lnTo>
                    <a:pt x="1268" y="790"/>
                  </a:lnTo>
                  <a:lnTo>
                    <a:pt x="1280" y="718"/>
                  </a:lnTo>
                  <a:lnTo>
                    <a:pt x="1285" y="643"/>
                  </a:lnTo>
                  <a:lnTo>
                    <a:pt x="1280" y="568"/>
                  </a:lnTo>
                  <a:lnTo>
                    <a:pt x="1268" y="496"/>
                  </a:lnTo>
                  <a:lnTo>
                    <a:pt x="1247" y="426"/>
                  </a:lnTo>
                  <a:lnTo>
                    <a:pt x="1219" y="360"/>
                  </a:lnTo>
                  <a:lnTo>
                    <a:pt x="1185" y="299"/>
                  </a:lnTo>
                  <a:lnTo>
                    <a:pt x="1144" y="241"/>
                  </a:lnTo>
                  <a:lnTo>
                    <a:pt x="1097" y="189"/>
                  </a:lnTo>
                  <a:lnTo>
                    <a:pt x="1044" y="142"/>
                  </a:lnTo>
                  <a:lnTo>
                    <a:pt x="987" y="101"/>
                  </a:lnTo>
                  <a:lnTo>
                    <a:pt x="925" y="66"/>
                  </a:lnTo>
                  <a:lnTo>
                    <a:pt x="859" y="38"/>
                  </a:lnTo>
                  <a:lnTo>
                    <a:pt x="790" y="17"/>
                  </a:lnTo>
                  <a:lnTo>
                    <a:pt x="717" y="5"/>
                  </a:lnTo>
                  <a:lnTo>
                    <a:pt x="642" y="0"/>
                  </a:lnTo>
                  <a:lnTo>
                    <a:pt x="567" y="5"/>
                  </a:lnTo>
                  <a:lnTo>
                    <a:pt x="495" y="17"/>
                  </a:lnTo>
                  <a:lnTo>
                    <a:pt x="426" y="38"/>
                  </a:lnTo>
                  <a:lnTo>
                    <a:pt x="360" y="66"/>
                  </a:lnTo>
                  <a:lnTo>
                    <a:pt x="298" y="101"/>
                  </a:lnTo>
                  <a:lnTo>
                    <a:pt x="240" y="142"/>
                  </a:lnTo>
                  <a:lnTo>
                    <a:pt x="188" y="189"/>
                  </a:lnTo>
                  <a:lnTo>
                    <a:pt x="141" y="241"/>
                  </a:lnTo>
                  <a:lnTo>
                    <a:pt x="100" y="299"/>
                  </a:lnTo>
                  <a:lnTo>
                    <a:pt x="65" y="360"/>
                  </a:lnTo>
                  <a:lnTo>
                    <a:pt x="37" y="426"/>
                  </a:lnTo>
                  <a:lnTo>
                    <a:pt x="17" y="496"/>
                  </a:lnTo>
                  <a:lnTo>
                    <a:pt x="4" y="568"/>
                  </a:lnTo>
                  <a:lnTo>
                    <a:pt x="0" y="643"/>
                  </a:lnTo>
                  <a:lnTo>
                    <a:pt x="4" y="718"/>
                  </a:lnTo>
                  <a:lnTo>
                    <a:pt x="17" y="790"/>
                  </a:lnTo>
                  <a:lnTo>
                    <a:pt x="37" y="860"/>
                  </a:lnTo>
                  <a:lnTo>
                    <a:pt x="65" y="926"/>
                  </a:lnTo>
                  <a:lnTo>
                    <a:pt x="100" y="987"/>
                  </a:lnTo>
                  <a:lnTo>
                    <a:pt x="141" y="1045"/>
                  </a:lnTo>
                  <a:lnTo>
                    <a:pt x="188" y="1097"/>
                  </a:lnTo>
                  <a:lnTo>
                    <a:pt x="240" y="1144"/>
                  </a:lnTo>
                  <a:lnTo>
                    <a:pt x="298" y="1186"/>
                  </a:lnTo>
                  <a:lnTo>
                    <a:pt x="360" y="1220"/>
                  </a:lnTo>
                  <a:lnTo>
                    <a:pt x="426" y="1248"/>
                  </a:lnTo>
                  <a:lnTo>
                    <a:pt x="495" y="1269"/>
                  </a:lnTo>
                  <a:lnTo>
                    <a:pt x="567" y="1281"/>
                  </a:lnTo>
                  <a:lnTo>
                    <a:pt x="642" y="1286"/>
                  </a:lnTo>
                  <a:close/>
                </a:path>
              </a:pathLst>
            </a:custGeom>
            <a:noFill/>
            <a:ln w="19050">
              <a:solidFill>
                <a:srgbClr val="00637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6917" y="11869"/>
              <a:ext cx="1286" cy="1286"/>
            </a:xfrm>
            <a:custGeom>
              <a:avLst/>
              <a:gdLst>
                <a:gd name="T0" fmla="+- 0 7938 7296"/>
                <a:gd name="T1" fmla="*/ T0 w 1286"/>
                <a:gd name="T2" fmla="+- 0 11869 11869"/>
                <a:gd name="T3" fmla="*/ 11869 h 1286"/>
                <a:gd name="T4" fmla="+- 0 7863 7296"/>
                <a:gd name="T5" fmla="*/ T4 w 1286"/>
                <a:gd name="T6" fmla="+- 0 11874 11869"/>
                <a:gd name="T7" fmla="*/ 11874 h 1286"/>
                <a:gd name="T8" fmla="+- 0 7791 7296"/>
                <a:gd name="T9" fmla="*/ T8 w 1286"/>
                <a:gd name="T10" fmla="+- 0 11886 11869"/>
                <a:gd name="T11" fmla="*/ 11886 h 1286"/>
                <a:gd name="T12" fmla="+- 0 7722 7296"/>
                <a:gd name="T13" fmla="*/ T12 w 1286"/>
                <a:gd name="T14" fmla="+- 0 11907 11869"/>
                <a:gd name="T15" fmla="*/ 11907 h 1286"/>
                <a:gd name="T16" fmla="+- 0 7656 7296"/>
                <a:gd name="T17" fmla="*/ T16 w 1286"/>
                <a:gd name="T18" fmla="+- 0 11935 11869"/>
                <a:gd name="T19" fmla="*/ 11935 h 1286"/>
                <a:gd name="T20" fmla="+- 0 7594 7296"/>
                <a:gd name="T21" fmla="*/ T20 w 1286"/>
                <a:gd name="T22" fmla="+- 0 11970 11869"/>
                <a:gd name="T23" fmla="*/ 11970 h 1286"/>
                <a:gd name="T24" fmla="+- 0 7536 7296"/>
                <a:gd name="T25" fmla="*/ T24 w 1286"/>
                <a:gd name="T26" fmla="+- 0 12011 11869"/>
                <a:gd name="T27" fmla="*/ 12011 h 1286"/>
                <a:gd name="T28" fmla="+- 0 7484 7296"/>
                <a:gd name="T29" fmla="*/ T28 w 1286"/>
                <a:gd name="T30" fmla="+- 0 12058 11869"/>
                <a:gd name="T31" fmla="*/ 12058 h 1286"/>
                <a:gd name="T32" fmla="+- 0 7437 7296"/>
                <a:gd name="T33" fmla="*/ T32 w 1286"/>
                <a:gd name="T34" fmla="+- 0 12110 11869"/>
                <a:gd name="T35" fmla="*/ 12110 h 1286"/>
                <a:gd name="T36" fmla="+- 0 7396 7296"/>
                <a:gd name="T37" fmla="*/ T36 w 1286"/>
                <a:gd name="T38" fmla="+- 0 12168 11869"/>
                <a:gd name="T39" fmla="*/ 12168 h 1286"/>
                <a:gd name="T40" fmla="+- 0 7361 7296"/>
                <a:gd name="T41" fmla="*/ T40 w 1286"/>
                <a:gd name="T42" fmla="+- 0 12229 11869"/>
                <a:gd name="T43" fmla="*/ 12229 h 1286"/>
                <a:gd name="T44" fmla="+- 0 7333 7296"/>
                <a:gd name="T45" fmla="*/ T44 w 1286"/>
                <a:gd name="T46" fmla="+- 0 12295 11869"/>
                <a:gd name="T47" fmla="*/ 12295 h 1286"/>
                <a:gd name="T48" fmla="+- 0 7313 7296"/>
                <a:gd name="T49" fmla="*/ T48 w 1286"/>
                <a:gd name="T50" fmla="+- 0 12365 11869"/>
                <a:gd name="T51" fmla="*/ 12365 h 1286"/>
                <a:gd name="T52" fmla="+- 0 7300 7296"/>
                <a:gd name="T53" fmla="*/ T52 w 1286"/>
                <a:gd name="T54" fmla="+- 0 12437 11869"/>
                <a:gd name="T55" fmla="*/ 12437 h 1286"/>
                <a:gd name="T56" fmla="+- 0 7296 7296"/>
                <a:gd name="T57" fmla="*/ T56 w 1286"/>
                <a:gd name="T58" fmla="+- 0 12512 11869"/>
                <a:gd name="T59" fmla="*/ 12512 h 1286"/>
                <a:gd name="T60" fmla="+- 0 7300 7296"/>
                <a:gd name="T61" fmla="*/ T60 w 1286"/>
                <a:gd name="T62" fmla="+- 0 12587 11869"/>
                <a:gd name="T63" fmla="*/ 12587 h 1286"/>
                <a:gd name="T64" fmla="+- 0 7313 7296"/>
                <a:gd name="T65" fmla="*/ T64 w 1286"/>
                <a:gd name="T66" fmla="+- 0 12659 11869"/>
                <a:gd name="T67" fmla="*/ 12659 h 1286"/>
                <a:gd name="T68" fmla="+- 0 7333 7296"/>
                <a:gd name="T69" fmla="*/ T68 w 1286"/>
                <a:gd name="T70" fmla="+- 0 12729 11869"/>
                <a:gd name="T71" fmla="*/ 12729 h 1286"/>
                <a:gd name="T72" fmla="+- 0 7361 7296"/>
                <a:gd name="T73" fmla="*/ T72 w 1286"/>
                <a:gd name="T74" fmla="+- 0 12795 11869"/>
                <a:gd name="T75" fmla="*/ 12795 h 1286"/>
                <a:gd name="T76" fmla="+- 0 7396 7296"/>
                <a:gd name="T77" fmla="*/ T76 w 1286"/>
                <a:gd name="T78" fmla="+- 0 12856 11869"/>
                <a:gd name="T79" fmla="*/ 12856 h 1286"/>
                <a:gd name="T80" fmla="+- 0 7437 7296"/>
                <a:gd name="T81" fmla="*/ T80 w 1286"/>
                <a:gd name="T82" fmla="+- 0 12914 11869"/>
                <a:gd name="T83" fmla="*/ 12914 h 1286"/>
                <a:gd name="T84" fmla="+- 0 7484 7296"/>
                <a:gd name="T85" fmla="*/ T84 w 1286"/>
                <a:gd name="T86" fmla="+- 0 12966 11869"/>
                <a:gd name="T87" fmla="*/ 12966 h 1286"/>
                <a:gd name="T88" fmla="+- 0 7536 7296"/>
                <a:gd name="T89" fmla="*/ T88 w 1286"/>
                <a:gd name="T90" fmla="+- 0 13013 11869"/>
                <a:gd name="T91" fmla="*/ 13013 h 1286"/>
                <a:gd name="T92" fmla="+- 0 7594 7296"/>
                <a:gd name="T93" fmla="*/ T92 w 1286"/>
                <a:gd name="T94" fmla="+- 0 13055 11869"/>
                <a:gd name="T95" fmla="*/ 13055 h 1286"/>
                <a:gd name="T96" fmla="+- 0 7656 7296"/>
                <a:gd name="T97" fmla="*/ T96 w 1286"/>
                <a:gd name="T98" fmla="+- 0 13089 11869"/>
                <a:gd name="T99" fmla="*/ 13089 h 1286"/>
                <a:gd name="T100" fmla="+- 0 7722 7296"/>
                <a:gd name="T101" fmla="*/ T100 w 1286"/>
                <a:gd name="T102" fmla="+- 0 13117 11869"/>
                <a:gd name="T103" fmla="*/ 13117 h 1286"/>
                <a:gd name="T104" fmla="+- 0 7791 7296"/>
                <a:gd name="T105" fmla="*/ T104 w 1286"/>
                <a:gd name="T106" fmla="+- 0 13138 11869"/>
                <a:gd name="T107" fmla="*/ 13138 h 1286"/>
                <a:gd name="T108" fmla="+- 0 7863 7296"/>
                <a:gd name="T109" fmla="*/ T108 w 1286"/>
                <a:gd name="T110" fmla="+- 0 13150 11869"/>
                <a:gd name="T111" fmla="*/ 13150 h 1286"/>
                <a:gd name="T112" fmla="+- 0 7938 7296"/>
                <a:gd name="T113" fmla="*/ T112 w 1286"/>
                <a:gd name="T114" fmla="+- 0 13155 11869"/>
                <a:gd name="T115" fmla="*/ 13155 h 1286"/>
                <a:gd name="T116" fmla="+- 0 8013 7296"/>
                <a:gd name="T117" fmla="*/ T116 w 1286"/>
                <a:gd name="T118" fmla="+- 0 13150 11869"/>
                <a:gd name="T119" fmla="*/ 13150 h 1286"/>
                <a:gd name="T120" fmla="+- 0 8086 7296"/>
                <a:gd name="T121" fmla="*/ T120 w 1286"/>
                <a:gd name="T122" fmla="+- 0 13138 11869"/>
                <a:gd name="T123" fmla="*/ 13138 h 1286"/>
                <a:gd name="T124" fmla="+- 0 8155 7296"/>
                <a:gd name="T125" fmla="*/ T124 w 1286"/>
                <a:gd name="T126" fmla="+- 0 13117 11869"/>
                <a:gd name="T127" fmla="*/ 13117 h 1286"/>
                <a:gd name="T128" fmla="+- 0 8221 7296"/>
                <a:gd name="T129" fmla="*/ T128 w 1286"/>
                <a:gd name="T130" fmla="+- 0 13089 11869"/>
                <a:gd name="T131" fmla="*/ 13089 h 1286"/>
                <a:gd name="T132" fmla="+- 0 8283 7296"/>
                <a:gd name="T133" fmla="*/ T132 w 1286"/>
                <a:gd name="T134" fmla="+- 0 13055 11869"/>
                <a:gd name="T135" fmla="*/ 13055 h 1286"/>
                <a:gd name="T136" fmla="+- 0 8340 7296"/>
                <a:gd name="T137" fmla="*/ T136 w 1286"/>
                <a:gd name="T138" fmla="+- 0 13013 11869"/>
                <a:gd name="T139" fmla="*/ 13013 h 1286"/>
                <a:gd name="T140" fmla="+- 0 8393 7296"/>
                <a:gd name="T141" fmla="*/ T140 w 1286"/>
                <a:gd name="T142" fmla="+- 0 12966 11869"/>
                <a:gd name="T143" fmla="*/ 12966 h 1286"/>
                <a:gd name="T144" fmla="+- 0 8440 7296"/>
                <a:gd name="T145" fmla="*/ T144 w 1286"/>
                <a:gd name="T146" fmla="+- 0 12914 11869"/>
                <a:gd name="T147" fmla="*/ 12914 h 1286"/>
                <a:gd name="T148" fmla="+- 0 8481 7296"/>
                <a:gd name="T149" fmla="*/ T148 w 1286"/>
                <a:gd name="T150" fmla="+- 0 12856 11869"/>
                <a:gd name="T151" fmla="*/ 12856 h 1286"/>
                <a:gd name="T152" fmla="+- 0 8515 7296"/>
                <a:gd name="T153" fmla="*/ T152 w 1286"/>
                <a:gd name="T154" fmla="+- 0 12795 11869"/>
                <a:gd name="T155" fmla="*/ 12795 h 1286"/>
                <a:gd name="T156" fmla="+- 0 8543 7296"/>
                <a:gd name="T157" fmla="*/ T156 w 1286"/>
                <a:gd name="T158" fmla="+- 0 12729 11869"/>
                <a:gd name="T159" fmla="*/ 12729 h 1286"/>
                <a:gd name="T160" fmla="+- 0 8564 7296"/>
                <a:gd name="T161" fmla="*/ T160 w 1286"/>
                <a:gd name="T162" fmla="+- 0 12659 11869"/>
                <a:gd name="T163" fmla="*/ 12659 h 1286"/>
                <a:gd name="T164" fmla="+- 0 8576 7296"/>
                <a:gd name="T165" fmla="*/ T164 w 1286"/>
                <a:gd name="T166" fmla="+- 0 12587 11869"/>
                <a:gd name="T167" fmla="*/ 12587 h 1286"/>
                <a:gd name="T168" fmla="+- 0 8581 7296"/>
                <a:gd name="T169" fmla="*/ T168 w 1286"/>
                <a:gd name="T170" fmla="+- 0 12512 11869"/>
                <a:gd name="T171" fmla="*/ 12512 h 1286"/>
                <a:gd name="T172" fmla="+- 0 8576 7296"/>
                <a:gd name="T173" fmla="*/ T172 w 1286"/>
                <a:gd name="T174" fmla="+- 0 12437 11869"/>
                <a:gd name="T175" fmla="*/ 12437 h 1286"/>
                <a:gd name="T176" fmla="+- 0 8564 7296"/>
                <a:gd name="T177" fmla="*/ T176 w 1286"/>
                <a:gd name="T178" fmla="+- 0 12365 11869"/>
                <a:gd name="T179" fmla="*/ 12365 h 1286"/>
                <a:gd name="T180" fmla="+- 0 8543 7296"/>
                <a:gd name="T181" fmla="*/ T180 w 1286"/>
                <a:gd name="T182" fmla="+- 0 12295 11869"/>
                <a:gd name="T183" fmla="*/ 12295 h 1286"/>
                <a:gd name="T184" fmla="+- 0 8515 7296"/>
                <a:gd name="T185" fmla="*/ T184 w 1286"/>
                <a:gd name="T186" fmla="+- 0 12229 11869"/>
                <a:gd name="T187" fmla="*/ 12229 h 1286"/>
                <a:gd name="T188" fmla="+- 0 8481 7296"/>
                <a:gd name="T189" fmla="*/ T188 w 1286"/>
                <a:gd name="T190" fmla="+- 0 12168 11869"/>
                <a:gd name="T191" fmla="*/ 12168 h 1286"/>
                <a:gd name="T192" fmla="+- 0 8440 7296"/>
                <a:gd name="T193" fmla="*/ T192 w 1286"/>
                <a:gd name="T194" fmla="+- 0 12110 11869"/>
                <a:gd name="T195" fmla="*/ 12110 h 1286"/>
                <a:gd name="T196" fmla="+- 0 8393 7296"/>
                <a:gd name="T197" fmla="*/ T196 w 1286"/>
                <a:gd name="T198" fmla="+- 0 12058 11869"/>
                <a:gd name="T199" fmla="*/ 12058 h 1286"/>
                <a:gd name="T200" fmla="+- 0 8340 7296"/>
                <a:gd name="T201" fmla="*/ T200 w 1286"/>
                <a:gd name="T202" fmla="+- 0 12011 11869"/>
                <a:gd name="T203" fmla="*/ 12011 h 1286"/>
                <a:gd name="T204" fmla="+- 0 8283 7296"/>
                <a:gd name="T205" fmla="*/ T204 w 1286"/>
                <a:gd name="T206" fmla="+- 0 11970 11869"/>
                <a:gd name="T207" fmla="*/ 11970 h 1286"/>
                <a:gd name="T208" fmla="+- 0 8221 7296"/>
                <a:gd name="T209" fmla="*/ T208 w 1286"/>
                <a:gd name="T210" fmla="+- 0 11935 11869"/>
                <a:gd name="T211" fmla="*/ 11935 h 1286"/>
                <a:gd name="T212" fmla="+- 0 8155 7296"/>
                <a:gd name="T213" fmla="*/ T212 w 1286"/>
                <a:gd name="T214" fmla="+- 0 11907 11869"/>
                <a:gd name="T215" fmla="*/ 11907 h 1286"/>
                <a:gd name="T216" fmla="+- 0 8086 7296"/>
                <a:gd name="T217" fmla="*/ T216 w 1286"/>
                <a:gd name="T218" fmla="+- 0 11886 11869"/>
                <a:gd name="T219" fmla="*/ 11886 h 1286"/>
                <a:gd name="T220" fmla="+- 0 8013 7296"/>
                <a:gd name="T221" fmla="*/ T220 w 1286"/>
                <a:gd name="T222" fmla="+- 0 11874 11869"/>
                <a:gd name="T223" fmla="*/ 11874 h 1286"/>
                <a:gd name="T224" fmla="+- 0 7938 7296"/>
                <a:gd name="T225" fmla="*/ T224 w 1286"/>
                <a:gd name="T226" fmla="+- 0 11869 11869"/>
                <a:gd name="T227" fmla="*/ 11869 h 128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</a:cxnLst>
              <a:rect l="0" t="0" r="r" b="b"/>
              <a:pathLst>
                <a:path w="1286" h="1286">
                  <a:moveTo>
                    <a:pt x="642" y="0"/>
                  </a:moveTo>
                  <a:lnTo>
                    <a:pt x="567" y="5"/>
                  </a:lnTo>
                  <a:lnTo>
                    <a:pt x="495" y="17"/>
                  </a:lnTo>
                  <a:lnTo>
                    <a:pt x="426" y="38"/>
                  </a:lnTo>
                  <a:lnTo>
                    <a:pt x="360" y="66"/>
                  </a:lnTo>
                  <a:lnTo>
                    <a:pt x="298" y="101"/>
                  </a:lnTo>
                  <a:lnTo>
                    <a:pt x="240" y="142"/>
                  </a:lnTo>
                  <a:lnTo>
                    <a:pt x="188" y="189"/>
                  </a:lnTo>
                  <a:lnTo>
                    <a:pt x="141" y="241"/>
                  </a:lnTo>
                  <a:lnTo>
                    <a:pt x="100" y="299"/>
                  </a:lnTo>
                  <a:lnTo>
                    <a:pt x="65" y="360"/>
                  </a:lnTo>
                  <a:lnTo>
                    <a:pt x="37" y="426"/>
                  </a:lnTo>
                  <a:lnTo>
                    <a:pt x="17" y="496"/>
                  </a:lnTo>
                  <a:lnTo>
                    <a:pt x="4" y="568"/>
                  </a:lnTo>
                  <a:lnTo>
                    <a:pt x="0" y="643"/>
                  </a:lnTo>
                  <a:lnTo>
                    <a:pt x="4" y="718"/>
                  </a:lnTo>
                  <a:lnTo>
                    <a:pt x="17" y="790"/>
                  </a:lnTo>
                  <a:lnTo>
                    <a:pt x="37" y="860"/>
                  </a:lnTo>
                  <a:lnTo>
                    <a:pt x="65" y="926"/>
                  </a:lnTo>
                  <a:lnTo>
                    <a:pt x="100" y="987"/>
                  </a:lnTo>
                  <a:lnTo>
                    <a:pt x="141" y="1045"/>
                  </a:lnTo>
                  <a:lnTo>
                    <a:pt x="188" y="1097"/>
                  </a:lnTo>
                  <a:lnTo>
                    <a:pt x="240" y="1144"/>
                  </a:lnTo>
                  <a:lnTo>
                    <a:pt x="298" y="1186"/>
                  </a:lnTo>
                  <a:lnTo>
                    <a:pt x="360" y="1220"/>
                  </a:lnTo>
                  <a:lnTo>
                    <a:pt x="426" y="1248"/>
                  </a:lnTo>
                  <a:lnTo>
                    <a:pt x="495" y="1269"/>
                  </a:lnTo>
                  <a:lnTo>
                    <a:pt x="567" y="1281"/>
                  </a:lnTo>
                  <a:lnTo>
                    <a:pt x="642" y="1286"/>
                  </a:lnTo>
                  <a:lnTo>
                    <a:pt x="717" y="1281"/>
                  </a:lnTo>
                  <a:lnTo>
                    <a:pt x="790" y="1269"/>
                  </a:lnTo>
                  <a:lnTo>
                    <a:pt x="859" y="1248"/>
                  </a:lnTo>
                  <a:lnTo>
                    <a:pt x="925" y="1220"/>
                  </a:lnTo>
                  <a:lnTo>
                    <a:pt x="987" y="1186"/>
                  </a:lnTo>
                  <a:lnTo>
                    <a:pt x="1044" y="1144"/>
                  </a:lnTo>
                  <a:lnTo>
                    <a:pt x="1097" y="1097"/>
                  </a:lnTo>
                  <a:lnTo>
                    <a:pt x="1144" y="1045"/>
                  </a:lnTo>
                  <a:lnTo>
                    <a:pt x="1185" y="987"/>
                  </a:lnTo>
                  <a:lnTo>
                    <a:pt x="1219" y="926"/>
                  </a:lnTo>
                  <a:lnTo>
                    <a:pt x="1247" y="860"/>
                  </a:lnTo>
                  <a:lnTo>
                    <a:pt x="1268" y="790"/>
                  </a:lnTo>
                  <a:lnTo>
                    <a:pt x="1280" y="718"/>
                  </a:lnTo>
                  <a:lnTo>
                    <a:pt x="1285" y="643"/>
                  </a:lnTo>
                  <a:lnTo>
                    <a:pt x="1280" y="568"/>
                  </a:lnTo>
                  <a:lnTo>
                    <a:pt x="1268" y="496"/>
                  </a:lnTo>
                  <a:lnTo>
                    <a:pt x="1247" y="426"/>
                  </a:lnTo>
                  <a:lnTo>
                    <a:pt x="1219" y="360"/>
                  </a:lnTo>
                  <a:lnTo>
                    <a:pt x="1185" y="299"/>
                  </a:lnTo>
                  <a:lnTo>
                    <a:pt x="1144" y="241"/>
                  </a:lnTo>
                  <a:lnTo>
                    <a:pt x="1097" y="189"/>
                  </a:lnTo>
                  <a:lnTo>
                    <a:pt x="1044" y="142"/>
                  </a:lnTo>
                  <a:lnTo>
                    <a:pt x="987" y="101"/>
                  </a:lnTo>
                  <a:lnTo>
                    <a:pt x="925" y="66"/>
                  </a:lnTo>
                  <a:lnTo>
                    <a:pt x="859" y="38"/>
                  </a:lnTo>
                  <a:lnTo>
                    <a:pt x="790" y="17"/>
                  </a:lnTo>
                  <a:lnTo>
                    <a:pt x="717" y="5"/>
                  </a:lnTo>
                  <a:lnTo>
                    <a:pt x="64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6910" y="11869"/>
              <a:ext cx="1286" cy="1286"/>
            </a:xfrm>
            <a:custGeom>
              <a:avLst/>
              <a:gdLst>
                <a:gd name="T0" fmla="+- 0 7938 7296"/>
                <a:gd name="T1" fmla="*/ T0 w 1286"/>
                <a:gd name="T2" fmla="+- 0 13155 11869"/>
                <a:gd name="T3" fmla="*/ 13155 h 1286"/>
                <a:gd name="T4" fmla="+- 0 8013 7296"/>
                <a:gd name="T5" fmla="*/ T4 w 1286"/>
                <a:gd name="T6" fmla="+- 0 13150 11869"/>
                <a:gd name="T7" fmla="*/ 13150 h 1286"/>
                <a:gd name="T8" fmla="+- 0 8086 7296"/>
                <a:gd name="T9" fmla="*/ T8 w 1286"/>
                <a:gd name="T10" fmla="+- 0 13138 11869"/>
                <a:gd name="T11" fmla="*/ 13138 h 1286"/>
                <a:gd name="T12" fmla="+- 0 8155 7296"/>
                <a:gd name="T13" fmla="*/ T12 w 1286"/>
                <a:gd name="T14" fmla="+- 0 13117 11869"/>
                <a:gd name="T15" fmla="*/ 13117 h 1286"/>
                <a:gd name="T16" fmla="+- 0 8221 7296"/>
                <a:gd name="T17" fmla="*/ T16 w 1286"/>
                <a:gd name="T18" fmla="+- 0 13089 11869"/>
                <a:gd name="T19" fmla="*/ 13089 h 1286"/>
                <a:gd name="T20" fmla="+- 0 8283 7296"/>
                <a:gd name="T21" fmla="*/ T20 w 1286"/>
                <a:gd name="T22" fmla="+- 0 13055 11869"/>
                <a:gd name="T23" fmla="*/ 13055 h 1286"/>
                <a:gd name="T24" fmla="+- 0 8340 7296"/>
                <a:gd name="T25" fmla="*/ T24 w 1286"/>
                <a:gd name="T26" fmla="+- 0 13013 11869"/>
                <a:gd name="T27" fmla="*/ 13013 h 1286"/>
                <a:gd name="T28" fmla="+- 0 8393 7296"/>
                <a:gd name="T29" fmla="*/ T28 w 1286"/>
                <a:gd name="T30" fmla="+- 0 12966 11869"/>
                <a:gd name="T31" fmla="*/ 12966 h 1286"/>
                <a:gd name="T32" fmla="+- 0 8440 7296"/>
                <a:gd name="T33" fmla="*/ T32 w 1286"/>
                <a:gd name="T34" fmla="+- 0 12914 11869"/>
                <a:gd name="T35" fmla="*/ 12914 h 1286"/>
                <a:gd name="T36" fmla="+- 0 8481 7296"/>
                <a:gd name="T37" fmla="*/ T36 w 1286"/>
                <a:gd name="T38" fmla="+- 0 12856 11869"/>
                <a:gd name="T39" fmla="*/ 12856 h 1286"/>
                <a:gd name="T40" fmla="+- 0 8515 7296"/>
                <a:gd name="T41" fmla="*/ T40 w 1286"/>
                <a:gd name="T42" fmla="+- 0 12795 11869"/>
                <a:gd name="T43" fmla="*/ 12795 h 1286"/>
                <a:gd name="T44" fmla="+- 0 8543 7296"/>
                <a:gd name="T45" fmla="*/ T44 w 1286"/>
                <a:gd name="T46" fmla="+- 0 12729 11869"/>
                <a:gd name="T47" fmla="*/ 12729 h 1286"/>
                <a:gd name="T48" fmla="+- 0 8564 7296"/>
                <a:gd name="T49" fmla="*/ T48 w 1286"/>
                <a:gd name="T50" fmla="+- 0 12659 11869"/>
                <a:gd name="T51" fmla="*/ 12659 h 1286"/>
                <a:gd name="T52" fmla="+- 0 8576 7296"/>
                <a:gd name="T53" fmla="*/ T52 w 1286"/>
                <a:gd name="T54" fmla="+- 0 12587 11869"/>
                <a:gd name="T55" fmla="*/ 12587 h 1286"/>
                <a:gd name="T56" fmla="+- 0 8581 7296"/>
                <a:gd name="T57" fmla="*/ T56 w 1286"/>
                <a:gd name="T58" fmla="+- 0 12512 11869"/>
                <a:gd name="T59" fmla="*/ 12512 h 1286"/>
                <a:gd name="T60" fmla="+- 0 8576 7296"/>
                <a:gd name="T61" fmla="*/ T60 w 1286"/>
                <a:gd name="T62" fmla="+- 0 12437 11869"/>
                <a:gd name="T63" fmla="*/ 12437 h 1286"/>
                <a:gd name="T64" fmla="+- 0 8564 7296"/>
                <a:gd name="T65" fmla="*/ T64 w 1286"/>
                <a:gd name="T66" fmla="+- 0 12365 11869"/>
                <a:gd name="T67" fmla="*/ 12365 h 1286"/>
                <a:gd name="T68" fmla="+- 0 8543 7296"/>
                <a:gd name="T69" fmla="*/ T68 w 1286"/>
                <a:gd name="T70" fmla="+- 0 12295 11869"/>
                <a:gd name="T71" fmla="*/ 12295 h 1286"/>
                <a:gd name="T72" fmla="+- 0 8515 7296"/>
                <a:gd name="T73" fmla="*/ T72 w 1286"/>
                <a:gd name="T74" fmla="+- 0 12229 11869"/>
                <a:gd name="T75" fmla="*/ 12229 h 1286"/>
                <a:gd name="T76" fmla="+- 0 8481 7296"/>
                <a:gd name="T77" fmla="*/ T76 w 1286"/>
                <a:gd name="T78" fmla="+- 0 12168 11869"/>
                <a:gd name="T79" fmla="*/ 12168 h 1286"/>
                <a:gd name="T80" fmla="+- 0 8440 7296"/>
                <a:gd name="T81" fmla="*/ T80 w 1286"/>
                <a:gd name="T82" fmla="+- 0 12110 11869"/>
                <a:gd name="T83" fmla="*/ 12110 h 1286"/>
                <a:gd name="T84" fmla="+- 0 8393 7296"/>
                <a:gd name="T85" fmla="*/ T84 w 1286"/>
                <a:gd name="T86" fmla="+- 0 12058 11869"/>
                <a:gd name="T87" fmla="*/ 12058 h 1286"/>
                <a:gd name="T88" fmla="+- 0 8340 7296"/>
                <a:gd name="T89" fmla="*/ T88 w 1286"/>
                <a:gd name="T90" fmla="+- 0 12011 11869"/>
                <a:gd name="T91" fmla="*/ 12011 h 1286"/>
                <a:gd name="T92" fmla="+- 0 8283 7296"/>
                <a:gd name="T93" fmla="*/ T92 w 1286"/>
                <a:gd name="T94" fmla="+- 0 11970 11869"/>
                <a:gd name="T95" fmla="*/ 11970 h 1286"/>
                <a:gd name="T96" fmla="+- 0 8221 7296"/>
                <a:gd name="T97" fmla="*/ T96 w 1286"/>
                <a:gd name="T98" fmla="+- 0 11935 11869"/>
                <a:gd name="T99" fmla="*/ 11935 h 1286"/>
                <a:gd name="T100" fmla="+- 0 8155 7296"/>
                <a:gd name="T101" fmla="*/ T100 w 1286"/>
                <a:gd name="T102" fmla="+- 0 11907 11869"/>
                <a:gd name="T103" fmla="*/ 11907 h 1286"/>
                <a:gd name="T104" fmla="+- 0 8086 7296"/>
                <a:gd name="T105" fmla="*/ T104 w 1286"/>
                <a:gd name="T106" fmla="+- 0 11886 11869"/>
                <a:gd name="T107" fmla="*/ 11886 h 1286"/>
                <a:gd name="T108" fmla="+- 0 8013 7296"/>
                <a:gd name="T109" fmla="*/ T108 w 1286"/>
                <a:gd name="T110" fmla="+- 0 11874 11869"/>
                <a:gd name="T111" fmla="*/ 11874 h 1286"/>
                <a:gd name="T112" fmla="+- 0 7938 7296"/>
                <a:gd name="T113" fmla="*/ T112 w 1286"/>
                <a:gd name="T114" fmla="+- 0 11869 11869"/>
                <a:gd name="T115" fmla="*/ 11869 h 1286"/>
                <a:gd name="T116" fmla="+- 0 7863 7296"/>
                <a:gd name="T117" fmla="*/ T116 w 1286"/>
                <a:gd name="T118" fmla="+- 0 11874 11869"/>
                <a:gd name="T119" fmla="*/ 11874 h 1286"/>
                <a:gd name="T120" fmla="+- 0 7791 7296"/>
                <a:gd name="T121" fmla="*/ T120 w 1286"/>
                <a:gd name="T122" fmla="+- 0 11886 11869"/>
                <a:gd name="T123" fmla="*/ 11886 h 1286"/>
                <a:gd name="T124" fmla="+- 0 7722 7296"/>
                <a:gd name="T125" fmla="*/ T124 w 1286"/>
                <a:gd name="T126" fmla="+- 0 11907 11869"/>
                <a:gd name="T127" fmla="*/ 11907 h 1286"/>
                <a:gd name="T128" fmla="+- 0 7656 7296"/>
                <a:gd name="T129" fmla="*/ T128 w 1286"/>
                <a:gd name="T130" fmla="+- 0 11935 11869"/>
                <a:gd name="T131" fmla="*/ 11935 h 1286"/>
                <a:gd name="T132" fmla="+- 0 7594 7296"/>
                <a:gd name="T133" fmla="*/ T132 w 1286"/>
                <a:gd name="T134" fmla="+- 0 11970 11869"/>
                <a:gd name="T135" fmla="*/ 11970 h 1286"/>
                <a:gd name="T136" fmla="+- 0 7536 7296"/>
                <a:gd name="T137" fmla="*/ T136 w 1286"/>
                <a:gd name="T138" fmla="+- 0 12011 11869"/>
                <a:gd name="T139" fmla="*/ 12011 h 1286"/>
                <a:gd name="T140" fmla="+- 0 7484 7296"/>
                <a:gd name="T141" fmla="*/ T140 w 1286"/>
                <a:gd name="T142" fmla="+- 0 12058 11869"/>
                <a:gd name="T143" fmla="*/ 12058 h 1286"/>
                <a:gd name="T144" fmla="+- 0 7437 7296"/>
                <a:gd name="T145" fmla="*/ T144 w 1286"/>
                <a:gd name="T146" fmla="+- 0 12110 11869"/>
                <a:gd name="T147" fmla="*/ 12110 h 1286"/>
                <a:gd name="T148" fmla="+- 0 7396 7296"/>
                <a:gd name="T149" fmla="*/ T148 w 1286"/>
                <a:gd name="T150" fmla="+- 0 12168 11869"/>
                <a:gd name="T151" fmla="*/ 12168 h 1286"/>
                <a:gd name="T152" fmla="+- 0 7361 7296"/>
                <a:gd name="T153" fmla="*/ T152 w 1286"/>
                <a:gd name="T154" fmla="+- 0 12229 11869"/>
                <a:gd name="T155" fmla="*/ 12229 h 1286"/>
                <a:gd name="T156" fmla="+- 0 7333 7296"/>
                <a:gd name="T157" fmla="*/ T156 w 1286"/>
                <a:gd name="T158" fmla="+- 0 12295 11869"/>
                <a:gd name="T159" fmla="*/ 12295 h 1286"/>
                <a:gd name="T160" fmla="+- 0 7313 7296"/>
                <a:gd name="T161" fmla="*/ T160 w 1286"/>
                <a:gd name="T162" fmla="+- 0 12365 11869"/>
                <a:gd name="T163" fmla="*/ 12365 h 1286"/>
                <a:gd name="T164" fmla="+- 0 7300 7296"/>
                <a:gd name="T165" fmla="*/ T164 w 1286"/>
                <a:gd name="T166" fmla="+- 0 12437 11869"/>
                <a:gd name="T167" fmla="*/ 12437 h 1286"/>
                <a:gd name="T168" fmla="+- 0 7296 7296"/>
                <a:gd name="T169" fmla="*/ T168 w 1286"/>
                <a:gd name="T170" fmla="+- 0 12512 11869"/>
                <a:gd name="T171" fmla="*/ 12512 h 1286"/>
                <a:gd name="T172" fmla="+- 0 7300 7296"/>
                <a:gd name="T173" fmla="*/ T172 w 1286"/>
                <a:gd name="T174" fmla="+- 0 12587 11869"/>
                <a:gd name="T175" fmla="*/ 12587 h 1286"/>
                <a:gd name="T176" fmla="+- 0 7313 7296"/>
                <a:gd name="T177" fmla="*/ T176 w 1286"/>
                <a:gd name="T178" fmla="+- 0 12659 11869"/>
                <a:gd name="T179" fmla="*/ 12659 h 1286"/>
                <a:gd name="T180" fmla="+- 0 7333 7296"/>
                <a:gd name="T181" fmla="*/ T180 w 1286"/>
                <a:gd name="T182" fmla="+- 0 12729 11869"/>
                <a:gd name="T183" fmla="*/ 12729 h 1286"/>
                <a:gd name="T184" fmla="+- 0 7361 7296"/>
                <a:gd name="T185" fmla="*/ T184 w 1286"/>
                <a:gd name="T186" fmla="+- 0 12795 11869"/>
                <a:gd name="T187" fmla="*/ 12795 h 1286"/>
                <a:gd name="T188" fmla="+- 0 7396 7296"/>
                <a:gd name="T189" fmla="*/ T188 w 1286"/>
                <a:gd name="T190" fmla="+- 0 12856 11869"/>
                <a:gd name="T191" fmla="*/ 12856 h 1286"/>
                <a:gd name="T192" fmla="+- 0 7437 7296"/>
                <a:gd name="T193" fmla="*/ T192 w 1286"/>
                <a:gd name="T194" fmla="+- 0 12914 11869"/>
                <a:gd name="T195" fmla="*/ 12914 h 1286"/>
                <a:gd name="T196" fmla="+- 0 7484 7296"/>
                <a:gd name="T197" fmla="*/ T196 w 1286"/>
                <a:gd name="T198" fmla="+- 0 12966 11869"/>
                <a:gd name="T199" fmla="*/ 12966 h 1286"/>
                <a:gd name="T200" fmla="+- 0 7536 7296"/>
                <a:gd name="T201" fmla="*/ T200 w 1286"/>
                <a:gd name="T202" fmla="+- 0 13013 11869"/>
                <a:gd name="T203" fmla="*/ 13013 h 1286"/>
                <a:gd name="T204" fmla="+- 0 7594 7296"/>
                <a:gd name="T205" fmla="*/ T204 w 1286"/>
                <a:gd name="T206" fmla="+- 0 13055 11869"/>
                <a:gd name="T207" fmla="*/ 13055 h 1286"/>
                <a:gd name="T208" fmla="+- 0 7656 7296"/>
                <a:gd name="T209" fmla="*/ T208 w 1286"/>
                <a:gd name="T210" fmla="+- 0 13089 11869"/>
                <a:gd name="T211" fmla="*/ 13089 h 1286"/>
                <a:gd name="T212" fmla="+- 0 7722 7296"/>
                <a:gd name="T213" fmla="*/ T212 w 1286"/>
                <a:gd name="T214" fmla="+- 0 13117 11869"/>
                <a:gd name="T215" fmla="*/ 13117 h 1286"/>
                <a:gd name="T216" fmla="+- 0 7791 7296"/>
                <a:gd name="T217" fmla="*/ T216 w 1286"/>
                <a:gd name="T218" fmla="+- 0 13138 11869"/>
                <a:gd name="T219" fmla="*/ 13138 h 1286"/>
                <a:gd name="T220" fmla="+- 0 7863 7296"/>
                <a:gd name="T221" fmla="*/ T220 w 1286"/>
                <a:gd name="T222" fmla="+- 0 13150 11869"/>
                <a:gd name="T223" fmla="*/ 13150 h 1286"/>
                <a:gd name="T224" fmla="+- 0 7938 7296"/>
                <a:gd name="T225" fmla="*/ T224 w 1286"/>
                <a:gd name="T226" fmla="+- 0 13155 11869"/>
                <a:gd name="T227" fmla="*/ 13155 h 128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</a:cxnLst>
              <a:rect l="0" t="0" r="r" b="b"/>
              <a:pathLst>
                <a:path w="1286" h="1286">
                  <a:moveTo>
                    <a:pt x="642" y="1286"/>
                  </a:moveTo>
                  <a:lnTo>
                    <a:pt x="717" y="1281"/>
                  </a:lnTo>
                  <a:lnTo>
                    <a:pt x="790" y="1269"/>
                  </a:lnTo>
                  <a:lnTo>
                    <a:pt x="859" y="1248"/>
                  </a:lnTo>
                  <a:lnTo>
                    <a:pt x="925" y="1220"/>
                  </a:lnTo>
                  <a:lnTo>
                    <a:pt x="987" y="1186"/>
                  </a:lnTo>
                  <a:lnTo>
                    <a:pt x="1044" y="1144"/>
                  </a:lnTo>
                  <a:lnTo>
                    <a:pt x="1097" y="1097"/>
                  </a:lnTo>
                  <a:lnTo>
                    <a:pt x="1144" y="1045"/>
                  </a:lnTo>
                  <a:lnTo>
                    <a:pt x="1185" y="987"/>
                  </a:lnTo>
                  <a:lnTo>
                    <a:pt x="1219" y="926"/>
                  </a:lnTo>
                  <a:lnTo>
                    <a:pt x="1247" y="860"/>
                  </a:lnTo>
                  <a:lnTo>
                    <a:pt x="1268" y="790"/>
                  </a:lnTo>
                  <a:lnTo>
                    <a:pt x="1280" y="718"/>
                  </a:lnTo>
                  <a:lnTo>
                    <a:pt x="1285" y="643"/>
                  </a:lnTo>
                  <a:lnTo>
                    <a:pt x="1280" y="568"/>
                  </a:lnTo>
                  <a:lnTo>
                    <a:pt x="1268" y="496"/>
                  </a:lnTo>
                  <a:lnTo>
                    <a:pt x="1247" y="426"/>
                  </a:lnTo>
                  <a:lnTo>
                    <a:pt x="1219" y="360"/>
                  </a:lnTo>
                  <a:lnTo>
                    <a:pt x="1185" y="299"/>
                  </a:lnTo>
                  <a:lnTo>
                    <a:pt x="1144" y="241"/>
                  </a:lnTo>
                  <a:lnTo>
                    <a:pt x="1097" y="189"/>
                  </a:lnTo>
                  <a:lnTo>
                    <a:pt x="1044" y="142"/>
                  </a:lnTo>
                  <a:lnTo>
                    <a:pt x="987" y="101"/>
                  </a:lnTo>
                  <a:lnTo>
                    <a:pt x="925" y="66"/>
                  </a:lnTo>
                  <a:lnTo>
                    <a:pt x="859" y="38"/>
                  </a:lnTo>
                  <a:lnTo>
                    <a:pt x="790" y="17"/>
                  </a:lnTo>
                  <a:lnTo>
                    <a:pt x="717" y="5"/>
                  </a:lnTo>
                  <a:lnTo>
                    <a:pt x="642" y="0"/>
                  </a:lnTo>
                  <a:lnTo>
                    <a:pt x="567" y="5"/>
                  </a:lnTo>
                  <a:lnTo>
                    <a:pt x="495" y="17"/>
                  </a:lnTo>
                  <a:lnTo>
                    <a:pt x="426" y="38"/>
                  </a:lnTo>
                  <a:lnTo>
                    <a:pt x="360" y="66"/>
                  </a:lnTo>
                  <a:lnTo>
                    <a:pt x="298" y="101"/>
                  </a:lnTo>
                  <a:lnTo>
                    <a:pt x="240" y="142"/>
                  </a:lnTo>
                  <a:lnTo>
                    <a:pt x="188" y="189"/>
                  </a:lnTo>
                  <a:lnTo>
                    <a:pt x="141" y="241"/>
                  </a:lnTo>
                  <a:lnTo>
                    <a:pt x="100" y="299"/>
                  </a:lnTo>
                  <a:lnTo>
                    <a:pt x="65" y="360"/>
                  </a:lnTo>
                  <a:lnTo>
                    <a:pt x="37" y="426"/>
                  </a:lnTo>
                  <a:lnTo>
                    <a:pt x="17" y="496"/>
                  </a:lnTo>
                  <a:lnTo>
                    <a:pt x="4" y="568"/>
                  </a:lnTo>
                  <a:lnTo>
                    <a:pt x="0" y="643"/>
                  </a:lnTo>
                  <a:lnTo>
                    <a:pt x="4" y="718"/>
                  </a:lnTo>
                  <a:lnTo>
                    <a:pt x="17" y="790"/>
                  </a:lnTo>
                  <a:lnTo>
                    <a:pt x="37" y="860"/>
                  </a:lnTo>
                  <a:lnTo>
                    <a:pt x="65" y="926"/>
                  </a:lnTo>
                  <a:lnTo>
                    <a:pt x="100" y="987"/>
                  </a:lnTo>
                  <a:lnTo>
                    <a:pt x="141" y="1045"/>
                  </a:lnTo>
                  <a:lnTo>
                    <a:pt x="188" y="1097"/>
                  </a:lnTo>
                  <a:lnTo>
                    <a:pt x="240" y="1144"/>
                  </a:lnTo>
                  <a:lnTo>
                    <a:pt x="298" y="1186"/>
                  </a:lnTo>
                  <a:lnTo>
                    <a:pt x="360" y="1220"/>
                  </a:lnTo>
                  <a:lnTo>
                    <a:pt x="426" y="1248"/>
                  </a:lnTo>
                  <a:lnTo>
                    <a:pt x="495" y="1269"/>
                  </a:lnTo>
                  <a:lnTo>
                    <a:pt x="567" y="1281"/>
                  </a:lnTo>
                  <a:lnTo>
                    <a:pt x="642" y="1286"/>
                  </a:lnTo>
                  <a:close/>
                </a:path>
              </a:pathLst>
            </a:custGeom>
            <a:noFill/>
            <a:ln w="19050">
              <a:solidFill>
                <a:srgbClr val="EC008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8992" y="11869"/>
              <a:ext cx="1286" cy="1286"/>
            </a:xfrm>
            <a:custGeom>
              <a:avLst/>
              <a:gdLst>
                <a:gd name="T0" fmla="+- 0 9635 8993"/>
                <a:gd name="T1" fmla="*/ T0 w 1286"/>
                <a:gd name="T2" fmla="+- 0 11869 11869"/>
                <a:gd name="T3" fmla="*/ 11869 h 1286"/>
                <a:gd name="T4" fmla="+- 0 9560 8993"/>
                <a:gd name="T5" fmla="*/ T4 w 1286"/>
                <a:gd name="T6" fmla="+- 0 11874 11869"/>
                <a:gd name="T7" fmla="*/ 11874 h 1286"/>
                <a:gd name="T8" fmla="+- 0 9488 8993"/>
                <a:gd name="T9" fmla="*/ T8 w 1286"/>
                <a:gd name="T10" fmla="+- 0 11886 11869"/>
                <a:gd name="T11" fmla="*/ 11886 h 1286"/>
                <a:gd name="T12" fmla="+- 0 9418 8993"/>
                <a:gd name="T13" fmla="*/ T12 w 1286"/>
                <a:gd name="T14" fmla="+- 0 11907 11869"/>
                <a:gd name="T15" fmla="*/ 11907 h 1286"/>
                <a:gd name="T16" fmla="+- 0 9353 8993"/>
                <a:gd name="T17" fmla="*/ T16 w 1286"/>
                <a:gd name="T18" fmla="+- 0 11935 11869"/>
                <a:gd name="T19" fmla="*/ 11935 h 1286"/>
                <a:gd name="T20" fmla="+- 0 9291 8993"/>
                <a:gd name="T21" fmla="*/ T20 w 1286"/>
                <a:gd name="T22" fmla="+- 0 11970 11869"/>
                <a:gd name="T23" fmla="*/ 11970 h 1286"/>
                <a:gd name="T24" fmla="+- 0 9233 8993"/>
                <a:gd name="T25" fmla="*/ T24 w 1286"/>
                <a:gd name="T26" fmla="+- 0 12011 11869"/>
                <a:gd name="T27" fmla="*/ 12011 h 1286"/>
                <a:gd name="T28" fmla="+- 0 9181 8993"/>
                <a:gd name="T29" fmla="*/ T28 w 1286"/>
                <a:gd name="T30" fmla="+- 0 12058 11869"/>
                <a:gd name="T31" fmla="*/ 12058 h 1286"/>
                <a:gd name="T32" fmla="+- 0 9134 8993"/>
                <a:gd name="T33" fmla="*/ T32 w 1286"/>
                <a:gd name="T34" fmla="+- 0 12110 11869"/>
                <a:gd name="T35" fmla="*/ 12110 h 1286"/>
                <a:gd name="T36" fmla="+- 0 9093 8993"/>
                <a:gd name="T37" fmla="*/ T36 w 1286"/>
                <a:gd name="T38" fmla="+- 0 12168 11869"/>
                <a:gd name="T39" fmla="*/ 12168 h 1286"/>
                <a:gd name="T40" fmla="+- 0 9058 8993"/>
                <a:gd name="T41" fmla="*/ T40 w 1286"/>
                <a:gd name="T42" fmla="+- 0 12229 11869"/>
                <a:gd name="T43" fmla="*/ 12229 h 1286"/>
                <a:gd name="T44" fmla="+- 0 9030 8993"/>
                <a:gd name="T45" fmla="*/ T44 w 1286"/>
                <a:gd name="T46" fmla="+- 0 12295 11869"/>
                <a:gd name="T47" fmla="*/ 12295 h 1286"/>
                <a:gd name="T48" fmla="+- 0 9010 8993"/>
                <a:gd name="T49" fmla="*/ T48 w 1286"/>
                <a:gd name="T50" fmla="+- 0 12365 11869"/>
                <a:gd name="T51" fmla="*/ 12365 h 1286"/>
                <a:gd name="T52" fmla="+- 0 8997 8993"/>
                <a:gd name="T53" fmla="*/ T52 w 1286"/>
                <a:gd name="T54" fmla="+- 0 12437 11869"/>
                <a:gd name="T55" fmla="*/ 12437 h 1286"/>
                <a:gd name="T56" fmla="+- 0 8993 8993"/>
                <a:gd name="T57" fmla="*/ T56 w 1286"/>
                <a:gd name="T58" fmla="+- 0 12512 11869"/>
                <a:gd name="T59" fmla="*/ 12512 h 1286"/>
                <a:gd name="T60" fmla="+- 0 8997 8993"/>
                <a:gd name="T61" fmla="*/ T60 w 1286"/>
                <a:gd name="T62" fmla="+- 0 12587 11869"/>
                <a:gd name="T63" fmla="*/ 12587 h 1286"/>
                <a:gd name="T64" fmla="+- 0 9010 8993"/>
                <a:gd name="T65" fmla="*/ T64 w 1286"/>
                <a:gd name="T66" fmla="+- 0 12659 11869"/>
                <a:gd name="T67" fmla="*/ 12659 h 1286"/>
                <a:gd name="T68" fmla="+- 0 9030 8993"/>
                <a:gd name="T69" fmla="*/ T68 w 1286"/>
                <a:gd name="T70" fmla="+- 0 12729 11869"/>
                <a:gd name="T71" fmla="*/ 12729 h 1286"/>
                <a:gd name="T72" fmla="+- 0 9058 8993"/>
                <a:gd name="T73" fmla="*/ T72 w 1286"/>
                <a:gd name="T74" fmla="+- 0 12795 11869"/>
                <a:gd name="T75" fmla="*/ 12795 h 1286"/>
                <a:gd name="T76" fmla="+- 0 9093 8993"/>
                <a:gd name="T77" fmla="*/ T76 w 1286"/>
                <a:gd name="T78" fmla="+- 0 12856 11869"/>
                <a:gd name="T79" fmla="*/ 12856 h 1286"/>
                <a:gd name="T80" fmla="+- 0 9134 8993"/>
                <a:gd name="T81" fmla="*/ T80 w 1286"/>
                <a:gd name="T82" fmla="+- 0 12914 11869"/>
                <a:gd name="T83" fmla="*/ 12914 h 1286"/>
                <a:gd name="T84" fmla="+- 0 9181 8993"/>
                <a:gd name="T85" fmla="*/ T84 w 1286"/>
                <a:gd name="T86" fmla="+- 0 12966 11869"/>
                <a:gd name="T87" fmla="*/ 12966 h 1286"/>
                <a:gd name="T88" fmla="+- 0 9233 8993"/>
                <a:gd name="T89" fmla="*/ T88 w 1286"/>
                <a:gd name="T90" fmla="+- 0 13013 11869"/>
                <a:gd name="T91" fmla="*/ 13013 h 1286"/>
                <a:gd name="T92" fmla="+- 0 9291 8993"/>
                <a:gd name="T93" fmla="*/ T92 w 1286"/>
                <a:gd name="T94" fmla="+- 0 13055 11869"/>
                <a:gd name="T95" fmla="*/ 13055 h 1286"/>
                <a:gd name="T96" fmla="+- 0 9353 8993"/>
                <a:gd name="T97" fmla="*/ T96 w 1286"/>
                <a:gd name="T98" fmla="+- 0 13089 11869"/>
                <a:gd name="T99" fmla="*/ 13089 h 1286"/>
                <a:gd name="T100" fmla="+- 0 9418 8993"/>
                <a:gd name="T101" fmla="*/ T100 w 1286"/>
                <a:gd name="T102" fmla="+- 0 13117 11869"/>
                <a:gd name="T103" fmla="*/ 13117 h 1286"/>
                <a:gd name="T104" fmla="+- 0 9488 8993"/>
                <a:gd name="T105" fmla="*/ T104 w 1286"/>
                <a:gd name="T106" fmla="+- 0 13138 11869"/>
                <a:gd name="T107" fmla="*/ 13138 h 1286"/>
                <a:gd name="T108" fmla="+- 0 9560 8993"/>
                <a:gd name="T109" fmla="*/ T108 w 1286"/>
                <a:gd name="T110" fmla="+- 0 13150 11869"/>
                <a:gd name="T111" fmla="*/ 13150 h 1286"/>
                <a:gd name="T112" fmla="+- 0 9635 8993"/>
                <a:gd name="T113" fmla="*/ T112 w 1286"/>
                <a:gd name="T114" fmla="+- 0 13155 11869"/>
                <a:gd name="T115" fmla="*/ 13155 h 1286"/>
                <a:gd name="T116" fmla="+- 0 9710 8993"/>
                <a:gd name="T117" fmla="*/ T116 w 1286"/>
                <a:gd name="T118" fmla="+- 0 13150 11869"/>
                <a:gd name="T119" fmla="*/ 13150 h 1286"/>
                <a:gd name="T120" fmla="+- 0 9783 8993"/>
                <a:gd name="T121" fmla="*/ T120 w 1286"/>
                <a:gd name="T122" fmla="+- 0 13138 11869"/>
                <a:gd name="T123" fmla="*/ 13138 h 1286"/>
                <a:gd name="T124" fmla="+- 0 9852 8993"/>
                <a:gd name="T125" fmla="*/ T124 w 1286"/>
                <a:gd name="T126" fmla="+- 0 13117 11869"/>
                <a:gd name="T127" fmla="*/ 13117 h 1286"/>
                <a:gd name="T128" fmla="+- 0 9918 8993"/>
                <a:gd name="T129" fmla="*/ T128 w 1286"/>
                <a:gd name="T130" fmla="+- 0 13089 11869"/>
                <a:gd name="T131" fmla="*/ 13089 h 1286"/>
                <a:gd name="T132" fmla="+- 0 9980 8993"/>
                <a:gd name="T133" fmla="*/ T132 w 1286"/>
                <a:gd name="T134" fmla="+- 0 13055 11869"/>
                <a:gd name="T135" fmla="*/ 13055 h 1286"/>
                <a:gd name="T136" fmla="+- 0 10037 8993"/>
                <a:gd name="T137" fmla="*/ T136 w 1286"/>
                <a:gd name="T138" fmla="+- 0 13013 11869"/>
                <a:gd name="T139" fmla="*/ 13013 h 1286"/>
                <a:gd name="T140" fmla="+- 0 10090 8993"/>
                <a:gd name="T141" fmla="*/ T140 w 1286"/>
                <a:gd name="T142" fmla="+- 0 12966 11869"/>
                <a:gd name="T143" fmla="*/ 12966 h 1286"/>
                <a:gd name="T144" fmla="+- 0 10137 8993"/>
                <a:gd name="T145" fmla="*/ T144 w 1286"/>
                <a:gd name="T146" fmla="+- 0 12914 11869"/>
                <a:gd name="T147" fmla="*/ 12914 h 1286"/>
                <a:gd name="T148" fmla="+- 0 10178 8993"/>
                <a:gd name="T149" fmla="*/ T148 w 1286"/>
                <a:gd name="T150" fmla="+- 0 12856 11869"/>
                <a:gd name="T151" fmla="*/ 12856 h 1286"/>
                <a:gd name="T152" fmla="+- 0 10212 8993"/>
                <a:gd name="T153" fmla="*/ T152 w 1286"/>
                <a:gd name="T154" fmla="+- 0 12795 11869"/>
                <a:gd name="T155" fmla="*/ 12795 h 1286"/>
                <a:gd name="T156" fmla="+- 0 10240 8993"/>
                <a:gd name="T157" fmla="*/ T156 w 1286"/>
                <a:gd name="T158" fmla="+- 0 12729 11869"/>
                <a:gd name="T159" fmla="*/ 12729 h 1286"/>
                <a:gd name="T160" fmla="+- 0 10261 8993"/>
                <a:gd name="T161" fmla="*/ T160 w 1286"/>
                <a:gd name="T162" fmla="+- 0 12659 11869"/>
                <a:gd name="T163" fmla="*/ 12659 h 1286"/>
                <a:gd name="T164" fmla="+- 0 10273 8993"/>
                <a:gd name="T165" fmla="*/ T164 w 1286"/>
                <a:gd name="T166" fmla="+- 0 12587 11869"/>
                <a:gd name="T167" fmla="*/ 12587 h 1286"/>
                <a:gd name="T168" fmla="+- 0 10278 8993"/>
                <a:gd name="T169" fmla="*/ T168 w 1286"/>
                <a:gd name="T170" fmla="+- 0 12512 11869"/>
                <a:gd name="T171" fmla="*/ 12512 h 1286"/>
                <a:gd name="T172" fmla="+- 0 10273 8993"/>
                <a:gd name="T173" fmla="*/ T172 w 1286"/>
                <a:gd name="T174" fmla="+- 0 12437 11869"/>
                <a:gd name="T175" fmla="*/ 12437 h 1286"/>
                <a:gd name="T176" fmla="+- 0 10261 8993"/>
                <a:gd name="T177" fmla="*/ T176 w 1286"/>
                <a:gd name="T178" fmla="+- 0 12365 11869"/>
                <a:gd name="T179" fmla="*/ 12365 h 1286"/>
                <a:gd name="T180" fmla="+- 0 10240 8993"/>
                <a:gd name="T181" fmla="*/ T180 w 1286"/>
                <a:gd name="T182" fmla="+- 0 12295 11869"/>
                <a:gd name="T183" fmla="*/ 12295 h 1286"/>
                <a:gd name="T184" fmla="+- 0 10212 8993"/>
                <a:gd name="T185" fmla="*/ T184 w 1286"/>
                <a:gd name="T186" fmla="+- 0 12229 11869"/>
                <a:gd name="T187" fmla="*/ 12229 h 1286"/>
                <a:gd name="T188" fmla="+- 0 10178 8993"/>
                <a:gd name="T189" fmla="*/ T188 w 1286"/>
                <a:gd name="T190" fmla="+- 0 12168 11869"/>
                <a:gd name="T191" fmla="*/ 12168 h 1286"/>
                <a:gd name="T192" fmla="+- 0 10137 8993"/>
                <a:gd name="T193" fmla="*/ T192 w 1286"/>
                <a:gd name="T194" fmla="+- 0 12110 11869"/>
                <a:gd name="T195" fmla="*/ 12110 h 1286"/>
                <a:gd name="T196" fmla="+- 0 10090 8993"/>
                <a:gd name="T197" fmla="*/ T196 w 1286"/>
                <a:gd name="T198" fmla="+- 0 12058 11869"/>
                <a:gd name="T199" fmla="*/ 12058 h 1286"/>
                <a:gd name="T200" fmla="+- 0 10037 8993"/>
                <a:gd name="T201" fmla="*/ T200 w 1286"/>
                <a:gd name="T202" fmla="+- 0 12011 11869"/>
                <a:gd name="T203" fmla="*/ 12011 h 1286"/>
                <a:gd name="T204" fmla="+- 0 9980 8993"/>
                <a:gd name="T205" fmla="*/ T204 w 1286"/>
                <a:gd name="T206" fmla="+- 0 11970 11869"/>
                <a:gd name="T207" fmla="*/ 11970 h 1286"/>
                <a:gd name="T208" fmla="+- 0 9918 8993"/>
                <a:gd name="T209" fmla="*/ T208 w 1286"/>
                <a:gd name="T210" fmla="+- 0 11935 11869"/>
                <a:gd name="T211" fmla="*/ 11935 h 1286"/>
                <a:gd name="T212" fmla="+- 0 9852 8993"/>
                <a:gd name="T213" fmla="*/ T212 w 1286"/>
                <a:gd name="T214" fmla="+- 0 11907 11869"/>
                <a:gd name="T215" fmla="*/ 11907 h 1286"/>
                <a:gd name="T216" fmla="+- 0 9783 8993"/>
                <a:gd name="T217" fmla="*/ T216 w 1286"/>
                <a:gd name="T218" fmla="+- 0 11886 11869"/>
                <a:gd name="T219" fmla="*/ 11886 h 1286"/>
                <a:gd name="T220" fmla="+- 0 9710 8993"/>
                <a:gd name="T221" fmla="*/ T220 w 1286"/>
                <a:gd name="T222" fmla="+- 0 11874 11869"/>
                <a:gd name="T223" fmla="*/ 11874 h 1286"/>
                <a:gd name="T224" fmla="+- 0 9635 8993"/>
                <a:gd name="T225" fmla="*/ T224 w 1286"/>
                <a:gd name="T226" fmla="+- 0 11869 11869"/>
                <a:gd name="T227" fmla="*/ 11869 h 128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</a:cxnLst>
              <a:rect l="0" t="0" r="r" b="b"/>
              <a:pathLst>
                <a:path w="1286" h="1286">
                  <a:moveTo>
                    <a:pt x="642" y="0"/>
                  </a:moveTo>
                  <a:lnTo>
                    <a:pt x="567" y="5"/>
                  </a:lnTo>
                  <a:lnTo>
                    <a:pt x="495" y="17"/>
                  </a:lnTo>
                  <a:lnTo>
                    <a:pt x="425" y="38"/>
                  </a:lnTo>
                  <a:lnTo>
                    <a:pt x="360" y="66"/>
                  </a:lnTo>
                  <a:lnTo>
                    <a:pt x="298" y="101"/>
                  </a:lnTo>
                  <a:lnTo>
                    <a:pt x="240" y="142"/>
                  </a:lnTo>
                  <a:lnTo>
                    <a:pt x="188" y="189"/>
                  </a:lnTo>
                  <a:lnTo>
                    <a:pt x="141" y="241"/>
                  </a:lnTo>
                  <a:lnTo>
                    <a:pt x="100" y="299"/>
                  </a:lnTo>
                  <a:lnTo>
                    <a:pt x="65" y="360"/>
                  </a:lnTo>
                  <a:lnTo>
                    <a:pt x="37" y="426"/>
                  </a:lnTo>
                  <a:lnTo>
                    <a:pt x="17" y="496"/>
                  </a:lnTo>
                  <a:lnTo>
                    <a:pt x="4" y="568"/>
                  </a:lnTo>
                  <a:lnTo>
                    <a:pt x="0" y="643"/>
                  </a:lnTo>
                  <a:lnTo>
                    <a:pt x="4" y="718"/>
                  </a:lnTo>
                  <a:lnTo>
                    <a:pt x="17" y="790"/>
                  </a:lnTo>
                  <a:lnTo>
                    <a:pt x="37" y="860"/>
                  </a:lnTo>
                  <a:lnTo>
                    <a:pt x="65" y="926"/>
                  </a:lnTo>
                  <a:lnTo>
                    <a:pt x="100" y="987"/>
                  </a:lnTo>
                  <a:lnTo>
                    <a:pt x="141" y="1045"/>
                  </a:lnTo>
                  <a:lnTo>
                    <a:pt x="188" y="1097"/>
                  </a:lnTo>
                  <a:lnTo>
                    <a:pt x="240" y="1144"/>
                  </a:lnTo>
                  <a:lnTo>
                    <a:pt x="298" y="1186"/>
                  </a:lnTo>
                  <a:lnTo>
                    <a:pt x="360" y="1220"/>
                  </a:lnTo>
                  <a:lnTo>
                    <a:pt x="425" y="1248"/>
                  </a:lnTo>
                  <a:lnTo>
                    <a:pt x="495" y="1269"/>
                  </a:lnTo>
                  <a:lnTo>
                    <a:pt x="567" y="1281"/>
                  </a:lnTo>
                  <a:lnTo>
                    <a:pt x="642" y="1286"/>
                  </a:lnTo>
                  <a:lnTo>
                    <a:pt x="717" y="1281"/>
                  </a:lnTo>
                  <a:lnTo>
                    <a:pt x="790" y="1269"/>
                  </a:lnTo>
                  <a:lnTo>
                    <a:pt x="859" y="1248"/>
                  </a:lnTo>
                  <a:lnTo>
                    <a:pt x="925" y="1220"/>
                  </a:lnTo>
                  <a:lnTo>
                    <a:pt x="987" y="1186"/>
                  </a:lnTo>
                  <a:lnTo>
                    <a:pt x="1044" y="1144"/>
                  </a:lnTo>
                  <a:lnTo>
                    <a:pt x="1097" y="1097"/>
                  </a:lnTo>
                  <a:lnTo>
                    <a:pt x="1144" y="1045"/>
                  </a:lnTo>
                  <a:lnTo>
                    <a:pt x="1185" y="987"/>
                  </a:lnTo>
                  <a:lnTo>
                    <a:pt x="1219" y="926"/>
                  </a:lnTo>
                  <a:lnTo>
                    <a:pt x="1247" y="860"/>
                  </a:lnTo>
                  <a:lnTo>
                    <a:pt x="1268" y="790"/>
                  </a:lnTo>
                  <a:lnTo>
                    <a:pt x="1280" y="718"/>
                  </a:lnTo>
                  <a:lnTo>
                    <a:pt x="1285" y="643"/>
                  </a:lnTo>
                  <a:lnTo>
                    <a:pt x="1280" y="568"/>
                  </a:lnTo>
                  <a:lnTo>
                    <a:pt x="1268" y="496"/>
                  </a:lnTo>
                  <a:lnTo>
                    <a:pt x="1247" y="426"/>
                  </a:lnTo>
                  <a:lnTo>
                    <a:pt x="1219" y="360"/>
                  </a:lnTo>
                  <a:lnTo>
                    <a:pt x="1185" y="299"/>
                  </a:lnTo>
                  <a:lnTo>
                    <a:pt x="1144" y="241"/>
                  </a:lnTo>
                  <a:lnTo>
                    <a:pt x="1097" y="189"/>
                  </a:lnTo>
                  <a:lnTo>
                    <a:pt x="1044" y="142"/>
                  </a:lnTo>
                  <a:lnTo>
                    <a:pt x="987" y="101"/>
                  </a:lnTo>
                  <a:lnTo>
                    <a:pt x="925" y="66"/>
                  </a:lnTo>
                  <a:lnTo>
                    <a:pt x="859" y="38"/>
                  </a:lnTo>
                  <a:lnTo>
                    <a:pt x="790" y="17"/>
                  </a:lnTo>
                  <a:lnTo>
                    <a:pt x="717" y="5"/>
                  </a:lnTo>
                  <a:lnTo>
                    <a:pt x="64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8992" y="11869"/>
              <a:ext cx="1286" cy="1286"/>
            </a:xfrm>
            <a:custGeom>
              <a:avLst/>
              <a:gdLst>
                <a:gd name="T0" fmla="+- 0 9635 8993"/>
                <a:gd name="T1" fmla="*/ T0 w 1286"/>
                <a:gd name="T2" fmla="+- 0 13155 11869"/>
                <a:gd name="T3" fmla="*/ 13155 h 1286"/>
                <a:gd name="T4" fmla="+- 0 9710 8993"/>
                <a:gd name="T5" fmla="*/ T4 w 1286"/>
                <a:gd name="T6" fmla="+- 0 13150 11869"/>
                <a:gd name="T7" fmla="*/ 13150 h 1286"/>
                <a:gd name="T8" fmla="+- 0 9783 8993"/>
                <a:gd name="T9" fmla="*/ T8 w 1286"/>
                <a:gd name="T10" fmla="+- 0 13138 11869"/>
                <a:gd name="T11" fmla="*/ 13138 h 1286"/>
                <a:gd name="T12" fmla="+- 0 9852 8993"/>
                <a:gd name="T13" fmla="*/ T12 w 1286"/>
                <a:gd name="T14" fmla="+- 0 13117 11869"/>
                <a:gd name="T15" fmla="*/ 13117 h 1286"/>
                <a:gd name="T16" fmla="+- 0 9918 8993"/>
                <a:gd name="T17" fmla="*/ T16 w 1286"/>
                <a:gd name="T18" fmla="+- 0 13089 11869"/>
                <a:gd name="T19" fmla="*/ 13089 h 1286"/>
                <a:gd name="T20" fmla="+- 0 9980 8993"/>
                <a:gd name="T21" fmla="*/ T20 w 1286"/>
                <a:gd name="T22" fmla="+- 0 13055 11869"/>
                <a:gd name="T23" fmla="*/ 13055 h 1286"/>
                <a:gd name="T24" fmla="+- 0 10037 8993"/>
                <a:gd name="T25" fmla="*/ T24 w 1286"/>
                <a:gd name="T26" fmla="+- 0 13013 11869"/>
                <a:gd name="T27" fmla="*/ 13013 h 1286"/>
                <a:gd name="T28" fmla="+- 0 10090 8993"/>
                <a:gd name="T29" fmla="*/ T28 w 1286"/>
                <a:gd name="T30" fmla="+- 0 12966 11869"/>
                <a:gd name="T31" fmla="*/ 12966 h 1286"/>
                <a:gd name="T32" fmla="+- 0 10137 8993"/>
                <a:gd name="T33" fmla="*/ T32 w 1286"/>
                <a:gd name="T34" fmla="+- 0 12914 11869"/>
                <a:gd name="T35" fmla="*/ 12914 h 1286"/>
                <a:gd name="T36" fmla="+- 0 10178 8993"/>
                <a:gd name="T37" fmla="*/ T36 w 1286"/>
                <a:gd name="T38" fmla="+- 0 12856 11869"/>
                <a:gd name="T39" fmla="*/ 12856 h 1286"/>
                <a:gd name="T40" fmla="+- 0 10212 8993"/>
                <a:gd name="T41" fmla="*/ T40 w 1286"/>
                <a:gd name="T42" fmla="+- 0 12795 11869"/>
                <a:gd name="T43" fmla="*/ 12795 h 1286"/>
                <a:gd name="T44" fmla="+- 0 10240 8993"/>
                <a:gd name="T45" fmla="*/ T44 w 1286"/>
                <a:gd name="T46" fmla="+- 0 12729 11869"/>
                <a:gd name="T47" fmla="*/ 12729 h 1286"/>
                <a:gd name="T48" fmla="+- 0 10261 8993"/>
                <a:gd name="T49" fmla="*/ T48 w 1286"/>
                <a:gd name="T50" fmla="+- 0 12659 11869"/>
                <a:gd name="T51" fmla="*/ 12659 h 1286"/>
                <a:gd name="T52" fmla="+- 0 10273 8993"/>
                <a:gd name="T53" fmla="*/ T52 w 1286"/>
                <a:gd name="T54" fmla="+- 0 12587 11869"/>
                <a:gd name="T55" fmla="*/ 12587 h 1286"/>
                <a:gd name="T56" fmla="+- 0 10278 8993"/>
                <a:gd name="T57" fmla="*/ T56 w 1286"/>
                <a:gd name="T58" fmla="+- 0 12512 11869"/>
                <a:gd name="T59" fmla="*/ 12512 h 1286"/>
                <a:gd name="T60" fmla="+- 0 10273 8993"/>
                <a:gd name="T61" fmla="*/ T60 w 1286"/>
                <a:gd name="T62" fmla="+- 0 12437 11869"/>
                <a:gd name="T63" fmla="*/ 12437 h 1286"/>
                <a:gd name="T64" fmla="+- 0 10261 8993"/>
                <a:gd name="T65" fmla="*/ T64 w 1286"/>
                <a:gd name="T66" fmla="+- 0 12365 11869"/>
                <a:gd name="T67" fmla="*/ 12365 h 1286"/>
                <a:gd name="T68" fmla="+- 0 10240 8993"/>
                <a:gd name="T69" fmla="*/ T68 w 1286"/>
                <a:gd name="T70" fmla="+- 0 12295 11869"/>
                <a:gd name="T71" fmla="*/ 12295 h 1286"/>
                <a:gd name="T72" fmla="+- 0 10212 8993"/>
                <a:gd name="T73" fmla="*/ T72 w 1286"/>
                <a:gd name="T74" fmla="+- 0 12229 11869"/>
                <a:gd name="T75" fmla="*/ 12229 h 1286"/>
                <a:gd name="T76" fmla="+- 0 10178 8993"/>
                <a:gd name="T77" fmla="*/ T76 w 1286"/>
                <a:gd name="T78" fmla="+- 0 12168 11869"/>
                <a:gd name="T79" fmla="*/ 12168 h 1286"/>
                <a:gd name="T80" fmla="+- 0 10137 8993"/>
                <a:gd name="T81" fmla="*/ T80 w 1286"/>
                <a:gd name="T82" fmla="+- 0 12110 11869"/>
                <a:gd name="T83" fmla="*/ 12110 h 1286"/>
                <a:gd name="T84" fmla="+- 0 10090 8993"/>
                <a:gd name="T85" fmla="*/ T84 w 1286"/>
                <a:gd name="T86" fmla="+- 0 12058 11869"/>
                <a:gd name="T87" fmla="*/ 12058 h 1286"/>
                <a:gd name="T88" fmla="+- 0 10037 8993"/>
                <a:gd name="T89" fmla="*/ T88 w 1286"/>
                <a:gd name="T90" fmla="+- 0 12011 11869"/>
                <a:gd name="T91" fmla="*/ 12011 h 1286"/>
                <a:gd name="T92" fmla="+- 0 9980 8993"/>
                <a:gd name="T93" fmla="*/ T92 w 1286"/>
                <a:gd name="T94" fmla="+- 0 11970 11869"/>
                <a:gd name="T95" fmla="*/ 11970 h 1286"/>
                <a:gd name="T96" fmla="+- 0 9918 8993"/>
                <a:gd name="T97" fmla="*/ T96 w 1286"/>
                <a:gd name="T98" fmla="+- 0 11935 11869"/>
                <a:gd name="T99" fmla="*/ 11935 h 1286"/>
                <a:gd name="T100" fmla="+- 0 9852 8993"/>
                <a:gd name="T101" fmla="*/ T100 w 1286"/>
                <a:gd name="T102" fmla="+- 0 11907 11869"/>
                <a:gd name="T103" fmla="*/ 11907 h 1286"/>
                <a:gd name="T104" fmla="+- 0 9783 8993"/>
                <a:gd name="T105" fmla="*/ T104 w 1286"/>
                <a:gd name="T106" fmla="+- 0 11886 11869"/>
                <a:gd name="T107" fmla="*/ 11886 h 1286"/>
                <a:gd name="T108" fmla="+- 0 9710 8993"/>
                <a:gd name="T109" fmla="*/ T108 w 1286"/>
                <a:gd name="T110" fmla="+- 0 11874 11869"/>
                <a:gd name="T111" fmla="*/ 11874 h 1286"/>
                <a:gd name="T112" fmla="+- 0 9635 8993"/>
                <a:gd name="T113" fmla="*/ T112 w 1286"/>
                <a:gd name="T114" fmla="+- 0 11869 11869"/>
                <a:gd name="T115" fmla="*/ 11869 h 1286"/>
                <a:gd name="T116" fmla="+- 0 9560 8993"/>
                <a:gd name="T117" fmla="*/ T116 w 1286"/>
                <a:gd name="T118" fmla="+- 0 11874 11869"/>
                <a:gd name="T119" fmla="*/ 11874 h 1286"/>
                <a:gd name="T120" fmla="+- 0 9488 8993"/>
                <a:gd name="T121" fmla="*/ T120 w 1286"/>
                <a:gd name="T122" fmla="+- 0 11886 11869"/>
                <a:gd name="T123" fmla="*/ 11886 h 1286"/>
                <a:gd name="T124" fmla="+- 0 9418 8993"/>
                <a:gd name="T125" fmla="*/ T124 w 1286"/>
                <a:gd name="T126" fmla="+- 0 11907 11869"/>
                <a:gd name="T127" fmla="*/ 11907 h 1286"/>
                <a:gd name="T128" fmla="+- 0 9353 8993"/>
                <a:gd name="T129" fmla="*/ T128 w 1286"/>
                <a:gd name="T130" fmla="+- 0 11935 11869"/>
                <a:gd name="T131" fmla="*/ 11935 h 1286"/>
                <a:gd name="T132" fmla="+- 0 9291 8993"/>
                <a:gd name="T133" fmla="*/ T132 w 1286"/>
                <a:gd name="T134" fmla="+- 0 11970 11869"/>
                <a:gd name="T135" fmla="*/ 11970 h 1286"/>
                <a:gd name="T136" fmla="+- 0 9233 8993"/>
                <a:gd name="T137" fmla="*/ T136 w 1286"/>
                <a:gd name="T138" fmla="+- 0 12011 11869"/>
                <a:gd name="T139" fmla="*/ 12011 h 1286"/>
                <a:gd name="T140" fmla="+- 0 9181 8993"/>
                <a:gd name="T141" fmla="*/ T140 w 1286"/>
                <a:gd name="T142" fmla="+- 0 12058 11869"/>
                <a:gd name="T143" fmla="*/ 12058 h 1286"/>
                <a:gd name="T144" fmla="+- 0 9134 8993"/>
                <a:gd name="T145" fmla="*/ T144 w 1286"/>
                <a:gd name="T146" fmla="+- 0 12110 11869"/>
                <a:gd name="T147" fmla="*/ 12110 h 1286"/>
                <a:gd name="T148" fmla="+- 0 9093 8993"/>
                <a:gd name="T149" fmla="*/ T148 w 1286"/>
                <a:gd name="T150" fmla="+- 0 12168 11869"/>
                <a:gd name="T151" fmla="*/ 12168 h 1286"/>
                <a:gd name="T152" fmla="+- 0 9058 8993"/>
                <a:gd name="T153" fmla="*/ T152 w 1286"/>
                <a:gd name="T154" fmla="+- 0 12229 11869"/>
                <a:gd name="T155" fmla="*/ 12229 h 1286"/>
                <a:gd name="T156" fmla="+- 0 9030 8993"/>
                <a:gd name="T157" fmla="*/ T156 w 1286"/>
                <a:gd name="T158" fmla="+- 0 12295 11869"/>
                <a:gd name="T159" fmla="*/ 12295 h 1286"/>
                <a:gd name="T160" fmla="+- 0 9010 8993"/>
                <a:gd name="T161" fmla="*/ T160 w 1286"/>
                <a:gd name="T162" fmla="+- 0 12365 11869"/>
                <a:gd name="T163" fmla="*/ 12365 h 1286"/>
                <a:gd name="T164" fmla="+- 0 8997 8993"/>
                <a:gd name="T165" fmla="*/ T164 w 1286"/>
                <a:gd name="T166" fmla="+- 0 12437 11869"/>
                <a:gd name="T167" fmla="*/ 12437 h 1286"/>
                <a:gd name="T168" fmla="+- 0 8993 8993"/>
                <a:gd name="T169" fmla="*/ T168 w 1286"/>
                <a:gd name="T170" fmla="+- 0 12512 11869"/>
                <a:gd name="T171" fmla="*/ 12512 h 1286"/>
                <a:gd name="T172" fmla="+- 0 8997 8993"/>
                <a:gd name="T173" fmla="*/ T172 w 1286"/>
                <a:gd name="T174" fmla="+- 0 12587 11869"/>
                <a:gd name="T175" fmla="*/ 12587 h 1286"/>
                <a:gd name="T176" fmla="+- 0 9010 8993"/>
                <a:gd name="T177" fmla="*/ T176 w 1286"/>
                <a:gd name="T178" fmla="+- 0 12659 11869"/>
                <a:gd name="T179" fmla="*/ 12659 h 1286"/>
                <a:gd name="T180" fmla="+- 0 9030 8993"/>
                <a:gd name="T181" fmla="*/ T180 w 1286"/>
                <a:gd name="T182" fmla="+- 0 12729 11869"/>
                <a:gd name="T183" fmla="*/ 12729 h 1286"/>
                <a:gd name="T184" fmla="+- 0 9058 8993"/>
                <a:gd name="T185" fmla="*/ T184 w 1286"/>
                <a:gd name="T186" fmla="+- 0 12795 11869"/>
                <a:gd name="T187" fmla="*/ 12795 h 1286"/>
                <a:gd name="T188" fmla="+- 0 9093 8993"/>
                <a:gd name="T189" fmla="*/ T188 w 1286"/>
                <a:gd name="T190" fmla="+- 0 12856 11869"/>
                <a:gd name="T191" fmla="*/ 12856 h 1286"/>
                <a:gd name="T192" fmla="+- 0 9134 8993"/>
                <a:gd name="T193" fmla="*/ T192 w 1286"/>
                <a:gd name="T194" fmla="+- 0 12914 11869"/>
                <a:gd name="T195" fmla="*/ 12914 h 1286"/>
                <a:gd name="T196" fmla="+- 0 9181 8993"/>
                <a:gd name="T197" fmla="*/ T196 w 1286"/>
                <a:gd name="T198" fmla="+- 0 12966 11869"/>
                <a:gd name="T199" fmla="*/ 12966 h 1286"/>
                <a:gd name="T200" fmla="+- 0 9233 8993"/>
                <a:gd name="T201" fmla="*/ T200 w 1286"/>
                <a:gd name="T202" fmla="+- 0 13013 11869"/>
                <a:gd name="T203" fmla="*/ 13013 h 1286"/>
                <a:gd name="T204" fmla="+- 0 9291 8993"/>
                <a:gd name="T205" fmla="*/ T204 w 1286"/>
                <a:gd name="T206" fmla="+- 0 13055 11869"/>
                <a:gd name="T207" fmla="*/ 13055 h 1286"/>
                <a:gd name="T208" fmla="+- 0 9353 8993"/>
                <a:gd name="T209" fmla="*/ T208 w 1286"/>
                <a:gd name="T210" fmla="+- 0 13089 11869"/>
                <a:gd name="T211" fmla="*/ 13089 h 1286"/>
                <a:gd name="T212" fmla="+- 0 9418 8993"/>
                <a:gd name="T213" fmla="*/ T212 w 1286"/>
                <a:gd name="T214" fmla="+- 0 13117 11869"/>
                <a:gd name="T215" fmla="*/ 13117 h 1286"/>
                <a:gd name="T216" fmla="+- 0 9488 8993"/>
                <a:gd name="T217" fmla="*/ T216 w 1286"/>
                <a:gd name="T218" fmla="+- 0 13138 11869"/>
                <a:gd name="T219" fmla="*/ 13138 h 1286"/>
                <a:gd name="T220" fmla="+- 0 9560 8993"/>
                <a:gd name="T221" fmla="*/ T220 w 1286"/>
                <a:gd name="T222" fmla="+- 0 13150 11869"/>
                <a:gd name="T223" fmla="*/ 13150 h 1286"/>
                <a:gd name="T224" fmla="+- 0 9635 8993"/>
                <a:gd name="T225" fmla="*/ T224 w 1286"/>
                <a:gd name="T226" fmla="+- 0 13155 11869"/>
                <a:gd name="T227" fmla="*/ 13155 h 128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</a:cxnLst>
              <a:rect l="0" t="0" r="r" b="b"/>
              <a:pathLst>
                <a:path w="1286" h="1286">
                  <a:moveTo>
                    <a:pt x="642" y="1286"/>
                  </a:moveTo>
                  <a:lnTo>
                    <a:pt x="717" y="1281"/>
                  </a:lnTo>
                  <a:lnTo>
                    <a:pt x="790" y="1269"/>
                  </a:lnTo>
                  <a:lnTo>
                    <a:pt x="859" y="1248"/>
                  </a:lnTo>
                  <a:lnTo>
                    <a:pt x="925" y="1220"/>
                  </a:lnTo>
                  <a:lnTo>
                    <a:pt x="987" y="1186"/>
                  </a:lnTo>
                  <a:lnTo>
                    <a:pt x="1044" y="1144"/>
                  </a:lnTo>
                  <a:lnTo>
                    <a:pt x="1097" y="1097"/>
                  </a:lnTo>
                  <a:lnTo>
                    <a:pt x="1144" y="1045"/>
                  </a:lnTo>
                  <a:lnTo>
                    <a:pt x="1185" y="987"/>
                  </a:lnTo>
                  <a:lnTo>
                    <a:pt x="1219" y="926"/>
                  </a:lnTo>
                  <a:lnTo>
                    <a:pt x="1247" y="860"/>
                  </a:lnTo>
                  <a:lnTo>
                    <a:pt x="1268" y="790"/>
                  </a:lnTo>
                  <a:lnTo>
                    <a:pt x="1280" y="718"/>
                  </a:lnTo>
                  <a:lnTo>
                    <a:pt x="1285" y="643"/>
                  </a:lnTo>
                  <a:lnTo>
                    <a:pt x="1280" y="568"/>
                  </a:lnTo>
                  <a:lnTo>
                    <a:pt x="1268" y="496"/>
                  </a:lnTo>
                  <a:lnTo>
                    <a:pt x="1247" y="426"/>
                  </a:lnTo>
                  <a:lnTo>
                    <a:pt x="1219" y="360"/>
                  </a:lnTo>
                  <a:lnTo>
                    <a:pt x="1185" y="299"/>
                  </a:lnTo>
                  <a:lnTo>
                    <a:pt x="1144" y="241"/>
                  </a:lnTo>
                  <a:lnTo>
                    <a:pt x="1097" y="189"/>
                  </a:lnTo>
                  <a:lnTo>
                    <a:pt x="1044" y="142"/>
                  </a:lnTo>
                  <a:lnTo>
                    <a:pt x="987" y="101"/>
                  </a:lnTo>
                  <a:lnTo>
                    <a:pt x="925" y="66"/>
                  </a:lnTo>
                  <a:lnTo>
                    <a:pt x="859" y="38"/>
                  </a:lnTo>
                  <a:lnTo>
                    <a:pt x="790" y="17"/>
                  </a:lnTo>
                  <a:lnTo>
                    <a:pt x="717" y="5"/>
                  </a:lnTo>
                  <a:lnTo>
                    <a:pt x="642" y="0"/>
                  </a:lnTo>
                  <a:lnTo>
                    <a:pt x="567" y="5"/>
                  </a:lnTo>
                  <a:lnTo>
                    <a:pt x="495" y="17"/>
                  </a:lnTo>
                  <a:lnTo>
                    <a:pt x="425" y="38"/>
                  </a:lnTo>
                  <a:lnTo>
                    <a:pt x="360" y="66"/>
                  </a:lnTo>
                  <a:lnTo>
                    <a:pt x="298" y="101"/>
                  </a:lnTo>
                  <a:lnTo>
                    <a:pt x="240" y="142"/>
                  </a:lnTo>
                  <a:lnTo>
                    <a:pt x="188" y="189"/>
                  </a:lnTo>
                  <a:lnTo>
                    <a:pt x="141" y="241"/>
                  </a:lnTo>
                  <a:lnTo>
                    <a:pt x="100" y="299"/>
                  </a:lnTo>
                  <a:lnTo>
                    <a:pt x="65" y="360"/>
                  </a:lnTo>
                  <a:lnTo>
                    <a:pt x="37" y="426"/>
                  </a:lnTo>
                  <a:lnTo>
                    <a:pt x="17" y="496"/>
                  </a:lnTo>
                  <a:lnTo>
                    <a:pt x="4" y="568"/>
                  </a:lnTo>
                  <a:lnTo>
                    <a:pt x="0" y="643"/>
                  </a:lnTo>
                  <a:lnTo>
                    <a:pt x="4" y="718"/>
                  </a:lnTo>
                  <a:lnTo>
                    <a:pt x="17" y="790"/>
                  </a:lnTo>
                  <a:lnTo>
                    <a:pt x="37" y="860"/>
                  </a:lnTo>
                  <a:lnTo>
                    <a:pt x="65" y="926"/>
                  </a:lnTo>
                  <a:lnTo>
                    <a:pt x="100" y="987"/>
                  </a:lnTo>
                  <a:lnTo>
                    <a:pt x="141" y="1045"/>
                  </a:lnTo>
                  <a:lnTo>
                    <a:pt x="188" y="1097"/>
                  </a:lnTo>
                  <a:lnTo>
                    <a:pt x="240" y="1144"/>
                  </a:lnTo>
                  <a:lnTo>
                    <a:pt x="298" y="1186"/>
                  </a:lnTo>
                  <a:lnTo>
                    <a:pt x="360" y="1220"/>
                  </a:lnTo>
                  <a:lnTo>
                    <a:pt x="425" y="1248"/>
                  </a:lnTo>
                  <a:lnTo>
                    <a:pt x="495" y="1269"/>
                  </a:lnTo>
                  <a:lnTo>
                    <a:pt x="567" y="1281"/>
                  </a:lnTo>
                  <a:lnTo>
                    <a:pt x="642" y="1286"/>
                  </a:lnTo>
                  <a:close/>
                </a:path>
              </a:pathLst>
            </a:custGeom>
            <a:noFill/>
            <a:ln w="19050">
              <a:solidFill>
                <a:srgbClr val="F582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2194" y="11869"/>
              <a:ext cx="1286" cy="1286"/>
            </a:xfrm>
            <a:custGeom>
              <a:avLst/>
              <a:gdLst>
                <a:gd name="T0" fmla="+- 0 2837 2195"/>
                <a:gd name="T1" fmla="*/ T0 w 1286"/>
                <a:gd name="T2" fmla="+- 0 11869 11869"/>
                <a:gd name="T3" fmla="*/ 11869 h 1286"/>
                <a:gd name="T4" fmla="+- 0 2762 2195"/>
                <a:gd name="T5" fmla="*/ T4 w 1286"/>
                <a:gd name="T6" fmla="+- 0 11874 11869"/>
                <a:gd name="T7" fmla="*/ 11874 h 1286"/>
                <a:gd name="T8" fmla="+- 0 2690 2195"/>
                <a:gd name="T9" fmla="*/ T8 w 1286"/>
                <a:gd name="T10" fmla="+- 0 11886 11869"/>
                <a:gd name="T11" fmla="*/ 11886 h 1286"/>
                <a:gd name="T12" fmla="+- 0 2621 2195"/>
                <a:gd name="T13" fmla="*/ T12 w 1286"/>
                <a:gd name="T14" fmla="+- 0 11907 11869"/>
                <a:gd name="T15" fmla="*/ 11907 h 1286"/>
                <a:gd name="T16" fmla="+- 0 2555 2195"/>
                <a:gd name="T17" fmla="*/ T16 w 1286"/>
                <a:gd name="T18" fmla="+- 0 11935 11869"/>
                <a:gd name="T19" fmla="*/ 11935 h 1286"/>
                <a:gd name="T20" fmla="+- 0 2493 2195"/>
                <a:gd name="T21" fmla="*/ T20 w 1286"/>
                <a:gd name="T22" fmla="+- 0 11970 11869"/>
                <a:gd name="T23" fmla="*/ 11970 h 1286"/>
                <a:gd name="T24" fmla="+- 0 2435 2195"/>
                <a:gd name="T25" fmla="*/ T24 w 1286"/>
                <a:gd name="T26" fmla="+- 0 12011 11869"/>
                <a:gd name="T27" fmla="*/ 12011 h 1286"/>
                <a:gd name="T28" fmla="+- 0 2383 2195"/>
                <a:gd name="T29" fmla="*/ T28 w 1286"/>
                <a:gd name="T30" fmla="+- 0 12058 11869"/>
                <a:gd name="T31" fmla="*/ 12058 h 1286"/>
                <a:gd name="T32" fmla="+- 0 2336 2195"/>
                <a:gd name="T33" fmla="*/ T32 w 1286"/>
                <a:gd name="T34" fmla="+- 0 12110 11869"/>
                <a:gd name="T35" fmla="*/ 12110 h 1286"/>
                <a:gd name="T36" fmla="+- 0 2295 2195"/>
                <a:gd name="T37" fmla="*/ T36 w 1286"/>
                <a:gd name="T38" fmla="+- 0 12168 11869"/>
                <a:gd name="T39" fmla="*/ 12168 h 1286"/>
                <a:gd name="T40" fmla="+- 0 2260 2195"/>
                <a:gd name="T41" fmla="*/ T40 w 1286"/>
                <a:gd name="T42" fmla="+- 0 12229 11869"/>
                <a:gd name="T43" fmla="*/ 12229 h 1286"/>
                <a:gd name="T44" fmla="+- 0 2232 2195"/>
                <a:gd name="T45" fmla="*/ T44 w 1286"/>
                <a:gd name="T46" fmla="+- 0 12295 11869"/>
                <a:gd name="T47" fmla="*/ 12295 h 1286"/>
                <a:gd name="T48" fmla="+- 0 2212 2195"/>
                <a:gd name="T49" fmla="*/ T48 w 1286"/>
                <a:gd name="T50" fmla="+- 0 12365 11869"/>
                <a:gd name="T51" fmla="*/ 12365 h 1286"/>
                <a:gd name="T52" fmla="+- 0 2199 2195"/>
                <a:gd name="T53" fmla="*/ T52 w 1286"/>
                <a:gd name="T54" fmla="+- 0 12437 11869"/>
                <a:gd name="T55" fmla="*/ 12437 h 1286"/>
                <a:gd name="T56" fmla="+- 0 2195 2195"/>
                <a:gd name="T57" fmla="*/ T56 w 1286"/>
                <a:gd name="T58" fmla="+- 0 12512 11869"/>
                <a:gd name="T59" fmla="*/ 12512 h 1286"/>
                <a:gd name="T60" fmla="+- 0 2199 2195"/>
                <a:gd name="T61" fmla="*/ T60 w 1286"/>
                <a:gd name="T62" fmla="+- 0 12587 11869"/>
                <a:gd name="T63" fmla="*/ 12587 h 1286"/>
                <a:gd name="T64" fmla="+- 0 2212 2195"/>
                <a:gd name="T65" fmla="*/ T64 w 1286"/>
                <a:gd name="T66" fmla="+- 0 12659 11869"/>
                <a:gd name="T67" fmla="*/ 12659 h 1286"/>
                <a:gd name="T68" fmla="+- 0 2232 2195"/>
                <a:gd name="T69" fmla="*/ T68 w 1286"/>
                <a:gd name="T70" fmla="+- 0 12729 11869"/>
                <a:gd name="T71" fmla="*/ 12729 h 1286"/>
                <a:gd name="T72" fmla="+- 0 2260 2195"/>
                <a:gd name="T73" fmla="*/ T72 w 1286"/>
                <a:gd name="T74" fmla="+- 0 12795 11869"/>
                <a:gd name="T75" fmla="*/ 12795 h 1286"/>
                <a:gd name="T76" fmla="+- 0 2295 2195"/>
                <a:gd name="T77" fmla="*/ T76 w 1286"/>
                <a:gd name="T78" fmla="+- 0 12856 11869"/>
                <a:gd name="T79" fmla="*/ 12856 h 1286"/>
                <a:gd name="T80" fmla="+- 0 2336 2195"/>
                <a:gd name="T81" fmla="*/ T80 w 1286"/>
                <a:gd name="T82" fmla="+- 0 12914 11869"/>
                <a:gd name="T83" fmla="*/ 12914 h 1286"/>
                <a:gd name="T84" fmla="+- 0 2383 2195"/>
                <a:gd name="T85" fmla="*/ T84 w 1286"/>
                <a:gd name="T86" fmla="+- 0 12966 11869"/>
                <a:gd name="T87" fmla="*/ 12966 h 1286"/>
                <a:gd name="T88" fmla="+- 0 2435 2195"/>
                <a:gd name="T89" fmla="*/ T88 w 1286"/>
                <a:gd name="T90" fmla="+- 0 13013 11869"/>
                <a:gd name="T91" fmla="*/ 13013 h 1286"/>
                <a:gd name="T92" fmla="+- 0 2493 2195"/>
                <a:gd name="T93" fmla="*/ T92 w 1286"/>
                <a:gd name="T94" fmla="+- 0 13055 11869"/>
                <a:gd name="T95" fmla="*/ 13055 h 1286"/>
                <a:gd name="T96" fmla="+- 0 2555 2195"/>
                <a:gd name="T97" fmla="*/ T96 w 1286"/>
                <a:gd name="T98" fmla="+- 0 13089 11869"/>
                <a:gd name="T99" fmla="*/ 13089 h 1286"/>
                <a:gd name="T100" fmla="+- 0 2621 2195"/>
                <a:gd name="T101" fmla="*/ T100 w 1286"/>
                <a:gd name="T102" fmla="+- 0 13117 11869"/>
                <a:gd name="T103" fmla="*/ 13117 h 1286"/>
                <a:gd name="T104" fmla="+- 0 2690 2195"/>
                <a:gd name="T105" fmla="*/ T104 w 1286"/>
                <a:gd name="T106" fmla="+- 0 13138 11869"/>
                <a:gd name="T107" fmla="*/ 13138 h 1286"/>
                <a:gd name="T108" fmla="+- 0 2762 2195"/>
                <a:gd name="T109" fmla="*/ T108 w 1286"/>
                <a:gd name="T110" fmla="+- 0 13150 11869"/>
                <a:gd name="T111" fmla="*/ 13150 h 1286"/>
                <a:gd name="T112" fmla="+- 0 2837 2195"/>
                <a:gd name="T113" fmla="*/ T112 w 1286"/>
                <a:gd name="T114" fmla="+- 0 13155 11869"/>
                <a:gd name="T115" fmla="*/ 13155 h 1286"/>
                <a:gd name="T116" fmla="+- 0 2912 2195"/>
                <a:gd name="T117" fmla="*/ T116 w 1286"/>
                <a:gd name="T118" fmla="+- 0 13150 11869"/>
                <a:gd name="T119" fmla="*/ 13150 h 1286"/>
                <a:gd name="T120" fmla="+- 0 2985 2195"/>
                <a:gd name="T121" fmla="*/ T120 w 1286"/>
                <a:gd name="T122" fmla="+- 0 13138 11869"/>
                <a:gd name="T123" fmla="*/ 13138 h 1286"/>
                <a:gd name="T124" fmla="+- 0 3054 2195"/>
                <a:gd name="T125" fmla="*/ T124 w 1286"/>
                <a:gd name="T126" fmla="+- 0 13117 11869"/>
                <a:gd name="T127" fmla="*/ 13117 h 1286"/>
                <a:gd name="T128" fmla="+- 0 3120 2195"/>
                <a:gd name="T129" fmla="*/ T128 w 1286"/>
                <a:gd name="T130" fmla="+- 0 13089 11869"/>
                <a:gd name="T131" fmla="*/ 13089 h 1286"/>
                <a:gd name="T132" fmla="+- 0 3182 2195"/>
                <a:gd name="T133" fmla="*/ T132 w 1286"/>
                <a:gd name="T134" fmla="+- 0 13055 11869"/>
                <a:gd name="T135" fmla="*/ 13055 h 1286"/>
                <a:gd name="T136" fmla="+- 0 3239 2195"/>
                <a:gd name="T137" fmla="*/ T136 w 1286"/>
                <a:gd name="T138" fmla="+- 0 13013 11869"/>
                <a:gd name="T139" fmla="*/ 13013 h 1286"/>
                <a:gd name="T140" fmla="+- 0 3292 2195"/>
                <a:gd name="T141" fmla="*/ T140 w 1286"/>
                <a:gd name="T142" fmla="+- 0 12966 11869"/>
                <a:gd name="T143" fmla="*/ 12966 h 1286"/>
                <a:gd name="T144" fmla="+- 0 3339 2195"/>
                <a:gd name="T145" fmla="*/ T144 w 1286"/>
                <a:gd name="T146" fmla="+- 0 12914 11869"/>
                <a:gd name="T147" fmla="*/ 12914 h 1286"/>
                <a:gd name="T148" fmla="+- 0 3380 2195"/>
                <a:gd name="T149" fmla="*/ T148 w 1286"/>
                <a:gd name="T150" fmla="+- 0 12856 11869"/>
                <a:gd name="T151" fmla="*/ 12856 h 1286"/>
                <a:gd name="T152" fmla="+- 0 3414 2195"/>
                <a:gd name="T153" fmla="*/ T152 w 1286"/>
                <a:gd name="T154" fmla="+- 0 12795 11869"/>
                <a:gd name="T155" fmla="*/ 12795 h 1286"/>
                <a:gd name="T156" fmla="+- 0 3442 2195"/>
                <a:gd name="T157" fmla="*/ T156 w 1286"/>
                <a:gd name="T158" fmla="+- 0 12729 11869"/>
                <a:gd name="T159" fmla="*/ 12729 h 1286"/>
                <a:gd name="T160" fmla="+- 0 3463 2195"/>
                <a:gd name="T161" fmla="*/ T160 w 1286"/>
                <a:gd name="T162" fmla="+- 0 12659 11869"/>
                <a:gd name="T163" fmla="*/ 12659 h 1286"/>
                <a:gd name="T164" fmla="+- 0 3475 2195"/>
                <a:gd name="T165" fmla="*/ T164 w 1286"/>
                <a:gd name="T166" fmla="+- 0 12587 11869"/>
                <a:gd name="T167" fmla="*/ 12587 h 1286"/>
                <a:gd name="T168" fmla="+- 0 3480 2195"/>
                <a:gd name="T169" fmla="*/ T168 w 1286"/>
                <a:gd name="T170" fmla="+- 0 12512 11869"/>
                <a:gd name="T171" fmla="*/ 12512 h 1286"/>
                <a:gd name="T172" fmla="+- 0 3475 2195"/>
                <a:gd name="T173" fmla="*/ T172 w 1286"/>
                <a:gd name="T174" fmla="+- 0 12437 11869"/>
                <a:gd name="T175" fmla="*/ 12437 h 1286"/>
                <a:gd name="T176" fmla="+- 0 3463 2195"/>
                <a:gd name="T177" fmla="*/ T176 w 1286"/>
                <a:gd name="T178" fmla="+- 0 12365 11869"/>
                <a:gd name="T179" fmla="*/ 12365 h 1286"/>
                <a:gd name="T180" fmla="+- 0 3442 2195"/>
                <a:gd name="T181" fmla="*/ T180 w 1286"/>
                <a:gd name="T182" fmla="+- 0 12295 11869"/>
                <a:gd name="T183" fmla="*/ 12295 h 1286"/>
                <a:gd name="T184" fmla="+- 0 3414 2195"/>
                <a:gd name="T185" fmla="*/ T184 w 1286"/>
                <a:gd name="T186" fmla="+- 0 12229 11869"/>
                <a:gd name="T187" fmla="*/ 12229 h 1286"/>
                <a:gd name="T188" fmla="+- 0 3380 2195"/>
                <a:gd name="T189" fmla="*/ T188 w 1286"/>
                <a:gd name="T190" fmla="+- 0 12168 11869"/>
                <a:gd name="T191" fmla="*/ 12168 h 1286"/>
                <a:gd name="T192" fmla="+- 0 3339 2195"/>
                <a:gd name="T193" fmla="*/ T192 w 1286"/>
                <a:gd name="T194" fmla="+- 0 12110 11869"/>
                <a:gd name="T195" fmla="*/ 12110 h 1286"/>
                <a:gd name="T196" fmla="+- 0 3292 2195"/>
                <a:gd name="T197" fmla="*/ T196 w 1286"/>
                <a:gd name="T198" fmla="+- 0 12058 11869"/>
                <a:gd name="T199" fmla="*/ 12058 h 1286"/>
                <a:gd name="T200" fmla="+- 0 3239 2195"/>
                <a:gd name="T201" fmla="*/ T200 w 1286"/>
                <a:gd name="T202" fmla="+- 0 12011 11869"/>
                <a:gd name="T203" fmla="*/ 12011 h 1286"/>
                <a:gd name="T204" fmla="+- 0 3182 2195"/>
                <a:gd name="T205" fmla="*/ T204 w 1286"/>
                <a:gd name="T206" fmla="+- 0 11970 11869"/>
                <a:gd name="T207" fmla="*/ 11970 h 1286"/>
                <a:gd name="T208" fmla="+- 0 3120 2195"/>
                <a:gd name="T209" fmla="*/ T208 w 1286"/>
                <a:gd name="T210" fmla="+- 0 11935 11869"/>
                <a:gd name="T211" fmla="*/ 11935 h 1286"/>
                <a:gd name="T212" fmla="+- 0 3054 2195"/>
                <a:gd name="T213" fmla="*/ T212 w 1286"/>
                <a:gd name="T214" fmla="+- 0 11907 11869"/>
                <a:gd name="T215" fmla="*/ 11907 h 1286"/>
                <a:gd name="T216" fmla="+- 0 2985 2195"/>
                <a:gd name="T217" fmla="*/ T216 w 1286"/>
                <a:gd name="T218" fmla="+- 0 11886 11869"/>
                <a:gd name="T219" fmla="*/ 11886 h 1286"/>
                <a:gd name="T220" fmla="+- 0 2912 2195"/>
                <a:gd name="T221" fmla="*/ T220 w 1286"/>
                <a:gd name="T222" fmla="+- 0 11874 11869"/>
                <a:gd name="T223" fmla="*/ 11874 h 1286"/>
                <a:gd name="T224" fmla="+- 0 2837 2195"/>
                <a:gd name="T225" fmla="*/ T224 w 1286"/>
                <a:gd name="T226" fmla="+- 0 11869 11869"/>
                <a:gd name="T227" fmla="*/ 11869 h 128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</a:cxnLst>
              <a:rect l="0" t="0" r="r" b="b"/>
              <a:pathLst>
                <a:path w="1286" h="1286">
                  <a:moveTo>
                    <a:pt x="642" y="0"/>
                  </a:moveTo>
                  <a:lnTo>
                    <a:pt x="567" y="5"/>
                  </a:lnTo>
                  <a:lnTo>
                    <a:pt x="495" y="17"/>
                  </a:lnTo>
                  <a:lnTo>
                    <a:pt x="426" y="38"/>
                  </a:lnTo>
                  <a:lnTo>
                    <a:pt x="360" y="66"/>
                  </a:lnTo>
                  <a:lnTo>
                    <a:pt x="298" y="101"/>
                  </a:lnTo>
                  <a:lnTo>
                    <a:pt x="240" y="142"/>
                  </a:lnTo>
                  <a:lnTo>
                    <a:pt x="188" y="189"/>
                  </a:lnTo>
                  <a:lnTo>
                    <a:pt x="141" y="241"/>
                  </a:lnTo>
                  <a:lnTo>
                    <a:pt x="100" y="299"/>
                  </a:lnTo>
                  <a:lnTo>
                    <a:pt x="65" y="360"/>
                  </a:lnTo>
                  <a:lnTo>
                    <a:pt x="37" y="426"/>
                  </a:lnTo>
                  <a:lnTo>
                    <a:pt x="17" y="496"/>
                  </a:lnTo>
                  <a:lnTo>
                    <a:pt x="4" y="568"/>
                  </a:lnTo>
                  <a:lnTo>
                    <a:pt x="0" y="643"/>
                  </a:lnTo>
                  <a:lnTo>
                    <a:pt x="4" y="718"/>
                  </a:lnTo>
                  <a:lnTo>
                    <a:pt x="17" y="790"/>
                  </a:lnTo>
                  <a:lnTo>
                    <a:pt x="37" y="860"/>
                  </a:lnTo>
                  <a:lnTo>
                    <a:pt x="65" y="926"/>
                  </a:lnTo>
                  <a:lnTo>
                    <a:pt x="100" y="987"/>
                  </a:lnTo>
                  <a:lnTo>
                    <a:pt x="141" y="1045"/>
                  </a:lnTo>
                  <a:lnTo>
                    <a:pt x="188" y="1097"/>
                  </a:lnTo>
                  <a:lnTo>
                    <a:pt x="240" y="1144"/>
                  </a:lnTo>
                  <a:lnTo>
                    <a:pt x="298" y="1186"/>
                  </a:lnTo>
                  <a:lnTo>
                    <a:pt x="360" y="1220"/>
                  </a:lnTo>
                  <a:lnTo>
                    <a:pt x="426" y="1248"/>
                  </a:lnTo>
                  <a:lnTo>
                    <a:pt x="495" y="1269"/>
                  </a:lnTo>
                  <a:lnTo>
                    <a:pt x="567" y="1281"/>
                  </a:lnTo>
                  <a:lnTo>
                    <a:pt x="642" y="1286"/>
                  </a:lnTo>
                  <a:lnTo>
                    <a:pt x="717" y="1281"/>
                  </a:lnTo>
                  <a:lnTo>
                    <a:pt x="790" y="1269"/>
                  </a:lnTo>
                  <a:lnTo>
                    <a:pt x="859" y="1248"/>
                  </a:lnTo>
                  <a:lnTo>
                    <a:pt x="925" y="1220"/>
                  </a:lnTo>
                  <a:lnTo>
                    <a:pt x="987" y="1186"/>
                  </a:lnTo>
                  <a:lnTo>
                    <a:pt x="1044" y="1144"/>
                  </a:lnTo>
                  <a:lnTo>
                    <a:pt x="1097" y="1097"/>
                  </a:lnTo>
                  <a:lnTo>
                    <a:pt x="1144" y="1045"/>
                  </a:lnTo>
                  <a:lnTo>
                    <a:pt x="1185" y="987"/>
                  </a:lnTo>
                  <a:lnTo>
                    <a:pt x="1219" y="926"/>
                  </a:lnTo>
                  <a:lnTo>
                    <a:pt x="1247" y="860"/>
                  </a:lnTo>
                  <a:lnTo>
                    <a:pt x="1268" y="790"/>
                  </a:lnTo>
                  <a:lnTo>
                    <a:pt x="1280" y="718"/>
                  </a:lnTo>
                  <a:lnTo>
                    <a:pt x="1285" y="643"/>
                  </a:lnTo>
                  <a:lnTo>
                    <a:pt x="1280" y="568"/>
                  </a:lnTo>
                  <a:lnTo>
                    <a:pt x="1268" y="496"/>
                  </a:lnTo>
                  <a:lnTo>
                    <a:pt x="1247" y="426"/>
                  </a:lnTo>
                  <a:lnTo>
                    <a:pt x="1219" y="360"/>
                  </a:lnTo>
                  <a:lnTo>
                    <a:pt x="1185" y="299"/>
                  </a:lnTo>
                  <a:lnTo>
                    <a:pt x="1144" y="241"/>
                  </a:lnTo>
                  <a:lnTo>
                    <a:pt x="1097" y="189"/>
                  </a:lnTo>
                  <a:lnTo>
                    <a:pt x="1044" y="142"/>
                  </a:lnTo>
                  <a:lnTo>
                    <a:pt x="987" y="101"/>
                  </a:lnTo>
                  <a:lnTo>
                    <a:pt x="925" y="66"/>
                  </a:lnTo>
                  <a:lnTo>
                    <a:pt x="859" y="38"/>
                  </a:lnTo>
                  <a:lnTo>
                    <a:pt x="790" y="17"/>
                  </a:lnTo>
                  <a:lnTo>
                    <a:pt x="717" y="5"/>
                  </a:lnTo>
                  <a:lnTo>
                    <a:pt x="64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2194" y="11869"/>
              <a:ext cx="1286" cy="1286"/>
            </a:xfrm>
            <a:custGeom>
              <a:avLst/>
              <a:gdLst>
                <a:gd name="T0" fmla="+- 0 2837 2195"/>
                <a:gd name="T1" fmla="*/ T0 w 1286"/>
                <a:gd name="T2" fmla="+- 0 13155 11869"/>
                <a:gd name="T3" fmla="*/ 13155 h 1286"/>
                <a:gd name="T4" fmla="+- 0 2912 2195"/>
                <a:gd name="T5" fmla="*/ T4 w 1286"/>
                <a:gd name="T6" fmla="+- 0 13150 11869"/>
                <a:gd name="T7" fmla="*/ 13150 h 1286"/>
                <a:gd name="T8" fmla="+- 0 2985 2195"/>
                <a:gd name="T9" fmla="*/ T8 w 1286"/>
                <a:gd name="T10" fmla="+- 0 13138 11869"/>
                <a:gd name="T11" fmla="*/ 13138 h 1286"/>
                <a:gd name="T12" fmla="+- 0 3054 2195"/>
                <a:gd name="T13" fmla="*/ T12 w 1286"/>
                <a:gd name="T14" fmla="+- 0 13117 11869"/>
                <a:gd name="T15" fmla="*/ 13117 h 1286"/>
                <a:gd name="T16" fmla="+- 0 3120 2195"/>
                <a:gd name="T17" fmla="*/ T16 w 1286"/>
                <a:gd name="T18" fmla="+- 0 13089 11869"/>
                <a:gd name="T19" fmla="*/ 13089 h 1286"/>
                <a:gd name="T20" fmla="+- 0 3182 2195"/>
                <a:gd name="T21" fmla="*/ T20 w 1286"/>
                <a:gd name="T22" fmla="+- 0 13055 11869"/>
                <a:gd name="T23" fmla="*/ 13055 h 1286"/>
                <a:gd name="T24" fmla="+- 0 3239 2195"/>
                <a:gd name="T25" fmla="*/ T24 w 1286"/>
                <a:gd name="T26" fmla="+- 0 13013 11869"/>
                <a:gd name="T27" fmla="*/ 13013 h 1286"/>
                <a:gd name="T28" fmla="+- 0 3292 2195"/>
                <a:gd name="T29" fmla="*/ T28 w 1286"/>
                <a:gd name="T30" fmla="+- 0 12966 11869"/>
                <a:gd name="T31" fmla="*/ 12966 h 1286"/>
                <a:gd name="T32" fmla="+- 0 3339 2195"/>
                <a:gd name="T33" fmla="*/ T32 w 1286"/>
                <a:gd name="T34" fmla="+- 0 12914 11869"/>
                <a:gd name="T35" fmla="*/ 12914 h 1286"/>
                <a:gd name="T36" fmla="+- 0 3380 2195"/>
                <a:gd name="T37" fmla="*/ T36 w 1286"/>
                <a:gd name="T38" fmla="+- 0 12856 11869"/>
                <a:gd name="T39" fmla="*/ 12856 h 1286"/>
                <a:gd name="T40" fmla="+- 0 3414 2195"/>
                <a:gd name="T41" fmla="*/ T40 w 1286"/>
                <a:gd name="T42" fmla="+- 0 12795 11869"/>
                <a:gd name="T43" fmla="*/ 12795 h 1286"/>
                <a:gd name="T44" fmla="+- 0 3442 2195"/>
                <a:gd name="T45" fmla="*/ T44 w 1286"/>
                <a:gd name="T46" fmla="+- 0 12729 11869"/>
                <a:gd name="T47" fmla="*/ 12729 h 1286"/>
                <a:gd name="T48" fmla="+- 0 3463 2195"/>
                <a:gd name="T49" fmla="*/ T48 w 1286"/>
                <a:gd name="T50" fmla="+- 0 12659 11869"/>
                <a:gd name="T51" fmla="*/ 12659 h 1286"/>
                <a:gd name="T52" fmla="+- 0 3475 2195"/>
                <a:gd name="T53" fmla="*/ T52 w 1286"/>
                <a:gd name="T54" fmla="+- 0 12587 11869"/>
                <a:gd name="T55" fmla="*/ 12587 h 1286"/>
                <a:gd name="T56" fmla="+- 0 3480 2195"/>
                <a:gd name="T57" fmla="*/ T56 w 1286"/>
                <a:gd name="T58" fmla="+- 0 12512 11869"/>
                <a:gd name="T59" fmla="*/ 12512 h 1286"/>
                <a:gd name="T60" fmla="+- 0 3475 2195"/>
                <a:gd name="T61" fmla="*/ T60 w 1286"/>
                <a:gd name="T62" fmla="+- 0 12437 11869"/>
                <a:gd name="T63" fmla="*/ 12437 h 1286"/>
                <a:gd name="T64" fmla="+- 0 3463 2195"/>
                <a:gd name="T65" fmla="*/ T64 w 1286"/>
                <a:gd name="T66" fmla="+- 0 12365 11869"/>
                <a:gd name="T67" fmla="*/ 12365 h 1286"/>
                <a:gd name="T68" fmla="+- 0 3442 2195"/>
                <a:gd name="T69" fmla="*/ T68 w 1286"/>
                <a:gd name="T70" fmla="+- 0 12295 11869"/>
                <a:gd name="T71" fmla="*/ 12295 h 1286"/>
                <a:gd name="T72" fmla="+- 0 3414 2195"/>
                <a:gd name="T73" fmla="*/ T72 w 1286"/>
                <a:gd name="T74" fmla="+- 0 12229 11869"/>
                <a:gd name="T75" fmla="*/ 12229 h 1286"/>
                <a:gd name="T76" fmla="+- 0 3380 2195"/>
                <a:gd name="T77" fmla="*/ T76 w 1286"/>
                <a:gd name="T78" fmla="+- 0 12168 11869"/>
                <a:gd name="T79" fmla="*/ 12168 h 1286"/>
                <a:gd name="T80" fmla="+- 0 3339 2195"/>
                <a:gd name="T81" fmla="*/ T80 w 1286"/>
                <a:gd name="T82" fmla="+- 0 12110 11869"/>
                <a:gd name="T83" fmla="*/ 12110 h 1286"/>
                <a:gd name="T84" fmla="+- 0 3292 2195"/>
                <a:gd name="T85" fmla="*/ T84 w 1286"/>
                <a:gd name="T86" fmla="+- 0 12058 11869"/>
                <a:gd name="T87" fmla="*/ 12058 h 1286"/>
                <a:gd name="T88" fmla="+- 0 3239 2195"/>
                <a:gd name="T89" fmla="*/ T88 w 1286"/>
                <a:gd name="T90" fmla="+- 0 12011 11869"/>
                <a:gd name="T91" fmla="*/ 12011 h 1286"/>
                <a:gd name="T92" fmla="+- 0 3182 2195"/>
                <a:gd name="T93" fmla="*/ T92 w 1286"/>
                <a:gd name="T94" fmla="+- 0 11970 11869"/>
                <a:gd name="T95" fmla="*/ 11970 h 1286"/>
                <a:gd name="T96" fmla="+- 0 3120 2195"/>
                <a:gd name="T97" fmla="*/ T96 w 1286"/>
                <a:gd name="T98" fmla="+- 0 11935 11869"/>
                <a:gd name="T99" fmla="*/ 11935 h 1286"/>
                <a:gd name="T100" fmla="+- 0 3054 2195"/>
                <a:gd name="T101" fmla="*/ T100 w 1286"/>
                <a:gd name="T102" fmla="+- 0 11907 11869"/>
                <a:gd name="T103" fmla="*/ 11907 h 1286"/>
                <a:gd name="T104" fmla="+- 0 2985 2195"/>
                <a:gd name="T105" fmla="*/ T104 w 1286"/>
                <a:gd name="T106" fmla="+- 0 11886 11869"/>
                <a:gd name="T107" fmla="*/ 11886 h 1286"/>
                <a:gd name="T108" fmla="+- 0 2912 2195"/>
                <a:gd name="T109" fmla="*/ T108 w 1286"/>
                <a:gd name="T110" fmla="+- 0 11874 11869"/>
                <a:gd name="T111" fmla="*/ 11874 h 1286"/>
                <a:gd name="T112" fmla="+- 0 2837 2195"/>
                <a:gd name="T113" fmla="*/ T112 w 1286"/>
                <a:gd name="T114" fmla="+- 0 11869 11869"/>
                <a:gd name="T115" fmla="*/ 11869 h 1286"/>
                <a:gd name="T116" fmla="+- 0 2762 2195"/>
                <a:gd name="T117" fmla="*/ T116 w 1286"/>
                <a:gd name="T118" fmla="+- 0 11874 11869"/>
                <a:gd name="T119" fmla="*/ 11874 h 1286"/>
                <a:gd name="T120" fmla="+- 0 2690 2195"/>
                <a:gd name="T121" fmla="*/ T120 w 1286"/>
                <a:gd name="T122" fmla="+- 0 11886 11869"/>
                <a:gd name="T123" fmla="*/ 11886 h 1286"/>
                <a:gd name="T124" fmla="+- 0 2621 2195"/>
                <a:gd name="T125" fmla="*/ T124 w 1286"/>
                <a:gd name="T126" fmla="+- 0 11907 11869"/>
                <a:gd name="T127" fmla="*/ 11907 h 1286"/>
                <a:gd name="T128" fmla="+- 0 2555 2195"/>
                <a:gd name="T129" fmla="*/ T128 w 1286"/>
                <a:gd name="T130" fmla="+- 0 11935 11869"/>
                <a:gd name="T131" fmla="*/ 11935 h 1286"/>
                <a:gd name="T132" fmla="+- 0 2493 2195"/>
                <a:gd name="T133" fmla="*/ T132 w 1286"/>
                <a:gd name="T134" fmla="+- 0 11970 11869"/>
                <a:gd name="T135" fmla="*/ 11970 h 1286"/>
                <a:gd name="T136" fmla="+- 0 2435 2195"/>
                <a:gd name="T137" fmla="*/ T136 w 1286"/>
                <a:gd name="T138" fmla="+- 0 12011 11869"/>
                <a:gd name="T139" fmla="*/ 12011 h 1286"/>
                <a:gd name="T140" fmla="+- 0 2383 2195"/>
                <a:gd name="T141" fmla="*/ T140 w 1286"/>
                <a:gd name="T142" fmla="+- 0 12058 11869"/>
                <a:gd name="T143" fmla="*/ 12058 h 1286"/>
                <a:gd name="T144" fmla="+- 0 2336 2195"/>
                <a:gd name="T145" fmla="*/ T144 w 1286"/>
                <a:gd name="T146" fmla="+- 0 12110 11869"/>
                <a:gd name="T147" fmla="*/ 12110 h 1286"/>
                <a:gd name="T148" fmla="+- 0 2295 2195"/>
                <a:gd name="T149" fmla="*/ T148 w 1286"/>
                <a:gd name="T150" fmla="+- 0 12168 11869"/>
                <a:gd name="T151" fmla="*/ 12168 h 1286"/>
                <a:gd name="T152" fmla="+- 0 2260 2195"/>
                <a:gd name="T153" fmla="*/ T152 w 1286"/>
                <a:gd name="T154" fmla="+- 0 12229 11869"/>
                <a:gd name="T155" fmla="*/ 12229 h 1286"/>
                <a:gd name="T156" fmla="+- 0 2232 2195"/>
                <a:gd name="T157" fmla="*/ T156 w 1286"/>
                <a:gd name="T158" fmla="+- 0 12295 11869"/>
                <a:gd name="T159" fmla="*/ 12295 h 1286"/>
                <a:gd name="T160" fmla="+- 0 2212 2195"/>
                <a:gd name="T161" fmla="*/ T160 w 1286"/>
                <a:gd name="T162" fmla="+- 0 12365 11869"/>
                <a:gd name="T163" fmla="*/ 12365 h 1286"/>
                <a:gd name="T164" fmla="+- 0 2199 2195"/>
                <a:gd name="T165" fmla="*/ T164 w 1286"/>
                <a:gd name="T166" fmla="+- 0 12437 11869"/>
                <a:gd name="T167" fmla="*/ 12437 h 1286"/>
                <a:gd name="T168" fmla="+- 0 2195 2195"/>
                <a:gd name="T169" fmla="*/ T168 w 1286"/>
                <a:gd name="T170" fmla="+- 0 12512 11869"/>
                <a:gd name="T171" fmla="*/ 12512 h 1286"/>
                <a:gd name="T172" fmla="+- 0 2199 2195"/>
                <a:gd name="T173" fmla="*/ T172 w 1286"/>
                <a:gd name="T174" fmla="+- 0 12587 11869"/>
                <a:gd name="T175" fmla="*/ 12587 h 1286"/>
                <a:gd name="T176" fmla="+- 0 2212 2195"/>
                <a:gd name="T177" fmla="*/ T176 w 1286"/>
                <a:gd name="T178" fmla="+- 0 12659 11869"/>
                <a:gd name="T179" fmla="*/ 12659 h 1286"/>
                <a:gd name="T180" fmla="+- 0 2232 2195"/>
                <a:gd name="T181" fmla="*/ T180 w 1286"/>
                <a:gd name="T182" fmla="+- 0 12729 11869"/>
                <a:gd name="T183" fmla="*/ 12729 h 1286"/>
                <a:gd name="T184" fmla="+- 0 2260 2195"/>
                <a:gd name="T185" fmla="*/ T184 w 1286"/>
                <a:gd name="T186" fmla="+- 0 12795 11869"/>
                <a:gd name="T187" fmla="*/ 12795 h 1286"/>
                <a:gd name="T188" fmla="+- 0 2295 2195"/>
                <a:gd name="T189" fmla="*/ T188 w 1286"/>
                <a:gd name="T190" fmla="+- 0 12856 11869"/>
                <a:gd name="T191" fmla="*/ 12856 h 1286"/>
                <a:gd name="T192" fmla="+- 0 2336 2195"/>
                <a:gd name="T193" fmla="*/ T192 w 1286"/>
                <a:gd name="T194" fmla="+- 0 12914 11869"/>
                <a:gd name="T195" fmla="*/ 12914 h 1286"/>
                <a:gd name="T196" fmla="+- 0 2383 2195"/>
                <a:gd name="T197" fmla="*/ T196 w 1286"/>
                <a:gd name="T198" fmla="+- 0 12966 11869"/>
                <a:gd name="T199" fmla="*/ 12966 h 1286"/>
                <a:gd name="T200" fmla="+- 0 2435 2195"/>
                <a:gd name="T201" fmla="*/ T200 w 1286"/>
                <a:gd name="T202" fmla="+- 0 13013 11869"/>
                <a:gd name="T203" fmla="*/ 13013 h 1286"/>
                <a:gd name="T204" fmla="+- 0 2493 2195"/>
                <a:gd name="T205" fmla="*/ T204 w 1286"/>
                <a:gd name="T206" fmla="+- 0 13055 11869"/>
                <a:gd name="T207" fmla="*/ 13055 h 1286"/>
                <a:gd name="T208" fmla="+- 0 2555 2195"/>
                <a:gd name="T209" fmla="*/ T208 w 1286"/>
                <a:gd name="T210" fmla="+- 0 13089 11869"/>
                <a:gd name="T211" fmla="*/ 13089 h 1286"/>
                <a:gd name="T212" fmla="+- 0 2621 2195"/>
                <a:gd name="T213" fmla="*/ T212 w 1286"/>
                <a:gd name="T214" fmla="+- 0 13117 11869"/>
                <a:gd name="T215" fmla="*/ 13117 h 1286"/>
                <a:gd name="T216" fmla="+- 0 2690 2195"/>
                <a:gd name="T217" fmla="*/ T216 w 1286"/>
                <a:gd name="T218" fmla="+- 0 13138 11869"/>
                <a:gd name="T219" fmla="*/ 13138 h 1286"/>
                <a:gd name="T220" fmla="+- 0 2762 2195"/>
                <a:gd name="T221" fmla="*/ T220 w 1286"/>
                <a:gd name="T222" fmla="+- 0 13150 11869"/>
                <a:gd name="T223" fmla="*/ 13150 h 1286"/>
                <a:gd name="T224" fmla="+- 0 2837 2195"/>
                <a:gd name="T225" fmla="*/ T224 w 1286"/>
                <a:gd name="T226" fmla="+- 0 13155 11869"/>
                <a:gd name="T227" fmla="*/ 13155 h 128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</a:cxnLst>
              <a:rect l="0" t="0" r="r" b="b"/>
              <a:pathLst>
                <a:path w="1286" h="1286">
                  <a:moveTo>
                    <a:pt x="642" y="1286"/>
                  </a:moveTo>
                  <a:lnTo>
                    <a:pt x="717" y="1281"/>
                  </a:lnTo>
                  <a:lnTo>
                    <a:pt x="790" y="1269"/>
                  </a:lnTo>
                  <a:lnTo>
                    <a:pt x="859" y="1248"/>
                  </a:lnTo>
                  <a:lnTo>
                    <a:pt x="925" y="1220"/>
                  </a:lnTo>
                  <a:lnTo>
                    <a:pt x="987" y="1186"/>
                  </a:lnTo>
                  <a:lnTo>
                    <a:pt x="1044" y="1144"/>
                  </a:lnTo>
                  <a:lnTo>
                    <a:pt x="1097" y="1097"/>
                  </a:lnTo>
                  <a:lnTo>
                    <a:pt x="1144" y="1045"/>
                  </a:lnTo>
                  <a:lnTo>
                    <a:pt x="1185" y="987"/>
                  </a:lnTo>
                  <a:lnTo>
                    <a:pt x="1219" y="926"/>
                  </a:lnTo>
                  <a:lnTo>
                    <a:pt x="1247" y="860"/>
                  </a:lnTo>
                  <a:lnTo>
                    <a:pt x="1268" y="790"/>
                  </a:lnTo>
                  <a:lnTo>
                    <a:pt x="1280" y="718"/>
                  </a:lnTo>
                  <a:lnTo>
                    <a:pt x="1285" y="643"/>
                  </a:lnTo>
                  <a:lnTo>
                    <a:pt x="1280" y="568"/>
                  </a:lnTo>
                  <a:lnTo>
                    <a:pt x="1268" y="496"/>
                  </a:lnTo>
                  <a:lnTo>
                    <a:pt x="1247" y="426"/>
                  </a:lnTo>
                  <a:lnTo>
                    <a:pt x="1219" y="360"/>
                  </a:lnTo>
                  <a:lnTo>
                    <a:pt x="1185" y="299"/>
                  </a:lnTo>
                  <a:lnTo>
                    <a:pt x="1144" y="241"/>
                  </a:lnTo>
                  <a:lnTo>
                    <a:pt x="1097" y="189"/>
                  </a:lnTo>
                  <a:lnTo>
                    <a:pt x="1044" y="142"/>
                  </a:lnTo>
                  <a:lnTo>
                    <a:pt x="987" y="101"/>
                  </a:lnTo>
                  <a:lnTo>
                    <a:pt x="925" y="66"/>
                  </a:lnTo>
                  <a:lnTo>
                    <a:pt x="859" y="38"/>
                  </a:lnTo>
                  <a:lnTo>
                    <a:pt x="790" y="17"/>
                  </a:lnTo>
                  <a:lnTo>
                    <a:pt x="717" y="5"/>
                  </a:lnTo>
                  <a:lnTo>
                    <a:pt x="642" y="0"/>
                  </a:lnTo>
                  <a:lnTo>
                    <a:pt x="567" y="5"/>
                  </a:lnTo>
                  <a:lnTo>
                    <a:pt x="495" y="17"/>
                  </a:lnTo>
                  <a:lnTo>
                    <a:pt x="426" y="38"/>
                  </a:lnTo>
                  <a:lnTo>
                    <a:pt x="360" y="66"/>
                  </a:lnTo>
                  <a:lnTo>
                    <a:pt x="298" y="101"/>
                  </a:lnTo>
                  <a:lnTo>
                    <a:pt x="240" y="142"/>
                  </a:lnTo>
                  <a:lnTo>
                    <a:pt x="188" y="189"/>
                  </a:lnTo>
                  <a:lnTo>
                    <a:pt x="141" y="241"/>
                  </a:lnTo>
                  <a:lnTo>
                    <a:pt x="100" y="299"/>
                  </a:lnTo>
                  <a:lnTo>
                    <a:pt x="65" y="360"/>
                  </a:lnTo>
                  <a:lnTo>
                    <a:pt x="37" y="426"/>
                  </a:lnTo>
                  <a:lnTo>
                    <a:pt x="17" y="496"/>
                  </a:lnTo>
                  <a:lnTo>
                    <a:pt x="4" y="568"/>
                  </a:lnTo>
                  <a:lnTo>
                    <a:pt x="0" y="643"/>
                  </a:lnTo>
                  <a:lnTo>
                    <a:pt x="4" y="718"/>
                  </a:lnTo>
                  <a:lnTo>
                    <a:pt x="17" y="790"/>
                  </a:lnTo>
                  <a:lnTo>
                    <a:pt x="37" y="860"/>
                  </a:lnTo>
                  <a:lnTo>
                    <a:pt x="65" y="926"/>
                  </a:lnTo>
                  <a:lnTo>
                    <a:pt x="100" y="987"/>
                  </a:lnTo>
                  <a:lnTo>
                    <a:pt x="141" y="1045"/>
                  </a:lnTo>
                  <a:lnTo>
                    <a:pt x="188" y="1097"/>
                  </a:lnTo>
                  <a:lnTo>
                    <a:pt x="240" y="1144"/>
                  </a:lnTo>
                  <a:lnTo>
                    <a:pt x="298" y="1186"/>
                  </a:lnTo>
                  <a:lnTo>
                    <a:pt x="360" y="1220"/>
                  </a:lnTo>
                  <a:lnTo>
                    <a:pt x="426" y="1248"/>
                  </a:lnTo>
                  <a:lnTo>
                    <a:pt x="495" y="1269"/>
                  </a:lnTo>
                  <a:lnTo>
                    <a:pt x="567" y="1281"/>
                  </a:lnTo>
                  <a:lnTo>
                    <a:pt x="642" y="1286"/>
                  </a:lnTo>
                  <a:close/>
                </a:path>
              </a:pathLst>
            </a:custGeom>
            <a:noFill/>
            <a:ln w="19050">
              <a:solidFill>
                <a:srgbClr val="6EB34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4" name="AutoShape 290"/>
            <p:cNvSpPr>
              <a:spLocks/>
            </p:cNvSpPr>
            <p:nvPr/>
          </p:nvSpPr>
          <p:spPr bwMode="auto">
            <a:xfrm>
              <a:off x="2501" y="12166"/>
              <a:ext cx="672" cy="688"/>
            </a:xfrm>
            <a:custGeom>
              <a:avLst/>
              <a:gdLst>
                <a:gd name="T0" fmla="+- 0 3041 2502"/>
                <a:gd name="T1" fmla="*/ T0 w 672"/>
                <a:gd name="T2" fmla="+- 0 12473 12166"/>
                <a:gd name="T3" fmla="*/ 12473 h 688"/>
                <a:gd name="T4" fmla="+- 0 3030 2502"/>
                <a:gd name="T5" fmla="*/ T4 w 672"/>
                <a:gd name="T6" fmla="+- 0 12463 12166"/>
                <a:gd name="T7" fmla="*/ 12463 h 688"/>
                <a:gd name="T8" fmla="+- 0 2645 2502"/>
                <a:gd name="T9" fmla="*/ T8 w 672"/>
                <a:gd name="T10" fmla="+- 0 12463 12166"/>
                <a:gd name="T11" fmla="*/ 12463 h 688"/>
                <a:gd name="T12" fmla="+- 0 2634 2502"/>
                <a:gd name="T13" fmla="*/ T12 w 672"/>
                <a:gd name="T14" fmla="+- 0 12473 12166"/>
                <a:gd name="T15" fmla="*/ 12473 h 688"/>
                <a:gd name="T16" fmla="+- 0 2634 2502"/>
                <a:gd name="T17" fmla="*/ T16 w 672"/>
                <a:gd name="T18" fmla="+- 0 12501 12166"/>
                <a:gd name="T19" fmla="*/ 12501 h 688"/>
                <a:gd name="T20" fmla="+- 0 2645 2502"/>
                <a:gd name="T21" fmla="*/ T20 w 672"/>
                <a:gd name="T22" fmla="+- 0 12512 12166"/>
                <a:gd name="T23" fmla="*/ 12512 h 688"/>
                <a:gd name="T24" fmla="+- 0 3016 2502"/>
                <a:gd name="T25" fmla="*/ T24 w 672"/>
                <a:gd name="T26" fmla="+- 0 12512 12166"/>
                <a:gd name="T27" fmla="*/ 12512 h 688"/>
                <a:gd name="T28" fmla="+- 0 3030 2502"/>
                <a:gd name="T29" fmla="*/ T28 w 672"/>
                <a:gd name="T30" fmla="+- 0 12512 12166"/>
                <a:gd name="T31" fmla="*/ 12512 h 688"/>
                <a:gd name="T32" fmla="+- 0 3041 2502"/>
                <a:gd name="T33" fmla="*/ T32 w 672"/>
                <a:gd name="T34" fmla="+- 0 12501 12166"/>
                <a:gd name="T35" fmla="*/ 12501 h 688"/>
                <a:gd name="T36" fmla="+- 0 3041 2502"/>
                <a:gd name="T37" fmla="*/ T36 w 672"/>
                <a:gd name="T38" fmla="+- 0 12473 12166"/>
                <a:gd name="T39" fmla="*/ 12473 h 688"/>
                <a:gd name="T40" fmla="+- 0 3041 2502"/>
                <a:gd name="T41" fmla="*/ T40 w 672"/>
                <a:gd name="T42" fmla="+- 0 12360 12166"/>
                <a:gd name="T43" fmla="*/ 12360 h 688"/>
                <a:gd name="T44" fmla="+- 0 3030 2502"/>
                <a:gd name="T45" fmla="*/ T44 w 672"/>
                <a:gd name="T46" fmla="+- 0 12350 12166"/>
                <a:gd name="T47" fmla="*/ 12350 h 688"/>
                <a:gd name="T48" fmla="+- 0 2645 2502"/>
                <a:gd name="T49" fmla="*/ T48 w 672"/>
                <a:gd name="T50" fmla="+- 0 12350 12166"/>
                <a:gd name="T51" fmla="*/ 12350 h 688"/>
                <a:gd name="T52" fmla="+- 0 2634 2502"/>
                <a:gd name="T53" fmla="*/ T52 w 672"/>
                <a:gd name="T54" fmla="+- 0 12360 12166"/>
                <a:gd name="T55" fmla="*/ 12360 h 688"/>
                <a:gd name="T56" fmla="+- 0 2634 2502"/>
                <a:gd name="T57" fmla="*/ T56 w 672"/>
                <a:gd name="T58" fmla="+- 0 12388 12166"/>
                <a:gd name="T59" fmla="*/ 12388 h 688"/>
                <a:gd name="T60" fmla="+- 0 2645 2502"/>
                <a:gd name="T61" fmla="*/ T60 w 672"/>
                <a:gd name="T62" fmla="+- 0 12399 12166"/>
                <a:gd name="T63" fmla="*/ 12399 h 688"/>
                <a:gd name="T64" fmla="+- 0 3016 2502"/>
                <a:gd name="T65" fmla="*/ T64 w 672"/>
                <a:gd name="T66" fmla="+- 0 12399 12166"/>
                <a:gd name="T67" fmla="*/ 12399 h 688"/>
                <a:gd name="T68" fmla="+- 0 3030 2502"/>
                <a:gd name="T69" fmla="*/ T68 w 672"/>
                <a:gd name="T70" fmla="+- 0 12399 12166"/>
                <a:gd name="T71" fmla="*/ 12399 h 688"/>
                <a:gd name="T72" fmla="+- 0 3041 2502"/>
                <a:gd name="T73" fmla="*/ T72 w 672"/>
                <a:gd name="T74" fmla="+- 0 12388 12166"/>
                <a:gd name="T75" fmla="*/ 12388 h 688"/>
                <a:gd name="T76" fmla="+- 0 3041 2502"/>
                <a:gd name="T77" fmla="*/ T76 w 672"/>
                <a:gd name="T78" fmla="+- 0 12360 12166"/>
                <a:gd name="T79" fmla="*/ 12360 h 688"/>
                <a:gd name="T80" fmla="+- 0 3173 2502"/>
                <a:gd name="T81" fmla="*/ T80 w 672"/>
                <a:gd name="T82" fmla="+- 0 12247 12166"/>
                <a:gd name="T83" fmla="*/ 12247 h 688"/>
                <a:gd name="T84" fmla="+- 0 3169 2502"/>
                <a:gd name="T85" fmla="*/ T84 w 672"/>
                <a:gd name="T86" fmla="+- 0 12226 12166"/>
                <a:gd name="T87" fmla="*/ 12226 h 688"/>
                <a:gd name="T88" fmla="+- 0 3166 2502"/>
                <a:gd name="T89" fmla="*/ T88 w 672"/>
                <a:gd name="T90" fmla="+- 0 12215 12166"/>
                <a:gd name="T91" fmla="*/ 12215 h 688"/>
                <a:gd name="T92" fmla="+- 0 3149 2502"/>
                <a:gd name="T93" fmla="*/ T92 w 672"/>
                <a:gd name="T94" fmla="+- 0 12190 12166"/>
                <a:gd name="T95" fmla="*/ 12190 h 688"/>
                <a:gd name="T96" fmla="+- 0 3124 2502"/>
                <a:gd name="T97" fmla="*/ T96 w 672"/>
                <a:gd name="T98" fmla="+- 0 12173 12166"/>
                <a:gd name="T99" fmla="*/ 12173 h 688"/>
                <a:gd name="T100" fmla="+- 0 3113 2502"/>
                <a:gd name="T101" fmla="*/ T100 w 672"/>
                <a:gd name="T102" fmla="+- 0 12171 12166"/>
                <a:gd name="T103" fmla="*/ 12171 h 688"/>
                <a:gd name="T104" fmla="+- 0 3113 2502"/>
                <a:gd name="T105" fmla="*/ T104 w 672"/>
                <a:gd name="T106" fmla="+- 0 12235 12166"/>
                <a:gd name="T107" fmla="*/ 12235 h 688"/>
                <a:gd name="T108" fmla="+- 0 3113 2502"/>
                <a:gd name="T109" fmla="*/ T108 w 672"/>
                <a:gd name="T110" fmla="+- 0 12641 12166"/>
                <a:gd name="T111" fmla="*/ 12641 h 688"/>
                <a:gd name="T112" fmla="+- 0 3104 2502"/>
                <a:gd name="T113" fmla="*/ T112 w 672"/>
                <a:gd name="T114" fmla="+- 0 12650 12166"/>
                <a:gd name="T115" fmla="*/ 12650 h 688"/>
                <a:gd name="T116" fmla="+- 0 2723 2502"/>
                <a:gd name="T117" fmla="*/ T116 w 672"/>
                <a:gd name="T118" fmla="+- 0 12650 12166"/>
                <a:gd name="T119" fmla="*/ 12650 h 688"/>
                <a:gd name="T120" fmla="+- 0 2663 2502"/>
                <a:gd name="T121" fmla="*/ T120 w 672"/>
                <a:gd name="T122" fmla="+- 0 12710 12166"/>
                <a:gd name="T123" fmla="*/ 12710 h 688"/>
                <a:gd name="T124" fmla="+- 0 2663 2502"/>
                <a:gd name="T125" fmla="*/ T124 w 672"/>
                <a:gd name="T126" fmla="+- 0 12650 12166"/>
                <a:gd name="T127" fmla="*/ 12650 h 688"/>
                <a:gd name="T128" fmla="+- 0 2571 2502"/>
                <a:gd name="T129" fmla="*/ T128 w 672"/>
                <a:gd name="T130" fmla="+- 0 12650 12166"/>
                <a:gd name="T131" fmla="*/ 12650 h 688"/>
                <a:gd name="T132" fmla="+- 0 2561 2502"/>
                <a:gd name="T133" fmla="*/ T132 w 672"/>
                <a:gd name="T134" fmla="+- 0 12641 12166"/>
                <a:gd name="T135" fmla="*/ 12641 h 688"/>
                <a:gd name="T136" fmla="+- 0 2561 2502"/>
                <a:gd name="T137" fmla="*/ T136 w 672"/>
                <a:gd name="T138" fmla="+- 0 12235 12166"/>
                <a:gd name="T139" fmla="*/ 12235 h 688"/>
                <a:gd name="T140" fmla="+- 0 2571 2502"/>
                <a:gd name="T141" fmla="*/ T140 w 672"/>
                <a:gd name="T142" fmla="+- 0 12226 12166"/>
                <a:gd name="T143" fmla="*/ 12226 h 688"/>
                <a:gd name="T144" fmla="+- 0 3104 2502"/>
                <a:gd name="T145" fmla="*/ T144 w 672"/>
                <a:gd name="T146" fmla="+- 0 12226 12166"/>
                <a:gd name="T147" fmla="*/ 12226 h 688"/>
                <a:gd name="T148" fmla="+- 0 3113 2502"/>
                <a:gd name="T149" fmla="*/ T148 w 672"/>
                <a:gd name="T150" fmla="+- 0 12235 12166"/>
                <a:gd name="T151" fmla="*/ 12235 h 688"/>
                <a:gd name="T152" fmla="+- 0 3113 2502"/>
                <a:gd name="T153" fmla="*/ T152 w 672"/>
                <a:gd name="T154" fmla="+- 0 12171 12166"/>
                <a:gd name="T155" fmla="*/ 12171 h 688"/>
                <a:gd name="T156" fmla="+- 0 3092 2502"/>
                <a:gd name="T157" fmla="*/ T156 w 672"/>
                <a:gd name="T158" fmla="+- 0 12166 12166"/>
                <a:gd name="T159" fmla="*/ 12166 h 688"/>
                <a:gd name="T160" fmla="+- 0 2582 2502"/>
                <a:gd name="T161" fmla="*/ T160 w 672"/>
                <a:gd name="T162" fmla="+- 0 12166 12166"/>
                <a:gd name="T163" fmla="*/ 12166 h 688"/>
                <a:gd name="T164" fmla="+- 0 2551 2502"/>
                <a:gd name="T165" fmla="*/ T164 w 672"/>
                <a:gd name="T166" fmla="+- 0 12173 12166"/>
                <a:gd name="T167" fmla="*/ 12173 h 688"/>
                <a:gd name="T168" fmla="+- 0 2525 2502"/>
                <a:gd name="T169" fmla="*/ T168 w 672"/>
                <a:gd name="T170" fmla="+- 0 12190 12166"/>
                <a:gd name="T171" fmla="*/ 12190 h 688"/>
                <a:gd name="T172" fmla="+- 0 2508 2502"/>
                <a:gd name="T173" fmla="*/ T172 w 672"/>
                <a:gd name="T174" fmla="+- 0 12215 12166"/>
                <a:gd name="T175" fmla="*/ 12215 h 688"/>
                <a:gd name="T176" fmla="+- 0 2502 2502"/>
                <a:gd name="T177" fmla="*/ T176 w 672"/>
                <a:gd name="T178" fmla="+- 0 12247 12166"/>
                <a:gd name="T179" fmla="*/ 12247 h 688"/>
                <a:gd name="T180" fmla="+- 0 2502 2502"/>
                <a:gd name="T181" fmla="*/ T180 w 672"/>
                <a:gd name="T182" fmla="+- 0 12629 12166"/>
                <a:gd name="T183" fmla="*/ 12629 h 688"/>
                <a:gd name="T184" fmla="+- 0 2508 2502"/>
                <a:gd name="T185" fmla="*/ T184 w 672"/>
                <a:gd name="T186" fmla="+- 0 12661 12166"/>
                <a:gd name="T187" fmla="*/ 12661 h 688"/>
                <a:gd name="T188" fmla="+- 0 2525 2502"/>
                <a:gd name="T189" fmla="*/ T188 w 672"/>
                <a:gd name="T190" fmla="+- 0 12686 12166"/>
                <a:gd name="T191" fmla="*/ 12686 h 688"/>
                <a:gd name="T192" fmla="+- 0 2551 2502"/>
                <a:gd name="T193" fmla="*/ T192 w 672"/>
                <a:gd name="T194" fmla="+- 0 12704 12166"/>
                <a:gd name="T195" fmla="*/ 12704 h 688"/>
                <a:gd name="T196" fmla="+- 0 2582 2502"/>
                <a:gd name="T197" fmla="*/ T196 w 672"/>
                <a:gd name="T198" fmla="+- 0 12710 12166"/>
                <a:gd name="T199" fmla="*/ 12710 h 688"/>
                <a:gd name="T200" fmla="+- 0 2604 2502"/>
                <a:gd name="T201" fmla="*/ T200 w 672"/>
                <a:gd name="T202" fmla="+- 0 12710 12166"/>
                <a:gd name="T203" fmla="*/ 12710 h 688"/>
                <a:gd name="T204" fmla="+- 0 2604 2502"/>
                <a:gd name="T205" fmla="*/ T204 w 672"/>
                <a:gd name="T206" fmla="+- 0 12854 12166"/>
                <a:gd name="T207" fmla="*/ 12854 h 688"/>
                <a:gd name="T208" fmla="+- 0 2747 2502"/>
                <a:gd name="T209" fmla="*/ T208 w 672"/>
                <a:gd name="T210" fmla="+- 0 12710 12166"/>
                <a:gd name="T211" fmla="*/ 12710 h 688"/>
                <a:gd name="T212" fmla="+- 0 2748 2502"/>
                <a:gd name="T213" fmla="*/ T212 w 672"/>
                <a:gd name="T214" fmla="+- 0 12710 12166"/>
                <a:gd name="T215" fmla="*/ 12710 h 688"/>
                <a:gd name="T216" fmla="+- 0 3092 2502"/>
                <a:gd name="T217" fmla="*/ T216 w 672"/>
                <a:gd name="T218" fmla="+- 0 12710 12166"/>
                <a:gd name="T219" fmla="*/ 12710 h 688"/>
                <a:gd name="T220" fmla="+- 0 3124 2502"/>
                <a:gd name="T221" fmla="*/ T220 w 672"/>
                <a:gd name="T222" fmla="+- 0 12704 12166"/>
                <a:gd name="T223" fmla="*/ 12704 h 688"/>
                <a:gd name="T224" fmla="+- 0 3149 2502"/>
                <a:gd name="T225" fmla="*/ T224 w 672"/>
                <a:gd name="T226" fmla="+- 0 12686 12166"/>
                <a:gd name="T227" fmla="*/ 12686 h 688"/>
                <a:gd name="T228" fmla="+- 0 3166 2502"/>
                <a:gd name="T229" fmla="*/ T228 w 672"/>
                <a:gd name="T230" fmla="+- 0 12661 12166"/>
                <a:gd name="T231" fmla="*/ 12661 h 688"/>
                <a:gd name="T232" fmla="+- 0 3173 2502"/>
                <a:gd name="T233" fmla="*/ T232 w 672"/>
                <a:gd name="T234" fmla="+- 0 12629 12166"/>
                <a:gd name="T235" fmla="*/ 12629 h 688"/>
                <a:gd name="T236" fmla="+- 0 3173 2502"/>
                <a:gd name="T237" fmla="*/ T236 w 672"/>
                <a:gd name="T238" fmla="+- 0 12247 12166"/>
                <a:gd name="T239" fmla="*/ 12247 h 6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</a:cxnLst>
              <a:rect l="0" t="0" r="r" b="b"/>
              <a:pathLst>
                <a:path w="672" h="688">
                  <a:moveTo>
                    <a:pt x="539" y="307"/>
                  </a:moveTo>
                  <a:lnTo>
                    <a:pt x="528" y="297"/>
                  </a:lnTo>
                  <a:lnTo>
                    <a:pt x="143" y="297"/>
                  </a:lnTo>
                  <a:lnTo>
                    <a:pt x="132" y="307"/>
                  </a:lnTo>
                  <a:lnTo>
                    <a:pt x="132" y="335"/>
                  </a:lnTo>
                  <a:lnTo>
                    <a:pt x="143" y="346"/>
                  </a:lnTo>
                  <a:lnTo>
                    <a:pt x="514" y="346"/>
                  </a:lnTo>
                  <a:lnTo>
                    <a:pt x="528" y="346"/>
                  </a:lnTo>
                  <a:lnTo>
                    <a:pt x="539" y="335"/>
                  </a:lnTo>
                  <a:lnTo>
                    <a:pt x="539" y="307"/>
                  </a:lnTo>
                  <a:close/>
                  <a:moveTo>
                    <a:pt x="539" y="194"/>
                  </a:moveTo>
                  <a:lnTo>
                    <a:pt x="528" y="184"/>
                  </a:lnTo>
                  <a:lnTo>
                    <a:pt x="143" y="184"/>
                  </a:lnTo>
                  <a:lnTo>
                    <a:pt x="132" y="194"/>
                  </a:lnTo>
                  <a:lnTo>
                    <a:pt x="132" y="222"/>
                  </a:lnTo>
                  <a:lnTo>
                    <a:pt x="143" y="233"/>
                  </a:lnTo>
                  <a:lnTo>
                    <a:pt x="514" y="233"/>
                  </a:lnTo>
                  <a:lnTo>
                    <a:pt x="528" y="233"/>
                  </a:lnTo>
                  <a:lnTo>
                    <a:pt x="539" y="222"/>
                  </a:lnTo>
                  <a:lnTo>
                    <a:pt x="539" y="194"/>
                  </a:lnTo>
                  <a:close/>
                  <a:moveTo>
                    <a:pt x="671" y="81"/>
                  </a:moveTo>
                  <a:lnTo>
                    <a:pt x="667" y="60"/>
                  </a:lnTo>
                  <a:lnTo>
                    <a:pt x="664" y="49"/>
                  </a:lnTo>
                  <a:lnTo>
                    <a:pt x="647" y="24"/>
                  </a:lnTo>
                  <a:lnTo>
                    <a:pt x="622" y="7"/>
                  </a:lnTo>
                  <a:lnTo>
                    <a:pt x="611" y="5"/>
                  </a:lnTo>
                  <a:lnTo>
                    <a:pt x="611" y="69"/>
                  </a:lnTo>
                  <a:lnTo>
                    <a:pt x="611" y="475"/>
                  </a:lnTo>
                  <a:lnTo>
                    <a:pt x="602" y="484"/>
                  </a:lnTo>
                  <a:lnTo>
                    <a:pt x="221" y="484"/>
                  </a:lnTo>
                  <a:lnTo>
                    <a:pt x="161" y="544"/>
                  </a:lnTo>
                  <a:lnTo>
                    <a:pt x="161" y="484"/>
                  </a:lnTo>
                  <a:lnTo>
                    <a:pt x="69" y="484"/>
                  </a:lnTo>
                  <a:lnTo>
                    <a:pt x="59" y="475"/>
                  </a:lnTo>
                  <a:lnTo>
                    <a:pt x="59" y="69"/>
                  </a:lnTo>
                  <a:lnTo>
                    <a:pt x="69" y="60"/>
                  </a:lnTo>
                  <a:lnTo>
                    <a:pt x="602" y="60"/>
                  </a:lnTo>
                  <a:lnTo>
                    <a:pt x="611" y="69"/>
                  </a:lnTo>
                  <a:lnTo>
                    <a:pt x="611" y="5"/>
                  </a:lnTo>
                  <a:lnTo>
                    <a:pt x="590" y="0"/>
                  </a:lnTo>
                  <a:lnTo>
                    <a:pt x="80" y="0"/>
                  </a:lnTo>
                  <a:lnTo>
                    <a:pt x="49" y="7"/>
                  </a:lnTo>
                  <a:lnTo>
                    <a:pt x="23" y="24"/>
                  </a:lnTo>
                  <a:lnTo>
                    <a:pt x="6" y="49"/>
                  </a:lnTo>
                  <a:lnTo>
                    <a:pt x="0" y="81"/>
                  </a:lnTo>
                  <a:lnTo>
                    <a:pt x="0" y="463"/>
                  </a:lnTo>
                  <a:lnTo>
                    <a:pt x="6" y="495"/>
                  </a:lnTo>
                  <a:lnTo>
                    <a:pt x="23" y="520"/>
                  </a:lnTo>
                  <a:lnTo>
                    <a:pt x="49" y="538"/>
                  </a:lnTo>
                  <a:lnTo>
                    <a:pt x="80" y="544"/>
                  </a:lnTo>
                  <a:lnTo>
                    <a:pt x="102" y="544"/>
                  </a:lnTo>
                  <a:lnTo>
                    <a:pt x="102" y="688"/>
                  </a:lnTo>
                  <a:lnTo>
                    <a:pt x="245" y="544"/>
                  </a:lnTo>
                  <a:lnTo>
                    <a:pt x="246" y="544"/>
                  </a:lnTo>
                  <a:lnTo>
                    <a:pt x="590" y="544"/>
                  </a:lnTo>
                  <a:lnTo>
                    <a:pt x="622" y="538"/>
                  </a:lnTo>
                  <a:lnTo>
                    <a:pt x="647" y="520"/>
                  </a:lnTo>
                  <a:lnTo>
                    <a:pt x="664" y="495"/>
                  </a:lnTo>
                  <a:lnTo>
                    <a:pt x="671" y="463"/>
                  </a:lnTo>
                  <a:lnTo>
                    <a:pt x="671" y="81"/>
                  </a:lnTo>
                  <a:close/>
                </a:path>
              </a:pathLst>
            </a:custGeom>
            <a:solidFill>
              <a:srgbClr val="6FB3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5" name="AutoShape 287"/>
            <p:cNvSpPr>
              <a:spLocks/>
            </p:cNvSpPr>
            <p:nvPr/>
          </p:nvSpPr>
          <p:spPr bwMode="auto">
            <a:xfrm>
              <a:off x="7182" y="12176"/>
              <a:ext cx="741" cy="671"/>
            </a:xfrm>
            <a:custGeom>
              <a:avLst/>
              <a:gdLst>
                <a:gd name="T0" fmla="+- 0 7756 7568"/>
                <a:gd name="T1" fmla="*/ T0 w 741"/>
                <a:gd name="T2" fmla="+- 0 12245 12177"/>
                <a:gd name="T3" fmla="*/ 12245 h 671"/>
                <a:gd name="T4" fmla="+- 0 7568 7568"/>
                <a:gd name="T5" fmla="*/ T4 w 741"/>
                <a:gd name="T6" fmla="+- 0 12177 12177"/>
                <a:gd name="T7" fmla="*/ 12177 h 671"/>
                <a:gd name="T8" fmla="+- 0 8306 7568"/>
                <a:gd name="T9" fmla="*/ T8 w 741"/>
                <a:gd name="T10" fmla="+- 0 12349 12177"/>
                <a:gd name="T11" fmla="*/ 12349 h 671"/>
                <a:gd name="T12" fmla="+- 0 8309 7568"/>
                <a:gd name="T13" fmla="*/ T12 w 741"/>
                <a:gd name="T14" fmla="+- 0 12378 12177"/>
                <a:gd name="T15" fmla="*/ 12378 h 671"/>
                <a:gd name="T16" fmla="+- 0 8120 7568"/>
                <a:gd name="T17" fmla="*/ T16 w 741"/>
                <a:gd name="T18" fmla="+- 0 12614 12177"/>
                <a:gd name="T19" fmla="*/ 12614 h 671"/>
                <a:gd name="T20" fmla="+- 0 8070 7568"/>
                <a:gd name="T21" fmla="*/ T20 w 741"/>
                <a:gd name="T22" fmla="+- 0 12633 12177"/>
                <a:gd name="T23" fmla="*/ 12633 h 671"/>
                <a:gd name="T24" fmla="+- 0 8066 7568"/>
                <a:gd name="T25" fmla="*/ T24 w 741"/>
                <a:gd name="T26" fmla="+- 0 12652 12177"/>
                <a:gd name="T27" fmla="*/ 12652 h 671"/>
                <a:gd name="T28" fmla="+- 0 8102 7568"/>
                <a:gd name="T29" fmla="*/ T28 w 741"/>
                <a:gd name="T30" fmla="+- 0 12690 12177"/>
                <a:gd name="T31" fmla="*/ 12690 h 671"/>
                <a:gd name="T32" fmla="+- 0 8080 7568"/>
                <a:gd name="T33" fmla="*/ T32 w 741"/>
                <a:gd name="T34" fmla="+- 0 12725 12177"/>
                <a:gd name="T35" fmla="*/ 12725 h 671"/>
                <a:gd name="T36" fmla="+- 0 8024 7568"/>
                <a:gd name="T37" fmla="*/ T36 w 741"/>
                <a:gd name="T38" fmla="+- 0 12716 12177"/>
                <a:gd name="T39" fmla="*/ 12716 h 671"/>
                <a:gd name="T40" fmla="+- 0 8003 7568"/>
                <a:gd name="T41" fmla="*/ T40 w 741"/>
                <a:gd name="T42" fmla="+- 0 12731 12177"/>
                <a:gd name="T43" fmla="*/ 12731 h 671"/>
                <a:gd name="T44" fmla="+- 0 7999 7568"/>
                <a:gd name="T45" fmla="*/ T44 w 741"/>
                <a:gd name="T46" fmla="+- 0 12781 12177"/>
                <a:gd name="T47" fmla="*/ 12781 h 671"/>
                <a:gd name="T48" fmla="+- 0 7959 7568"/>
                <a:gd name="T49" fmla="*/ T48 w 741"/>
                <a:gd name="T50" fmla="+- 0 12791 12177"/>
                <a:gd name="T51" fmla="*/ 12791 h 671"/>
                <a:gd name="T52" fmla="+- 0 7931 7568"/>
                <a:gd name="T53" fmla="*/ T52 w 741"/>
                <a:gd name="T54" fmla="+- 0 12775 12177"/>
                <a:gd name="T55" fmla="*/ 12775 h 671"/>
                <a:gd name="T56" fmla="+- 0 7914 7568"/>
                <a:gd name="T57" fmla="*/ T56 w 741"/>
                <a:gd name="T58" fmla="+- 0 12746 12177"/>
                <a:gd name="T59" fmla="*/ 12746 h 671"/>
                <a:gd name="T60" fmla="+- 0 7890 7568"/>
                <a:gd name="T61" fmla="*/ T60 w 741"/>
                <a:gd name="T62" fmla="+- 0 12739 12177"/>
                <a:gd name="T63" fmla="*/ 12739 h 671"/>
                <a:gd name="T64" fmla="+- 0 7843 7568"/>
                <a:gd name="T65" fmla="*/ T64 w 741"/>
                <a:gd name="T66" fmla="+- 0 12764 12177"/>
                <a:gd name="T67" fmla="*/ 12764 h 671"/>
                <a:gd name="T68" fmla="+- 0 7810 7568"/>
                <a:gd name="T69" fmla="*/ T68 w 741"/>
                <a:gd name="T70" fmla="+- 0 12737 12177"/>
                <a:gd name="T71" fmla="*/ 12737 h 671"/>
                <a:gd name="T72" fmla="+- 0 7830 7568"/>
                <a:gd name="T73" fmla="*/ T72 w 741"/>
                <a:gd name="T74" fmla="+- 0 12693 12177"/>
                <a:gd name="T75" fmla="*/ 12693 h 671"/>
                <a:gd name="T76" fmla="+- 0 7820 7568"/>
                <a:gd name="T77" fmla="*/ T76 w 741"/>
                <a:gd name="T78" fmla="+- 0 12676 12177"/>
                <a:gd name="T79" fmla="*/ 12676 h 671"/>
                <a:gd name="T80" fmla="+- 0 7815 7568"/>
                <a:gd name="T81" fmla="*/ T80 w 741"/>
                <a:gd name="T82" fmla="+- 0 12666 12177"/>
                <a:gd name="T83" fmla="*/ 12666 h 671"/>
                <a:gd name="T84" fmla="+- 0 7764 7568"/>
                <a:gd name="T85" fmla="*/ T84 w 741"/>
                <a:gd name="T86" fmla="+- 0 12651 12177"/>
                <a:gd name="T87" fmla="*/ 12651 h 671"/>
                <a:gd name="T88" fmla="+- 0 7759 7568"/>
                <a:gd name="T89" fmla="*/ T88 w 741"/>
                <a:gd name="T90" fmla="+- 0 12609 12177"/>
                <a:gd name="T91" fmla="*/ 12609 h 671"/>
                <a:gd name="T92" fmla="+- 0 7806 7568"/>
                <a:gd name="T93" fmla="*/ T92 w 741"/>
                <a:gd name="T94" fmla="+- 0 12590 12177"/>
                <a:gd name="T95" fmla="*/ 12590 h 671"/>
                <a:gd name="T96" fmla="+- 0 7813 7568"/>
                <a:gd name="T97" fmla="*/ T96 w 741"/>
                <a:gd name="T98" fmla="+- 0 12567 12177"/>
                <a:gd name="T99" fmla="*/ 12567 h 671"/>
                <a:gd name="T100" fmla="+- 0 7786 7568"/>
                <a:gd name="T101" fmla="*/ T100 w 741"/>
                <a:gd name="T102" fmla="+- 0 12517 12177"/>
                <a:gd name="T103" fmla="*/ 12517 h 671"/>
                <a:gd name="T104" fmla="+- 0 7812 7568"/>
                <a:gd name="T105" fmla="*/ T104 w 741"/>
                <a:gd name="T106" fmla="+- 0 12485 12177"/>
                <a:gd name="T107" fmla="*/ 12485 h 671"/>
                <a:gd name="T108" fmla="+- 0 7861 7568"/>
                <a:gd name="T109" fmla="*/ T108 w 741"/>
                <a:gd name="T110" fmla="+- 0 12505 12177"/>
                <a:gd name="T111" fmla="*/ 12505 h 671"/>
                <a:gd name="T112" fmla="+- 0 7883 7568"/>
                <a:gd name="T113" fmla="*/ T112 w 741"/>
                <a:gd name="T114" fmla="+- 0 12493 12177"/>
                <a:gd name="T115" fmla="*/ 12493 h 671"/>
                <a:gd name="T116" fmla="+- 0 7874 7568"/>
                <a:gd name="T117" fmla="*/ T116 w 741"/>
                <a:gd name="T118" fmla="+- 0 12444 12177"/>
                <a:gd name="T119" fmla="*/ 12444 h 671"/>
                <a:gd name="T120" fmla="+- 0 7915 7568"/>
                <a:gd name="T121" fmla="*/ T120 w 741"/>
                <a:gd name="T122" fmla="+- 0 12434 12177"/>
                <a:gd name="T123" fmla="*/ 12434 h 671"/>
                <a:gd name="T124" fmla="+- 0 7948 7568"/>
                <a:gd name="T125" fmla="*/ T124 w 741"/>
                <a:gd name="T126" fmla="+- 0 12482 12177"/>
                <a:gd name="T127" fmla="*/ 12482 h 671"/>
                <a:gd name="T128" fmla="+- 0 7973 7568"/>
                <a:gd name="T129" fmla="*/ T128 w 741"/>
                <a:gd name="T130" fmla="+- 0 12486 12177"/>
                <a:gd name="T131" fmla="*/ 12486 h 671"/>
                <a:gd name="T132" fmla="+- 0 8015 7568"/>
                <a:gd name="T133" fmla="*/ T132 w 741"/>
                <a:gd name="T134" fmla="+- 0 12449 12177"/>
                <a:gd name="T135" fmla="*/ 12449 h 671"/>
                <a:gd name="T136" fmla="+- 0 8051 7568"/>
                <a:gd name="T137" fmla="*/ T136 w 741"/>
                <a:gd name="T138" fmla="+- 0 12470 12177"/>
                <a:gd name="T139" fmla="*/ 12470 h 671"/>
                <a:gd name="T140" fmla="+- 0 8039 7568"/>
                <a:gd name="T141" fmla="*/ T140 w 741"/>
                <a:gd name="T142" fmla="+- 0 12528 12177"/>
                <a:gd name="T143" fmla="*/ 12528 h 671"/>
                <a:gd name="T144" fmla="+- 0 8054 7568"/>
                <a:gd name="T145" fmla="*/ T144 w 741"/>
                <a:gd name="T146" fmla="+- 0 12548 12177"/>
                <a:gd name="T147" fmla="*/ 12548 h 671"/>
                <a:gd name="T148" fmla="+- 0 8109 7568"/>
                <a:gd name="T149" fmla="*/ T148 w 741"/>
                <a:gd name="T150" fmla="+- 0 12550 12177"/>
                <a:gd name="T151" fmla="*/ 12550 h 671"/>
                <a:gd name="T152" fmla="+- 0 8117 7568"/>
                <a:gd name="T153" fmla="*/ T152 w 741"/>
                <a:gd name="T154" fmla="+- 0 12582 12177"/>
                <a:gd name="T155" fmla="*/ 12582 h 671"/>
                <a:gd name="T156" fmla="+- 0 8120 7568"/>
                <a:gd name="T157" fmla="*/ T156 w 741"/>
                <a:gd name="T158" fmla="+- 0 12614 12177"/>
                <a:gd name="T159" fmla="*/ 12614 h 671"/>
                <a:gd name="T160" fmla="+- 0 7571 7568"/>
                <a:gd name="T161" fmla="*/ T160 w 741"/>
                <a:gd name="T162" fmla="+- 0 12378 12177"/>
                <a:gd name="T163" fmla="*/ 12378 h 671"/>
                <a:gd name="T164" fmla="+- 0 8309 7568"/>
                <a:gd name="T165" fmla="*/ T164 w 741"/>
                <a:gd name="T166" fmla="+- 0 12847 12177"/>
                <a:gd name="T167" fmla="*/ 12847 h 671"/>
                <a:gd name="T168" fmla="+- 0 8309 7568"/>
                <a:gd name="T169" fmla="*/ T168 w 741"/>
                <a:gd name="T170" fmla="+- 0 12743 12177"/>
                <a:gd name="T171" fmla="*/ 12743 h 671"/>
                <a:gd name="T172" fmla="+- 0 8309 7568"/>
                <a:gd name="T173" fmla="*/ T172 w 741"/>
                <a:gd name="T174" fmla="+- 0 12449 12177"/>
                <a:gd name="T175" fmla="*/ 12449 h 671"/>
                <a:gd name="T176" fmla="+- 0 8309 7568"/>
                <a:gd name="T177" fmla="*/ T176 w 741"/>
                <a:gd name="T178" fmla="+- 0 12378 12177"/>
                <a:gd name="T179" fmla="*/ 12378 h 67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</a:cxnLst>
              <a:rect l="0" t="0" r="r" b="b"/>
              <a:pathLst>
                <a:path w="741" h="671">
                  <a:moveTo>
                    <a:pt x="738" y="68"/>
                  </a:moveTo>
                  <a:lnTo>
                    <a:pt x="188" y="68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2"/>
                  </a:lnTo>
                  <a:lnTo>
                    <a:pt x="738" y="172"/>
                  </a:lnTo>
                  <a:lnTo>
                    <a:pt x="738" y="68"/>
                  </a:lnTo>
                  <a:close/>
                  <a:moveTo>
                    <a:pt x="741" y="201"/>
                  </a:moveTo>
                  <a:lnTo>
                    <a:pt x="552" y="201"/>
                  </a:lnTo>
                  <a:lnTo>
                    <a:pt x="552" y="437"/>
                  </a:lnTo>
                  <a:lnTo>
                    <a:pt x="503" y="446"/>
                  </a:lnTo>
                  <a:lnTo>
                    <a:pt x="502" y="456"/>
                  </a:lnTo>
                  <a:lnTo>
                    <a:pt x="500" y="466"/>
                  </a:lnTo>
                  <a:lnTo>
                    <a:pt x="498" y="475"/>
                  </a:lnTo>
                  <a:lnTo>
                    <a:pt x="494" y="485"/>
                  </a:lnTo>
                  <a:lnTo>
                    <a:pt x="534" y="513"/>
                  </a:lnTo>
                  <a:lnTo>
                    <a:pt x="522" y="534"/>
                  </a:lnTo>
                  <a:lnTo>
                    <a:pt x="512" y="548"/>
                  </a:lnTo>
                  <a:lnTo>
                    <a:pt x="496" y="566"/>
                  </a:lnTo>
                  <a:lnTo>
                    <a:pt x="456" y="539"/>
                  </a:lnTo>
                  <a:lnTo>
                    <a:pt x="446" y="547"/>
                  </a:lnTo>
                  <a:lnTo>
                    <a:pt x="435" y="554"/>
                  </a:lnTo>
                  <a:lnTo>
                    <a:pt x="423" y="559"/>
                  </a:lnTo>
                  <a:lnTo>
                    <a:pt x="431" y="604"/>
                  </a:lnTo>
                  <a:lnTo>
                    <a:pt x="408" y="611"/>
                  </a:lnTo>
                  <a:lnTo>
                    <a:pt x="391" y="614"/>
                  </a:lnTo>
                  <a:lnTo>
                    <a:pt x="366" y="615"/>
                  </a:lnTo>
                  <a:lnTo>
                    <a:pt x="363" y="598"/>
                  </a:lnTo>
                  <a:lnTo>
                    <a:pt x="358" y="570"/>
                  </a:lnTo>
                  <a:lnTo>
                    <a:pt x="346" y="569"/>
                  </a:lnTo>
                  <a:lnTo>
                    <a:pt x="334" y="566"/>
                  </a:lnTo>
                  <a:lnTo>
                    <a:pt x="322" y="562"/>
                  </a:lnTo>
                  <a:lnTo>
                    <a:pt x="296" y="598"/>
                  </a:lnTo>
                  <a:lnTo>
                    <a:pt x="275" y="587"/>
                  </a:lnTo>
                  <a:lnTo>
                    <a:pt x="261" y="577"/>
                  </a:lnTo>
                  <a:lnTo>
                    <a:pt x="242" y="560"/>
                  </a:lnTo>
                  <a:lnTo>
                    <a:pt x="268" y="524"/>
                  </a:lnTo>
                  <a:lnTo>
                    <a:pt x="262" y="516"/>
                  </a:lnTo>
                  <a:lnTo>
                    <a:pt x="256" y="507"/>
                  </a:lnTo>
                  <a:lnTo>
                    <a:pt x="252" y="499"/>
                  </a:lnTo>
                  <a:lnTo>
                    <a:pt x="251" y="497"/>
                  </a:lnTo>
                  <a:lnTo>
                    <a:pt x="247" y="489"/>
                  </a:lnTo>
                  <a:lnTo>
                    <a:pt x="202" y="497"/>
                  </a:lnTo>
                  <a:lnTo>
                    <a:pt x="196" y="474"/>
                  </a:lnTo>
                  <a:lnTo>
                    <a:pt x="193" y="458"/>
                  </a:lnTo>
                  <a:lnTo>
                    <a:pt x="191" y="432"/>
                  </a:lnTo>
                  <a:lnTo>
                    <a:pt x="237" y="425"/>
                  </a:lnTo>
                  <a:lnTo>
                    <a:pt x="238" y="413"/>
                  </a:lnTo>
                  <a:lnTo>
                    <a:pt x="241" y="401"/>
                  </a:lnTo>
                  <a:lnTo>
                    <a:pt x="245" y="390"/>
                  </a:lnTo>
                  <a:lnTo>
                    <a:pt x="206" y="362"/>
                  </a:lnTo>
                  <a:lnTo>
                    <a:pt x="218" y="340"/>
                  </a:lnTo>
                  <a:lnTo>
                    <a:pt x="228" y="327"/>
                  </a:lnTo>
                  <a:lnTo>
                    <a:pt x="244" y="308"/>
                  </a:lnTo>
                  <a:lnTo>
                    <a:pt x="283" y="336"/>
                  </a:lnTo>
                  <a:lnTo>
                    <a:pt x="293" y="328"/>
                  </a:lnTo>
                  <a:lnTo>
                    <a:pt x="304" y="321"/>
                  </a:lnTo>
                  <a:lnTo>
                    <a:pt x="315" y="316"/>
                  </a:lnTo>
                  <a:lnTo>
                    <a:pt x="313" y="308"/>
                  </a:lnTo>
                  <a:lnTo>
                    <a:pt x="306" y="267"/>
                  </a:lnTo>
                  <a:lnTo>
                    <a:pt x="331" y="260"/>
                  </a:lnTo>
                  <a:lnTo>
                    <a:pt x="347" y="257"/>
                  </a:lnTo>
                  <a:lnTo>
                    <a:pt x="371" y="255"/>
                  </a:lnTo>
                  <a:lnTo>
                    <a:pt x="380" y="305"/>
                  </a:lnTo>
                  <a:lnTo>
                    <a:pt x="392" y="306"/>
                  </a:lnTo>
                  <a:lnTo>
                    <a:pt x="405" y="309"/>
                  </a:lnTo>
                  <a:lnTo>
                    <a:pt x="418" y="313"/>
                  </a:lnTo>
                  <a:lnTo>
                    <a:pt x="447" y="272"/>
                  </a:lnTo>
                  <a:lnTo>
                    <a:pt x="469" y="284"/>
                  </a:lnTo>
                  <a:lnTo>
                    <a:pt x="483" y="293"/>
                  </a:lnTo>
                  <a:lnTo>
                    <a:pt x="501" y="309"/>
                  </a:lnTo>
                  <a:lnTo>
                    <a:pt x="471" y="351"/>
                  </a:lnTo>
                  <a:lnTo>
                    <a:pt x="479" y="360"/>
                  </a:lnTo>
                  <a:lnTo>
                    <a:pt x="486" y="371"/>
                  </a:lnTo>
                  <a:lnTo>
                    <a:pt x="491" y="381"/>
                  </a:lnTo>
                  <a:lnTo>
                    <a:pt x="541" y="373"/>
                  </a:lnTo>
                  <a:lnTo>
                    <a:pt x="548" y="397"/>
                  </a:lnTo>
                  <a:lnTo>
                    <a:pt x="549" y="405"/>
                  </a:lnTo>
                  <a:lnTo>
                    <a:pt x="551" y="413"/>
                  </a:lnTo>
                  <a:lnTo>
                    <a:pt x="552" y="437"/>
                  </a:lnTo>
                  <a:lnTo>
                    <a:pt x="552" y="201"/>
                  </a:lnTo>
                  <a:lnTo>
                    <a:pt x="3" y="201"/>
                  </a:lnTo>
                  <a:lnTo>
                    <a:pt x="3" y="670"/>
                  </a:lnTo>
                  <a:lnTo>
                    <a:pt x="741" y="670"/>
                  </a:lnTo>
                  <a:lnTo>
                    <a:pt x="741" y="615"/>
                  </a:lnTo>
                  <a:lnTo>
                    <a:pt x="741" y="566"/>
                  </a:lnTo>
                  <a:lnTo>
                    <a:pt x="741" y="373"/>
                  </a:lnTo>
                  <a:lnTo>
                    <a:pt x="741" y="272"/>
                  </a:lnTo>
                  <a:lnTo>
                    <a:pt x="741" y="255"/>
                  </a:lnTo>
                  <a:lnTo>
                    <a:pt x="741" y="201"/>
                  </a:lnTo>
                  <a:close/>
                </a:path>
              </a:pathLst>
            </a:custGeom>
            <a:solidFill>
              <a:srgbClr val="EC00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pic>
          <p:nvPicPr>
            <p:cNvPr id="36" name="Picture 3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9" y="12561"/>
              <a:ext cx="106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3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57" y="12824"/>
              <a:ext cx="192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" name="Picture 3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25" y="12090"/>
              <a:ext cx="149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9303" y="12264"/>
              <a:ext cx="314" cy="670"/>
            </a:xfrm>
            <a:custGeom>
              <a:avLst/>
              <a:gdLst>
                <a:gd name="T0" fmla="+- 0 9445 9304"/>
                <a:gd name="T1" fmla="*/ T0 w 314"/>
                <a:gd name="T2" fmla="+- 0 12264 12264"/>
                <a:gd name="T3" fmla="*/ 12264 h 670"/>
                <a:gd name="T4" fmla="+- 0 9355 9304"/>
                <a:gd name="T5" fmla="*/ T4 w 314"/>
                <a:gd name="T6" fmla="+- 0 12264 12264"/>
                <a:gd name="T7" fmla="*/ 12264 h 670"/>
                <a:gd name="T8" fmla="+- 0 9336 9304"/>
                <a:gd name="T9" fmla="*/ T8 w 314"/>
                <a:gd name="T10" fmla="+- 0 12268 12264"/>
                <a:gd name="T11" fmla="*/ 12268 h 670"/>
                <a:gd name="T12" fmla="+- 0 9320 9304"/>
                <a:gd name="T13" fmla="*/ T12 w 314"/>
                <a:gd name="T14" fmla="+- 0 12279 12264"/>
                <a:gd name="T15" fmla="*/ 12279 h 670"/>
                <a:gd name="T16" fmla="+- 0 9309 9304"/>
                <a:gd name="T17" fmla="*/ T16 w 314"/>
                <a:gd name="T18" fmla="+- 0 12295 12264"/>
                <a:gd name="T19" fmla="*/ 12295 h 670"/>
                <a:gd name="T20" fmla="+- 0 9305 9304"/>
                <a:gd name="T21" fmla="*/ T20 w 314"/>
                <a:gd name="T22" fmla="+- 0 12315 12264"/>
                <a:gd name="T23" fmla="*/ 12315 h 670"/>
                <a:gd name="T24" fmla="+- 0 9304 9304"/>
                <a:gd name="T25" fmla="*/ T24 w 314"/>
                <a:gd name="T26" fmla="+- 0 12891 12264"/>
                <a:gd name="T27" fmla="*/ 12891 h 670"/>
                <a:gd name="T28" fmla="+- 0 9307 9304"/>
                <a:gd name="T29" fmla="*/ T28 w 314"/>
                <a:gd name="T30" fmla="+- 0 12907 12264"/>
                <a:gd name="T31" fmla="*/ 12907 h 670"/>
                <a:gd name="T32" fmla="+- 0 9316 9304"/>
                <a:gd name="T33" fmla="*/ T32 w 314"/>
                <a:gd name="T34" fmla="+- 0 12921 12264"/>
                <a:gd name="T35" fmla="*/ 12921 h 670"/>
                <a:gd name="T36" fmla="+- 0 9330 9304"/>
                <a:gd name="T37" fmla="*/ T36 w 314"/>
                <a:gd name="T38" fmla="+- 0 12930 12264"/>
                <a:gd name="T39" fmla="*/ 12930 h 670"/>
                <a:gd name="T40" fmla="+- 0 9347 9304"/>
                <a:gd name="T41" fmla="*/ T40 w 314"/>
                <a:gd name="T42" fmla="+- 0 12934 12264"/>
                <a:gd name="T43" fmla="*/ 12934 h 670"/>
                <a:gd name="T44" fmla="+- 0 9364 9304"/>
                <a:gd name="T45" fmla="*/ T44 w 314"/>
                <a:gd name="T46" fmla="+- 0 12930 12264"/>
                <a:gd name="T47" fmla="*/ 12930 h 670"/>
                <a:gd name="T48" fmla="+- 0 9377 9304"/>
                <a:gd name="T49" fmla="*/ T48 w 314"/>
                <a:gd name="T50" fmla="+- 0 12921 12264"/>
                <a:gd name="T51" fmla="*/ 12921 h 670"/>
                <a:gd name="T52" fmla="+- 0 9387 9304"/>
                <a:gd name="T53" fmla="*/ T52 w 314"/>
                <a:gd name="T54" fmla="+- 0 12908 12264"/>
                <a:gd name="T55" fmla="*/ 12908 h 670"/>
                <a:gd name="T56" fmla="+- 0 9390 9304"/>
                <a:gd name="T57" fmla="*/ T56 w 314"/>
                <a:gd name="T58" fmla="+- 0 12891 12264"/>
                <a:gd name="T59" fmla="*/ 12891 h 670"/>
                <a:gd name="T60" fmla="+- 0 9391 9304"/>
                <a:gd name="T61" fmla="*/ T60 w 314"/>
                <a:gd name="T62" fmla="+- 0 12572 12264"/>
                <a:gd name="T63" fmla="*/ 12572 h 670"/>
                <a:gd name="T64" fmla="+- 0 9410 9304"/>
                <a:gd name="T65" fmla="*/ T64 w 314"/>
                <a:gd name="T66" fmla="+- 0 12572 12264"/>
                <a:gd name="T67" fmla="*/ 12572 h 670"/>
                <a:gd name="T68" fmla="+- 0 9410 9304"/>
                <a:gd name="T69" fmla="*/ T68 w 314"/>
                <a:gd name="T70" fmla="+- 0 12891 12264"/>
                <a:gd name="T71" fmla="*/ 12891 h 670"/>
                <a:gd name="T72" fmla="+- 0 9453 9304"/>
                <a:gd name="T73" fmla="*/ T72 w 314"/>
                <a:gd name="T74" fmla="+- 0 12934 12264"/>
                <a:gd name="T75" fmla="*/ 12934 h 670"/>
                <a:gd name="T76" fmla="+- 0 9469 9304"/>
                <a:gd name="T77" fmla="*/ T76 w 314"/>
                <a:gd name="T78" fmla="+- 0 12930 12264"/>
                <a:gd name="T79" fmla="*/ 12930 h 670"/>
                <a:gd name="T80" fmla="+- 0 9483 9304"/>
                <a:gd name="T81" fmla="*/ T80 w 314"/>
                <a:gd name="T82" fmla="+- 0 12921 12264"/>
                <a:gd name="T83" fmla="*/ 12921 h 670"/>
                <a:gd name="T84" fmla="+- 0 9492 9304"/>
                <a:gd name="T85" fmla="*/ T84 w 314"/>
                <a:gd name="T86" fmla="+- 0 12907 12264"/>
                <a:gd name="T87" fmla="*/ 12907 h 670"/>
                <a:gd name="T88" fmla="+- 0 9496 9304"/>
                <a:gd name="T89" fmla="*/ T88 w 314"/>
                <a:gd name="T90" fmla="+- 0 12891 12264"/>
                <a:gd name="T91" fmla="*/ 12891 h 670"/>
                <a:gd name="T92" fmla="+- 0 9495 9304"/>
                <a:gd name="T93" fmla="*/ T92 w 314"/>
                <a:gd name="T94" fmla="+- 0 12491 12264"/>
                <a:gd name="T95" fmla="*/ 12491 h 670"/>
                <a:gd name="T96" fmla="+- 0 9437 9304"/>
                <a:gd name="T97" fmla="*/ T96 w 314"/>
                <a:gd name="T98" fmla="+- 0 12484 12264"/>
                <a:gd name="T99" fmla="*/ 12484 h 670"/>
                <a:gd name="T100" fmla="+- 0 9425 9304"/>
                <a:gd name="T101" fmla="*/ T100 w 314"/>
                <a:gd name="T102" fmla="+- 0 12482 12264"/>
                <a:gd name="T103" fmla="*/ 12482 h 670"/>
                <a:gd name="T104" fmla="+- 0 9415 9304"/>
                <a:gd name="T105" fmla="*/ T104 w 314"/>
                <a:gd name="T106" fmla="+- 0 12476 12264"/>
                <a:gd name="T107" fmla="*/ 12476 h 670"/>
                <a:gd name="T108" fmla="+- 0 9406 9304"/>
                <a:gd name="T109" fmla="*/ T108 w 314"/>
                <a:gd name="T110" fmla="+- 0 12465 12264"/>
                <a:gd name="T111" fmla="*/ 12465 h 670"/>
                <a:gd name="T112" fmla="+- 0 9349 9304"/>
                <a:gd name="T113" fmla="*/ T112 w 314"/>
                <a:gd name="T114" fmla="+- 0 12358 12264"/>
                <a:gd name="T115" fmla="*/ 12358 h 670"/>
                <a:gd name="T116" fmla="+- 0 9437 9304"/>
                <a:gd name="T117" fmla="*/ T116 w 314"/>
                <a:gd name="T118" fmla="+- 0 12445 12264"/>
                <a:gd name="T119" fmla="*/ 12445 h 670"/>
                <a:gd name="T120" fmla="+- 0 9444 9304"/>
                <a:gd name="T121" fmla="*/ T120 w 314"/>
                <a:gd name="T122" fmla="+- 0 12449 12264"/>
                <a:gd name="T123" fmla="*/ 12449 h 670"/>
                <a:gd name="T124" fmla="+- 0 9577 9304"/>
                <a:gd name="T125" fmla="*/ T124 w 314"/>
                <a:gd name="T126" fmla="+- 0 12464 12264"/>
                <a:gd name="T127" fmla="*/ 12464 h 670"/>
                <a:gd name="T128" fmla="+- 0 9591 9304"/>
                <a:gd name="T129" fmla="*/ T128 w 314"/>
                <a:gd name="T130" fmla="+- 0 12463 12264"/>
                <a:gd name="T131" fmla="*/ 12463 h 670"/>
                <a:gd name="T132" fmla="+- 0 9604 9304"/>
                <a:gd name="T133" fmla="*/ T132 w 314"/>
                <a:gd name="T134" fmla="+- 0 12457 12264"/>
                <a:gd name="T135" fmla="*/ 12457 h 670"/>
                <a:gd name="T136" fmla="+- 0 9613 9304"/>
                <a:gd name="T137" fmla="*/ T136 w 314"/>
                <a:gd name="T138" fmla="+- 0 12446 12264"/>
                <a:gd name="T139" fmla="*/ 12446 h 670"/>
                <a:gd name="T140" fmla="+- 0 9617 9304"/>
                <a:gd name="T141" fmla="*/ T140 w 314"/>
                <a:gd name="T142" fmla="+- 0 12433 12264"/>
                <a:gd name="T143" fmla="*/ 12433 h 670"/>
                <a:gd name="T144" fmla="+- 0 9616 9304"/>
                <a:gd name="T145" fmla="*/ T144 w 314"/>
                <a:gd name="T146" fmla="+- 0 12419 12264"/>
                <a:gd name="T147" fmla="*/ 12419 h 670"/>
                <a:gd name="T148" fmla="+- 0 9610 9304"/>
                <a:gd name="T149" fmla="*/ T148 w 314"/>
                <a:gd name="T150" fmla="+- 0 12407 12264"/>
                <a:gd name="T151" fmla="*/ 12407 h 670"/>
                <a:gd name="T152" fmla="+- 0 9599 9304"/>
                <a:gd name="T153" fmla="*/ T152 w 314"/>
                <a:gd name="T154" fmla="+- 0 12398 12264"/>
                <a:gd name="T155" fmla="*/ 12398 h 670"/>
                <a:gd name="T156" fmla="+- 0 9586 9304"/>
                <a:gd name="T157" fmla="*/ T156 w 314"/>
                <a:gd name="T158" fmla="+- 0 12393 12264"/>
                <a:gd name="T159" fmla="*/ 12393 h 670"/>
                <a:gd name="T160" fmla="+- 0 9473 9304"/>
                <a:gd name="T161" fmla="*/ T160 w 314"/>
                <a:gd name="T162" fmla="+- 0 12380 12264"/>
                <a:gd name="T163" fmla="*/ 12380 h 670"/>
                <a:gd name="T164" fmla="+- 0 9399 9304"/>
                <a:gd name="T165" fmla="*/ T164 w 314"/>
                <a:gd name="T166" fmla="+- 0 12307 12264"/>
                <a:gd name="T167" fmla="*/ 12307 h 670"/>
                <a:gd name="T168" fmla="+- 0 9469 9304"/>
                <a:gd name="T169" fmla="*/ T168 w 314"/>
                <a:gd name="T170" fmla="+- 0 12343 12264"/>
                <a:gd name="T171" fmla="*/ 12343 h 670"/>
                <a:gd name="T172" fmla="+- 0 9495 9304"/>
                <a:gd name="T173" fmla="*/ T172 w 314"/>
                <a:gd name="T174" fmla="+- 0 12346 12264"/>
                <a:gd name="T175" fmla="*/ 12346 h 670"/>
                <a:gd name="T176" fmla="+- 0 9495 9304"/>
                <a:gd name="T177" fmla="*/ T176 w 314"/>
                <a:gd name="T178" fmla="+- 0 12315 12264"/>
                <a:gd name="T179" fmla="*/ 12315 h 670"/>
                <a:gd name="T180" fmla="+- 0 9491 9304"/>
                <a:gd name="T181" fmla="*/ T180 w 314"/>
                <a:gd name="T182" fmla="+- 0 12295 12264"/>
                <a:gd name="T183" fmla="*/ 12295 h 670"/>
                <a:gd name="T184" fmla="+- 0 9480 9304"/>
                <a:gd name="T185" fmla="*/ T184 w 314"/>
                <a:gd name="T186" fmla="+- 0 12279 12264"/>
                <a:gd name="T187" fmla="*/ 12279 h 670"/>
                <a:gd name="T188" fmla="+- 0 9464 9304"/>
                <a:gd name="T189" fmla="*/ T188 w 314"/>
                <a:gd name="T190" fmla="+- 0 12268 12264"/>
                <a:gd name="T191" fmla="*/ 12268 h 670"/>
                <a:gd name="T192" fmla="+- 0 9445 9304"/>
                <a:gd name="T193" fmla="*/ T192 w 314"/>
                <a:gd name="T194" fmla="+- 0 12264 12264"/>
                <a:gd name="T195" fmla="*/ 12264 h 67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</a:cxnLst>
              <a:rect l="0" t="0" r="r" b="b"/>
              <a:pathLst>
                <a:path w="314" h="670">
                  <a:moveTo>
                    <a:pt x="141" y="0"/>
                  </a:moveTo>
                  <a:lnTo>
                    <a:pt x="51" y="0"/>
                  </a:lnTo>
                  <a:lnTo>
                    <a:pt x="32" y="4"/>
                  </a:lnTo>
                  <a:lnTo>
                    <a:pt x="16" y="15"/>
                  </a:lnTo>
                  <a:lnTo>
                    <a:pt x="5" y="31"/>
                  </a:lnTo>
                  <a:lnTo>
                    <a:pt x="1" y="51"/>
                  </a:lnTo>
                  <a:lnTo>
                    <a:pt x="0" y="627"/>
                  </a:lnTo>
                  <a:lnTo>
                    <a:pt x="3" y="643"/>
                  </a:lnTo>
                  <a:lnTo>
                    <a:pt x="12" y="657"/>
                  </a:lnTo>
                  <a:lnTo>
                    <a:pt x="26" y="666"/>
                  </a:lnTo>
                  <a:lnTo>
                    <a:pt x="43" y="670"/>
                  </a:lnTo>
                  <a:lnTo>
                    <a:pt x="60" y="666"/>
                  </a:lnTo>
                  <a:lnTo>
                    <a:pt x="73" y="657"/>
                  </a:lnTo>
                  <a:lnTo>
                    <a:pt x="83" y="644"/>
                  </a:lnTo>
                  <a:lnTo>
                    <a:pt x="86" y="627"/>
                  </a:lnTo>
                  <a:lnTo>
                    <a:pt x="87" y="308"/>
                  </a:lnTo>
                  <a:lnTo>
                    <a:pt x="106" y="308"/>
                  </a:lnTo>
                  <a:lnTo>
                    <a:pt x="106" y="627"/>
                  </a:lnTo>
                  <a:lnTo>
                    <a:pt x="149" y="670"/>
                  </a:lnTo>
                  <a:lnTo>
                    <a:pt x="165" y="666"/>
                  </a:lnTo>
                  <a:lnTo>
                    <a:pt x="179" y="657"/>
                  </a:lnTo>
                  <a:lnTo>
                    <a:pt x="188" y="643"/>
                  </a:lnTo>
                  <a:lnTo>
                    <a:pt x="192" y="627"/>
                  </a:lnTo>
                  <a:lnTo>
                    <a:pt x="191" y="227"/>
                  </a:lnTo>
                  <a:lnTo>
                    <a:pt x="133" y="220"/>
                  </a:lnTo>
                  <a:lnTo>
                    <a:pt x="121" y="218"/>
                  </a:lnTo>
                  <a:lnTo>
                    <a:pt x="111" y="212"/>
                  </a:lnTo>
                  <a:lnTo>
                    <a:pt x="102" y="201"/>
                  </a:lnTo>
                  <a:lnTo>
                    <a:pt x="45" y="94"/>
                  </a:lnTo>
                  <a:lnTo>
                    <a:pt x="133" y="181"/>
                  </a:lnTo>
                  <a:lnTo>
                    <a:pt x="140" y="185"/>
                  </a:lnTo>
                  <a:lnTo>
                    <a:pt x="273" y="200"/>
                  </a:lnTo>
                  <a:lnTo>
                    <a:pt x="287" y="199"/>
                  </a:lnTo>
                  <a:lnTo>
                    <a:pt x="300" y="193"/>
                  </a:lnTo>
                  <a:lnTo>
                    <a:pt x="309" y="182"/>
                  </a:lnTo>
                  <a:lnTo>
                    <a:pt x="313" y="169"/>
                  </a:lnTo>
                  <a:lnTo>
                    <a:pt x="312" y="155"/>
                  </a:lnTo>
                  <a:lnTo>
                    <a:pt x="306" y="143"/>
                  </a:lnTo>
                  <a:lnTo>
                    <a:pt x="295" y="134"/>
                  </a:lnTo>
                  <a:lnTo>
                    <a:pt x="282" y="129"/>
                  </a:lnTo>
                  <a:lnTo>
                    <a:pt x="169" y="116"/>
                  </a:lnTo>
                  <a:lnTo>
                    <a:pt x="95" y="43"/>
                  </a:lnTo>
                  <a:lnTo>
                    <a:pt x="165" y="79"/>
                  </a:lnTo>
                  <a:lnTo>
                    <a:pt x="191" y="82"/>
                  </a:lnTo>
                  <a:lnTo>
                    <a:pt x="191" y="51"/>
                  </a:lnTo>
                  <a:lnTo>
                    <a:pt x="187" y="31"/>
                  </a:lnTo>
                  <a:lnTo>
                    <a:pt x="176" y="15"/>
                  </a:lnTo>
                  <a:lnTo>
                    <a:pt x="160" y="4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rgbClr val="F582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pic>
          <p:nvPicPr>
            <p:cNvPr id="40" name="Picture 39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79" y="12090"/>
              <a:ext cx="149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" name="AutoShape 281"/>
            <p:cNvSpPr>
              <a:spLocks/>
            </p:cNvSpPr>
            <p:nvPr/>
          </p:nvSpPr>
          <p:spPr bwMode="auto">
            <a:xfrm>
              <a:off x="9624" y="12264"/>
              <a:ext cx="382" cy="541"/>
            </a:xfrm>
            <a:custGeom>
              <a:avLst/>
              <a:gdLst>
                <a:gd name="T0" fmla="+- 0 9779 9625"/>
                <a:gd name="T1" fmla="*/ T0 w 382"/>
                <a:gd name="T2" fmla="+- 0 12641 12264"/>
                <a:gd name="T3" fmla="*/ 12641 h 541"/>
                <a:gd name="T4" fmla="+- 0 9770 9625"/>
                <a:gd name="T5" fmla="*/ T4 w 382"/>
                <a:gd name="T6" fmla="+- 0 12796 12264"/>
                <a:gd name="T7" fmla="*/ 12796 h 541"/>
                <a:gd name="T8" fmla="+- 0 9998 9625"/>
                <a:gd name="T9" fmla="*/ T8 w 382"/>
                <a:gd name="T10" fmla="+- 0 12804 12264"/>
                <a:gd name="T11" fmla="*/ 12804 h 541"/>
                <a:gd name="T12" fmla="+- 0 10006 9625"/>
                <a:gd name="T13" fmla="*/ T12 w 382"/>
                <a:gd name="T14" fmla="+- 0 12650 12264"/>
                <a:gd name="T15" fmla="*/ 12650 h 541"/>
                <a:gd name="T16" fmla="+- 0 9942 9625"/>
                <a:gd name="T17" fmla="*/ T16 w 382"/>
                <a:gd name="T18" fmla="+- 0 12570 12264"/>
                <a:gd name="T19" fmla="*/ 12570 h 541"/>
                <a:gd name="T20" fmla="+- 0 9827 9625"/>
                <a:gd name="T21" fmla="*/ T20 w 382"/>
                <a:gd name="T22" fmla="+- 0 12578 12264"/>
                <a:gd name="T23" fmla="*/ 12578 h 541"/>
                <a:gd name="T24" fmla="+- 0 9864 9625"/>
                <a:gd name="T25" fmla="*/ T24 w 382"/>
                <a:gd name="T26" fmla="+- 0 12641 12264"/>
                <a:gd name="T27" fmla="*/ 12641 h 541"/>
                <a:gd name="T28" fmla="+- 0 9950 9625"/>
                <a:gd name="T29" fmla="*/ T28 w 382"/>
                <a:gd name="T30" fmla="+- 0 12610 12264"/>
                <a:gd name="T31" fmla="*/ 12610 h 541"/>
                <a:gd name="T32" fmla="+- 0 9942 9625"/>
                <a:gd name="T33" fmla="*/ T32 w 382"/>
                <a:gd name="T34" fmla="+- 0 12570 12264"/>
                <a:gd name="T35" fmla="*/ 12570 h 541"/>
                <a:gd name="T36" fmla="+- 0 9913 9625"/>
                <a:gd name="T37" fmla="*/ T36 w 382"/>
                <a:gd name="T38" fmla="+- 0 12610 12264"/>
                <a:gd name="T39" fmla="*/ 12610 h 541"/>
                <a:gd name="T40" fmla="+- 0 9950 9625"/>
                <a:gd name="T41" fmla="*/ T40 w 382"/>
                <a:gd name="T42" fmla="+- 0 12641 12264"/>
                <a:gd name="T43" fmla="*/ 12641 h 541"/>
                <a:gd name="T44" fmla="+- 0 9838 9625"/>
                <a:gd name="T45" fmla="*/ T44 w 382"/>
                <a:gd name="T46" fmla="+- 0 12410 12264"/>
                <a:gd name="T47" fmla="*/ 12410 h 541"/>
                <a:gd name="T48" fmla="+- 0 9758 9625"/>
                <a:gd name="T49" fmla="*/ T48 w 382"/>
                <a:gd name="T50" fmla="+- 0 12621 12264"/>
                <a:gd name="T51" fmla="*/ 12621 h 541"/>
                <a:gd name="T52" fmla="+- 0 9780 9625"/>
                <a:gd name="T53" fmla="*/ T52 w 382"/>
                <a:gd name="T54" fmla="+- 0 12611 12264"/>
                <a:gd name="T55" fmla="*/ 12611 h 541"/>
                <a:gd name="T56" fmla="+- 0 9796 9625"/>
                <a:gd name="T57" fmla="*/ T56 w 382"/>
                <a:gd name="T58" fmla="+- 0 12610 12264"/>
                <a:gd name="T59" fmla="*/ 12610 h 541"/>
                <a:gd name="T60" fmla="+- 0 9798 9625"/>
                <a:gd name="T61" fmla="*/ T60 w 382"/>
                <a:gd name="T62" fmla="+- 0 12574 12264"/>
                <a:gd name="T63" fmla="*/ 12574 h 541"/>
                <a:gd name="T64" fmla="+- 0 9813 9625"/>
                <a:gd name="T65" fmla="*/ T64 w 382"/>
                <a:gd name="T66" fmla="+- 0 12551 12264"/>
                <a:gd name="T67" fmla="*/ 12551 h 541"/>
                <a:gd name="T68" fmla="+- 0 9841 9625"/>
                <a:gd name="T69" fmla="*/ T68 w 382"/>
                <a:gd name="T70" fmla="+- 0 12442 12264"/>
                <a:gd name="T71" fmla="*/ 12442 h 541"/>
                <a:gd name="T72" fmla="+- 0 9909 9625"/>
                <a:gd name="T73" fmla="*/ T72 w 382"/>
                <a:gd name="T74" fmla="+- 0 12610 12264"/>
                <a:gd name="T75" fmla="*/ 12610 h 541"/>
                <a:gd name="T76" fmla="+- 0 9870 9625"/>
                <a:gd name="T77" fmla="*/ T76 w 382"/>
                <a:gd name="T78" fmla="+- 0 12614 12264"/>
                <a:gd name="T79" fmla="*/ 12614 h 541"/>
                <a:gd name="T80" fmla="+- 0 9884 9625"/>
                <a:gd name="T81" fmla="*/ T80 w 382"/>
                <a:gd name="T82" fmla="+- 0 12618 12264"/>
                <a:gd name="T83" fmla="*/ 12618 h 541"/>
                <a:gd name="T84" fmla="+- 0 9896 9625"/>
                <a:gd name="T85" fmla="*/ T84 w 382"/>
                <a:gd name="T86" fmla="+- 0 12618 12264"/>
                <a:gd name="T87" fmla="*/ 12618 h 541"/>
                <a:gd name="T88" fmla="+- 0 9909 9625"/>
                <a:gd name="T89" fmla="*/ T88 w 382"/>
                <a:gd name="T90" fmla="+- 0 12610 12264"/>
                <a:gd name="T91" fmla="*/ 12610 h 541"/>
                <a:gd name="T92" fmla="+- 0 9832 9625"/>
                <a:gd name="T93" fmla="*/ T92 w 382"/>
                <a:gd name="T94" fmla="+- 0 12345 12264"/>
                <a:gd name="T95" fmla="*/ 12345 h 541"/>
                <a:gd name="T96" fmla="+- 0 9853 9625"/>
                <a:gd name="T97" fmla="*/ T96 w 382"/>
                <a:gd name="T98" fmla="+- 0 12570 12264"/>
                <a:gd name="T99" fmla="*/ 12570 h 541"/>
                <a:gd name="T100" fmla="+- 0 9944 9625"/>
                <a:gd name="T101" fmla="*/ T100 w 382"/>
                <a:gd name="T102" fmla="+- 0 12458 12264"/>
                <a:gd name="T103" fmla="*/ 12458 h 541"/>
                <a:gd name="T104" fmla="+- 0 9944 9625"/>
                <a:gd name="T105" fmla="*/ T104 w 382"/>
                <a:gd name="T106" fmla="+- 0 12446 12264"/>
                <a:gd name="T107" fmla="*/ 12446 h 541"/>
                <a:gd name="T108" fmla="+- 0 9908 9625"/>
                <a:gd name="T109" fmla="*/ T108 w 382"/>
                <a:gd name="T110" fmla="+- 0 12345 12264"/>
                <a:gd name="T111" fmla="*/ 12345 h 541"/>
                <a:gd name="T112" fmla="+- 0 9809 9625"/>
                <a:gd name="T113" fmla="*/ T112 w 382"/>
                <a:gd name="T114" fmla="+- 0 12264 12264"/>
                <a:gd name="T115" fmla="*/ 12264 h 541"/>
                <a:gd name="T116" fmla="+- 0 9773 9625"/>
                <a:gd name="T117" fmla="*/ T116 w 382"/>
                <a:gd name="T118" fmla="+- 0 12279 12264"/>
                <a:gd name="T119" fmla="*/ 12279 h 541"/>
                <a:gd name="T120" fmla="+- 0 9759 9625"/>
                <a:gd name="T121" fmla="*/ T120 w 382"/>
                <a:gd name="T122" fmla="+- 0 12315 12264"/>
                <a:gd name="T123" fmla="*/ 12315 h 541"/>
                <a:gd name="T124" fmla="+- 0 9644 9625"/>
                <a:gd name="T125" fmla="*/ T124 w 382"/>
                <a:gd name="T126" fmla="+- 0 12393 12264"/>
                <a:gd name="T127" fmla="*/ 12393 h 541"/>
                <a:gd name="T128" fmla="+- 0 9652 9625"/>
                <a:gd name="T129" fmla="*/ T128 w 382"/>
                <a:gd name="T130" fmla="+- 0 12414 12264"/>
                <a:gd name="T131" fmla="*/ 12414 h 541"/>
                <a:gd name="T132" fmla="+- 0 9653 9625"/>
                <a:gd name="T133" fmla="*/ T132 w 382"/>
                <a:gd name="T134" fmla="+- 0 12437 12264"/>
                <a:gd name="T135" fmla="*/ 12437 h 541"/>
                <a:gd name="T136" fmla="+- 0 9643 9625"/>
                <a:gd name="T137" fmla="*/ T136 w 382"/>
                <a:gd name="T138" fmla="+- 0 12465 12264"/>
                <a:gd name="T139" fmla="*/ 12465 h 541"/>
                <a:gd name="T140" fmla="+- 0 9625 9625"/>
                <a:gd name="T141" fmla="*/ T140 w 382"/>
                <a:gd name="T142" fmla="+- 0 12486 12264"/>
                <a:gd name="T143" fmla="*/ 12486 h 541"/>
                <a:gd name="T144" fmla="+- 0 9628 9625"/>
                <a:gd name="T145" fmla="*/ T144 w 382"/>
                <a:gd name="T146" fmla="+- 0 12485 12264"/>
                <a:gd name="T147" fmla="*/ 12485 h 541"/>
                <a:gd name="T148" fmla="+- 0 9838 9625"/>
                <a:gd name="T149" fmla="*/ T148 w 382"/>
                <a:gd name="T150" fmla="+- 0 12410 12264"/>
                <a:gd name="T151" fmla="*/ 12410 h 541"/>
                <a:gd name="T152" fmla="+- 0 9832 9625"/>
                <a:gd name="T153" fmla="*/ T152 w 382"/>
                <a:gd name="T154" fmla="+- 0 12345 12264"/>
                <a:gd name="T155" fmla="*/ 12345 h 541"/>
                <a:gd name="T156" fmla="+- 0 9900 9625"/>
                <a:gd name="T157" fmla="*/ T156 w 382"/>
                <a:gd name="T158" fmla="+- 0 12321 12264"/>
                <a:gd name="T159" fmla="*/ 12321 h 541"/>
                <a:gd name="T160" fmla="+- 0 9949 9625"/>
                <a:gd name="T161" fmla="*/ T160 w 382"/>
                <a:gd name="T162" fmla="+- 0 12315 12264"/>
                <a:gd name="T163" fmla="*/ 12315 h 541"/>
                <a:gd name="T164" fmla="+- 0 9934 9625"/>
                <a:gd name="T165" fmla="*/ T164 w 382"/>
                <a:gd name="T166" fmla="+- 0 12279 12264"/>
                <a:gd name="T167" fmla="*/ 12279 h 541"/>
                <a:gd name="T168" fmla="+- 0 9899 9625"/>
                <a:gd name="T169" fmla="*/ T168 w 382"/>
                <a:gd name="T170" fmla="+- 0 12264 12264"/>
                <a:gd name="T171" fmla="*/ 12264 h 541"/>
                <a:gd name="T172" fmla="+- 0 9900 9625"/>
                <a:gd name="T173" fmla="*/ T172 w 382"/>
                <a:gd name="T174" fmla="+- 0 12321 12264"/>
                <a:gd name="T175" fmla="*/ 12321 h 541"/>
                <a:gd name="T176" fmla="+- 0 9949 9625"/>
                <a:gd name="T177" fmla="*/ T176 w 382"/>
                <a:gd name="T178" fmla="+- 0 12394 12264"/>
                <a:gd name="T179" fmla="*/ 12394 h 5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</a:cxnLst>
              <a:rect l="0" t="0" r="r" b="b"/>
              <a:pathLst>
                <a:path w="382" h="541">
                  <a:moveTo>
                    <a:pt x="373" y="377"/>
                  </a:moveTo>
                  <a:lnTo>
                    <a:pt x="154" y="377"/>
                  </a:lnTo>
                  <a:lnTo>
                    <a:pt x="145" y="386"/>
                  </a:lnTo>
                  <a:lnTo>
                    <a:pt x="145" y="532"/>
                  </a:lnTo>
                  <a:lnTo>
                    <a:pt x="154" y="540"/>
                  </a:lnTo>
                  <a:lnTo>
                    <a:pt x="373" y="540"/>
                  </a:lnTo>
                  <a:lnTo>
                    <a:pt x="381" y="532"/>
                  </a:lnTo>
                  <a:lnTo>
                    <a:pt x="381" y="386"/>
                  </a:lnTo>
                  <a:lnTo>
                    <a:pt x="373" y="377"/>
                  </a:lnTo>
                  <a:close/>
                  <a:moveTo>
                    <a:pt x="317" y="306"/>
                  </a:moveTo>
                  <a:lnTo>
                    <a:pt x="210" y="306"/>
                  </a:lnTo>
                  <a:lnTo>
                    <a:pt x="202" y="314"/>
                  </a:lnTo>
                  <a:lnTo>
                    <a:pt x="202" y="377"/>
                  </a:lnTo>
                  <a:lnTo>
                    <a:pt x="239" y="377"/>
                  </a:lnTo>
                  <a:lnTo>
                    <a:pt x="239" y="346"/>
                  </a:lnTo>
                  <a:lnTo>
                    <a:pt x="325" y="346"/>
                  </a:lnTo>
                  <a:lnTo>
                    <a:pt x="325" y="314"/>
                  </a:lnTo>
                  <a:lnTo>
                    <a:pt x="317" y="306"/>
                  </a:lnTo>
                  <a:close/>
                  <a:moveTo>
                    <a:pt x="325" y="346"/>
                  </a:moveTo>
                  <a:lnTo>
                    <a:pt x="288" y="346"/>
                  </a:lnTo>
                  <a:lnTo>
                    <a:pt x="288" y="377"/>
                  </a:lnTo>
                  <a:lnTo>
                    <a:pt x="325" y="377"/>
                  </a:lnTo>
                  <a:lnTo>
                    <a:pt x="325" y="346"/>
                  </a:lnTo>
                  <a:close/>
                  <a:moveTo>
                    <a:pt x="213" y="146"/>
                  </a:moveTo>
                  <a:lnTo>
                    <a:pt x="134" y="146"/>
                  </a:lnTo>
                  <a:lnTo>
                    <a:pt x="133" y="357"/>
                  </a:lnTo>
                  <a:lnTo>
                    <a:pt x="144" y="350"/>
                  </a:lnTo>
                  <a:lnTo>
                    <a:pt x="155" y="347"/>
                  </a:lnTo>
                  <a:lnTo>
                    <a:pt x="164" y="346"/>
                  </a:lnTo>
                  <a:lnTo>
                    <a:pt x="171" y="346"/>
                  </a:lnTo>
                  <a:lnTo>
                    <a:pt x="171" y="324"/>
                  </a:lnTo>
                  <a:lnTo>
                    <a:pt x="173" y="310"/>
                  </a:lnTo>
                  <a:lnTo>
                    <a:pt x="179" y="298"/>
                  </a:lnTo>
                  <a:lnTo>
                    <a:pt x="188" y="287"/>
                  </a:lnTo>
                  <a:lnTo>
                    <a:pt x="199" y="280"/>
                  </a:lnTo>
                  <a:lnTo>
                    <a:pt x="216" y="178"/>
                  </a:lnTo>
                  <a:lnTo>
                    <a:pt x="213" y="146"/>
                  </a:lnTo>
                  <a:close/>
                  <a:moveTo>
                    <a:pt x="284" y="346"/>
                  </a:moveTo>
                  <a:lnTo>
                    <a:pt x="241" y="346"/>
                  </a:lnTo>
                  <a:lnTo>
                    <a:pt x="245" y="350"/>
                  </a:lnTo>
                  <a:lnTo>
                    <a:pt x="251" y="352"/>
                  </a:lnTo>
                  <a:lnTo>
                    <a:pt x="259" y="354"/>
                  </a:lnTo>
                  <a:lnTo>
                    <a:pt x="261" y="354"/>
                  </a:lnTo>
                  <a:lnTo>
                    <a:pt x="271" y="354"/>
                  </a:lnTo>
                  <a:lnTo>
                    <a:pt x="278" y="351"/>
                  </a:lnTo>
                  <a:lnTo>
                    <a:pt x="284" y="346"/>
                  </a:lnTo>
                  <a:close/>
                  <a:moveTo>
                    <a:pt x="283" y="81"/>
                  </a:moveTo>
                  <a:lnTo>
                    <a:pt x="207" y="81"/>
                  </a:lnTo>
                  <a:lnTo>
                    <a:pt x="246" y="192"/>
                  </a:lnTo>
                  <a:lnTo>
                    <a:pt x="228" y="306"/>
                  </a:lnTo>
                  <a:lnTo>
                    <a:pt x="301" y="306"/>
                  </a:lnTo>
                  <a:lnTo>
                    <a:pt x="319" y="194"/>
                  </a:lnTo>
                  <a:lnTo>
                    <a:pt x="320" y="188"/>
                  </a:lnTo>
                  <a:lnTo>
                    <a:pt x="319" y="182"/>
                  </a:lnTo>
                  <a:lnTo>
                    <a:pt x="317" y="177"/>
                  </a:lnTo>
                  <a:lnTo>
                    <a:pt x="283" y="81"/>
                  </a:lnTo>
                  <a:close/>
                  <a:moveTo>
                    <a:pt x="274" y="0"/>
                  </a:moveTo>
                  <a:lnTo>
                    <a:pt x="184" y="0"/>
                  </a:lnTo>
                  <a:lnTo>
                    <a:pt x="164" y="4"/>
                  </a:lnTo>
                  <a:lnTo>
                    <a:pt x="148" y="15"/>
                  </a:lnTo>
                  <a:lnTo>
                    <a:pt x="138" y="31"/>
                  </a:lnTo>
                  <a:lnTo>
                    <a:pt x="134" y="51"/>
                  </a:lnTo>
                  <a:lnTo>
                    <a:pt x="134" y="63"/>
                  </a:lnTo>
                  <a:lnTo>
                    <a:pt x="19" y="129"/>
                  </a:lnTo>
                  <a:lnTo>
                    <a:pt x="24" y="139"/>
                  </a:lnTo>
                  <a:lnTo>
                    <a:pt x="27" y="150"/>
                  </a:lnTo>
                  <a:lnTo>
                    <a:pt x="28" y="161"/>
                  </a:lnTo>
                  <a:lnTo>
                    <a:pt x="28" y="173"/>
                  </a:lnTo>
                  <a:lnTo>
                    <a:pt x="24" y="188"/>
                  </a:lnTo>
                  <a:lnTo>
                    <a:pt x="18" y="201"/>
                  </a:lnTo>
                  <a:lnTo>
                    <a:pt x="10" y="212"/>
                  </a:lnTo>
                  <a:lnTo>
                    <a:pt x="0" y="222"/>
                  </a:lnTo>
                  <a:lnTo>
                    <a:pt x="1" y="221"/>
                  </a:lnTo>
                  <a:lnTo>
                    <a:pt x="3" y="221"/>
                  </a:lnTo>
                  <a:lnTo>
                    <a:pt x="134" y="146"/>
                  </a:lnTo>
                  <a:lnTo>
                    <a:pt x="213" y="146"/>
                  </a:lnTo>
                  <a:lnTo>
                    <a:pt x="209" y="103"/>
                  </a:lnTo>
                  <a:lnTo>
                    <a:pt x="207" y="81"/>
                  </a:lnTo>
                  <a:lnTo>
                    <a:pt x="283" y="81"/>
                  </a:lnTo>
                  <a:lnTo>
                    <a:pt x="275" y="57"/>
                  </a:lnTo>
                  <a:lnTo>
                    <a:pt x="324" y="57"/>
                  </a:lnTo>
                  <a:lnTo>
                    <a:pt x="324" y="51"/>
                  </a:lnTo>
                  <a:lnTo>
                    <a:pt x="320" y="31"/>
                  </a:lnTo>
                  <a:lnTo>
                    <a:pt x="309" y="15"/>
                  </a:lnTo>
                  <a:lnTo>
                    <a:pt x="293" y="4"/>
                  </a:lnTo>
                  <a:lnTo>
                    <a:pt x="274" y="0"/>
                  </a:lnTo>
                  <a:close/>
                  <a:moveTo>
                    <a:pt x="324" y="57"/>
                  </a:moveTo>
                  <a:lnTo>
                    <a:pt x="275" y="57"/>
                  </a:lnTo>
                  <a:lnTo>
                    <a:pt x="277" y="60"/>
                  </a:lnTo>
                  <a:lnTo>
                    <a:pt x="324" y="130"/>
                  </a:lnTo>
                  <a:lnTo>
                    <a:pt x="324" y="57"/>
                  </a:lnTo>
                  <a:close/>
                </a:path>
              </a:pathLst>
            </a:custGeom>
            <a:solidFill>
              <a:srgbClr val="F582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2" name="AutoShape 280"/>
            <p:cNvSpPr>
              <a:spLocks/>
            </p:cNvSpPr>
            <p:nvPr/>
          </p:nvSpPr>
          <p:spPr bwMode="auto">
            <a:xfrm>
              <a:off x="5003" y="12187"/>
              <a:ext cx="733" cy="720"/>
            </a:xfrm>
            <a:custGeom>
              <a:avLst/>
              <a:gdLst>
                <a:gd name="T0" fmla="+- 0 6324 5870"/>
                <a:gd name="T1" fmla="*/ T0 w 733"/>
                <a:gd name="T2" fmla="+- 0 12642 12178"/>
                <a:gd name="T3" fmla="*/ 12642 h 720"/>
                <a:gd name="T4" fmla="+- 0 6341 5870"/>
                <a:gd name="T5" fmla="*/ T4 w 733"/>
                <a:gd name="T6" fmla="+- 0 12688 12178"/>
                <a:gd name="T7" fmla="*/ 12688 h 720"/>
                <a:gd name="T8" fmla="+- 0 6344 5870"/>
                <a:gd name="T9" fmla="*/ T8 w 733"/>
                <a:gd name="T10" fmla="+- 0 12727 12178"/>
                <a:gd name="T11" fmla="*/ 12727 h 720"/>
                <a:gd name="T12" fmla="+- 0 6492 5870"/>
                <a:gd name="T13" fmla="*/ T12 w 733"/>
                <a:gd name="T14" fmla="+- 0 12881 12178"/>
                <a:gd name="T15" fmla="*/ 12881 h 720"/>
                <a:gd name="T16" fmla="+- 0 6511 5870"/>
                <a:gd name="T17" fmla="*/ T16 w 733"/>
                <a:gd name="T18" fmla="+- 0 12894 12178"/>
                <a:gd name="T19" fmla="*/ 12894 h 720"/>
                <a:gd name="T20" fmla="+- 0 6534 5870"/>
                <a:gd name="T21" fmla="*/ T20 w 733"/>
                <a:gd name="T22" fmla="+- 0 12898 12178"/>
                <a:gd name="T23" fmla="*/ 12898 h 720"/>
                <a:gd name="T24" fmla="+- 0 6556 5870"/>
                <a:gd name="T25" fmla="*/ T24 w 733"/>
                <a:gd name="T26" fmla="+- 0 12893 12178"/>
                <a:gd name="T27" fmla="*/ 12893 h 720"/>
                <a:gd name="T28" fmla="+- 0 6575 5870"/>
                <a:gd name="T29" fmla="*/ T28 w 733"/>
                <a:gd name="T30" fmla="+- 0 12881 12178"/>
                <a:gd name="T31" fmla="*/ 12881 h 720"/>
                <a:gd name="T32" fmla="+- 0 6599 5870"/>
                <a:gd name="T33" fmla="*/ T32 w 733"/>
                <a:gd name="T34" fmla="+- 0 12851 12178"/>
                <a:gd name="T35" fmla="*/ 12851 h 720"/>
                <a:gd name="T36" fmla="+- 0 6599 5870"/>
                <a:gd name="T37" fmla="*/ T36 w 733"/>
                <a:gd name="T38" fmla="+- 0 12807 12178"/>
                <a:gd name="T39" fmla="*/ 12807 h 720"/>
                <a:gd name="T40" fmla="+- 0 6450 5870"/>
                <a:gd name="T41" fmla="*/ T40 w 733"/>
                <a:gd name="T42" fmla="+- 0 12650 12178"/>
                <a:gd name="T43" fmla="*/ 12650 h 720"/>
                <a:gd name="T44" fmla="+- 0 6374 5870"/>
                <a:gd name="T45" fmla="*/ T44 w 733"/>
                <a:gd name="T46" fmla="+- 0 12644 12178"/>
                <a:gd name="T47" fmla="*/ 12644 h 720"/>
                <a:gd name="T48" fmla="+- 0 6112 5870"/>
                <a:gd name="T49" fmla="*/ T48 w 733"/>
                <a:gd name="T50" fmla="+- 0 12178 12178"/>
                <a:gd name="T51" fmla="*/ 12178 h 720"/>
                <a:gd name="T52" fmla="+- 0 5983 5870"/>
                <a:gd name="T53" fmla="*/ T52 w 733"/>
                <a:gd name="T54" fmla="+- 0 12226 12178"/>
                <a:gd name="T55" fmla="*/ 12226 h 720"/>
                <a:gd name="T56" fmla="+- 0 5892 5870"/>
                <a:gd name="T57" fmla="*/ T56 w 733"/>
                <a:gd name="T58" fmla="+- 0 12337 12178"/>
                <a:gd name="T59" fmla="*/ 12337 h 720"/>
                <a:gd name="T60" fmla="+- 0 5870 5870"/>
                <a:gd name="T61" fmla="*/ T60 w 733"/>
                <a:gd name="T62" fmla="+- 0 12473 12178"/>
                <a:gd name="T63" fmla="*/ 12473 h 720"/>
                <a:gd name="T64" fmla="+- 0 5918 5870"/>
                <a:gd name="T65" fmla="*/ T64 w 733"/>
                <a:gd name="T66" fmla="+- 0 12602 12178"/>
                <a:gd name="T67" fmla="*/ 12602 h 720"/>
                <a:gd name="T68" fmla="+- 0 6036 5870"/>
                <a:gd name="T69" fmla="*/ T68 w 733"/>
                <a:gd name="T70" fmla="+- 0 12696 12178"/>
                <a:gd name="T71" fmla="*/ 12696 h 720"/>
                <a:gd name="T72" fmla="+- 0 6186 5870"/>
                <a:gd name="T73" fmla="*/ T72 w 733"/>
                <a:gd name="T74" fmla="+- 0 12712 12178"/>
                <a:gd name="T75" fmla="*/ 12712 h 720"/>
                <a:gd name="T76" fmla="+- 0 6308 5870"/>
                <a:gd name="T77" fmla="*/ T76 w 733"/>
                <a:gd name="T78" fmla="+- 0 12654 12178"/>
                <a:gd name="T79" fmla="*/ 12654 h 720"/>
                <a:gd name="T80" fmla="+- 0 6061 5870"/>
                <a:gd name="T81" fmla="*/ T80 w 733"/>
                <a:gd name="T82" fmla="+- 0 12638 12178"/>
                <a:gd name="T83" fmla="*/ 12638 h 720"/>
                <a:gd name="T84" fmla="+- 0 5952 5870"/>
                <a:gd name="T85" fmla="*/ T84 w 733"/>
                <a:gd name="T86" fmla="+- 0 12529 12178"/>
                <a:gd name="T87" fmla="*/ 12529 h 720"/>
                <a:gd name="T88" fmla="+- 0 5952 5870"/>
                <a:gd name="T89" fmla="*/ T88 w 733"/>
                <a:gd name="T90" fmla="+- 0 12370 12178"/>
                <a:gd name="T91" fmla="*/ 12370 h 720"/>
                <a:gd name="T92" fmla="+- 0 6061 5870"/>
                <a:gd name="T93" fmla="*/ T92 w 733"/>
                <a:gd name="T94" fmla="+- 0 12261 12178"/>
                <a:gd name="T95" fmla="*/ 12261 h 720"/>
                <a:gd name="T96" fmla="+- 0 6316 5870"/>
                <a:gd name="T97" fmla="*/ T96 w 733"/>
                <a:gd name="T98" fmla="+- 0 12245 12178"/>
                <a:gd name="T99" fmla="*/ 12245 h 720"/>
                <a:gd name="T100" fmla="+- 0 6248 5870"/>
                <a:gd name="T101" fmla="*/ T100 w 733"/>
                <a:gd name="T102" fmla="+- 0 12200 12178"/>
                <a:gd name="T103" fmla="*/ 12200 h 720"/>
                <a:gd name="T104" fmla="+- 0 6112 5870"/>
                <a:gd name="T105" fmla="*/ T104 w 733"/>
                <a:gd name="T106" fmla="+- 0 12178 12178"/>
                <a:gd name="T107" fmla="*/ 12178 h 720"/>
                <a:gd name="T108" fmla="+- 0 6140 5870"/>
                <a:gd name="T109" fmla="*/ T108 w 733"/>
                <a:gd name="T110" fmla="+- 0 12245 12178"/>
                <a:gd name="T111" fmla="*/ 12245 h 720"/>
                <a:gd name="T112" fmla="+- 0 6285 5870"/>
                <a:gd name="T113" fmla="*/ T112 w 733"/>
                <a:gd name="T114" fmla="+- 0 12305 12178"/>
                <a:gd name="T115" fmla="*/ 12305 h 720"/>
                <a:gd name="T116" fmla="+- 0 6345 5870"/>
                <a:gd name="T117" fmla="*/ T116 w 733"/>
                <a:gd name="T118" fmla="+- 0 12449 12178"/>
                <a:gd name="T119" fmla="*/ 12449 h 720"/>
                <a:gd name="T120" fmla="+- 0 6285 5870"/>
                <a:gd name="T121" fmla="*/ T120 w 733"/>
                <a:gd name="T122" fmla="+- 0 12594 12178"/>
                <a:gd name="T123" fmla="*/ 12594 h 720"/>
                <a:gd name="T124" fmla="+- 0 6140 5870"/>
                <a:gd name="T125" fmla="*/ T124 w 733"/>
                <a:gd name="T126" fmla="+- 0 12654 12178"/>
                <a:gd name="T127" fmla="*/ 12654 h 720"/>
                <a:gd name="T128" fmla="+- 0 6324 5870"/>
                <a:gd name="T129" fmla="*/ T128 w 733"/>
                <a:gd name="T130" fmla="+- 0 12642 12178"/>
                <a:gd name="T131" fmla="*/ 12642 h 720"/>
                <a:gd name="T132" fmla="+- 0 6347 5870"/>
                <a:gd name="T133" fmla="*/ T132 w 733"/>
                <a:gd name="T134" fmla="+- 0 12618 12178"/>
                <a:gd name="T135" fmla="*/ 12618 h 720"/>
                <a:gd name="T136" fmla="+- 0 6405 5870"/>
                <a:gd name="T137" fmla="*/ T136 w 733"/>
                <a:gd name="T138" fmla="+- 0 12489 12178"/>
                <a:gd name="T139" fmla="*/ 12489 h 720"/>
                <a:gd name="T140" fmla="+- 0 6392 5870"/>
                <a:gd name="T141" fmla="*/ T140 w 733"/>
                <a:gd name="T142" fmla="+- 0 12353 12178"/>
                <a:gd name="T143" fmla="*/ 12353 h 720"/>
                <a:gd name="T144" fmla="+- 0 6316 5870"/>
                <a:gd name="T145" fmla="*/ T144 w 733"/>
                <a:gd name="T146" fmla="+- 0 12245 12178"/>
                <a:gd name="T147" fmla="*/ 12245 h 720"/>
                <a:gd name="T148" fmla="+- 0 6393 5870"/>
                <a:gd name="T149" fmla="*/ T148 w 733"/>
                <a:gd name="T150" fmla="+- 0 12635 12178"/>
                <a:gd name="T151" fmla="*/ 12635 h 720"/>
                <a:gd name="T152" fmla="+- 0 6441 5870"/>
                <a:gd name="T153" fmla="*/ T152 w 733"/>
                <a:gd name="T154" fmla="+- 0 12644 12178"/>
                <a:gd name="T155" fmla="*/ 12644 h 720"/>
                <a:gd name="T156" fmla="+- 0 6413 5870"/>
                <a:gd name="T157" fmla="*/ T156 w 733"/>
                <a:gd name="T158" fmla="+- 0 12633 12178"/>
                <a:gd name="T159" fmla="*/ 12633 h 7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</a:cxnLst>
              <a:rect l="0" t="0" r="r" b="b"/>
              <a:pathLst>
                <a:path w="733" h="720">
                  <a:moveTo>
                    <a:pt x="502" y="464"/>
                  </a:moveTo>
                  <a:lnTo>
                    <a:pt x="454" y="464"/>
                  </a:lnTo>
                  <a:lnTo>
                    <a:pt x="480" y="491"/>
                  </a:lnTo>
                  <a:lnTo>
                    <a:pt x="471" y="510"/>
                  </a:lnTo>
                  <a:lnTo>
                    <a:pt x="469" y="530"/>
                  </a:lnTo>
                  <a:lnTo>
                    <a:pt x="474" y="549"/>
                  </a:lnTo>
                  <a:lnTo>
                    <a:pt x="486" y="566"/>
                  </a:lnTo>
                  <a:lnTo>
                    <a:pt x="622" y="703"/>
                  </a:lnTo>
                  <a:lnTo>
                    <a:pt x="631" y="710"/>
                  </a:lnTo>
                  <a:lnTo>
                    <a:pt x="641" y="716"/>
                  </a:lnTo>
                  <a:lnTo>
                    <a:pt x="652" y="719"/>
                  </a:lnTo>
                  <a:lnTo>
                    <a:pt x="664" y="720"/>
                  </a:lnTo>
                  <a:lnTo>
                    <a:pt x="675" y="719"/>
                  </a:lnTo>
                  <a:lnTo>
                    <a:pt x="686" y="715"/>
                  </a:lnTo>
                  <a:lnTo>
                    <a:pt x="696" y="710"/>
                  </a:lnTo>
                  <a:lnTo>
                    <a:pt x="705" y="703"/>
                  </a:lnTo>
                  <a:lnTo>
                    <a:pt x="715" y="693"/>
                  </a:lnTo>
                  <a:lnTo>
                    <a:pt x="729" y="673"/>
                  </a:lnTo>
                  <a:lnTo>
                    <a:pt x="733" y="651"/>
                  </a:lnTo>
                  <a:lnTo>
                    <a:pt x="729" y="629"/>
                  </a:lnTo>
                  <a:lnTo>
                    <a:pt x="717" y="609"/>
                  </a:lnTo>
                  <a:lnTo>
                    <a:pt x="580" y="472"/>
                  </a:lnTo>
                  <a:lnTo>
                    <a:pt x="571" y="466"/>
                  </a:lnTo>
                  <a:lnTo>
                    <a:pt x="504" y="466"/>
                  </a:lnTo>
                  <a:lnTo>
                    <a:pt x="502" y="464"/>
                  </a:lnTo>
                  <a:close/>
                  <a:moveTo>
                    <a:pt x="242" y="0"/>
                  </a:moveTo>
                  <a:lnTo>
                    <a:pt x="175" y="16"/>
                  </a:lnTo>
                  <a:lnTo>
                    <a:pt x="113" y="48"/>
                  </a:lnTo>
                  <a:lnTo>
                    <a:pt x="60" y="97"/>
                  </a:lnTo>
                  <a:lnTo>
                    <a:pt x="22" y="159"/>
                  </a:lnTo>
                  <a:lnTo>
                    <a:pt x="2" y="226"/>
                  </a:lnTo>
                  <a:lnTo>
                    <a:pt x="0" y="295"/>
                  </a:lnTo>
                  <a:lnTo>
                    <a:pt x="16" y="362"/>
                  </a:lnTo>
                  <a:lnTo>
                    <a:pt x="48" y="424"/>
                  </a:lnTo>
                  <a:lnTo>
                    <a:pt x="98" y="477"/>
                  </a:lnTo>
                  <a:lnTo>
                    <a:pt x="166" y="518"/>
                  </a:lnTo>
                  <a:lnTo>
                    <a:pt x="240" y="537"/>
                  </a:lnTo>
                  <a:lnTo>
                    <a:pt x="316" y="534"/>
                  </a:lnTo>
                  <a:lnTo>
                    <a:pt x="389" y="510"/>
                  </a:lnTo>
                  <a:lnTo>
                    <a:pt x="438" y="476"/>
                  </a:lnTo>
                  <a:lnTo>
                    <a:pt x="270" y="476"/>
                  </a:lnTo>
                  <a:lnTo>
                    <a:pt x="191" y="460"/>
                  </a:lnTo>
                  <a:lnTo>
                    <a:pt x="126" y="416"/>
                  </a:lnTo>
                  <a:lnTo>
                    <a:pt x="82" y="351"/>
                  </a:lnTo>
                  <a:lnTo>
                    <a:pt x="66" y="271"/>
                  </a:lnTo>
                  <a:lnTo>
                    <a:pt x="82" y="192"/>
                  </a:lnTo>
                  <a:lnTo>
                    <a:pt x="126" y="127"/>
                  </a:lnTo>
                  <a:lnTo>
                    <a:pt x="191" y="83"/>
                  </a:lnTo>
                  <a:lnTo>
                    <a:pt x="270" y="67"/>
                  </a:lnTo>
                  <a:lnTo>
                    <a:pt x="446" y="67"/>
                  </a:lnTo>
                  <a:lnTo>
                    <a:pt x="440" y="60"/>
                  </a:lnTo>
                  <a:lnTo>
                    <a:pt x="378" y="22"/>
                  </a:lnTo>
                  <a:lnTo>
                    <a:pt x="311" y="2"/>
                  </a:lnTo>
                  <a:lnTo>
                    <a:pt x="242" y="0"/>
                  </a:lnTo>
                  <a:close/>
                  <a:moveTo>
                    <a:pt x="446" y="67"/>
                  </a:moveTo>
                  <a:lnTo>
                    <a:pt x="270" y="67"/>
                  </a:lnTo>
                  <a:lnTo>
                    <a:pt x="350" y="83"/>
                  </a:lnTo>
                  <a:lnTo>
                    <a:pt x="415" y="127"/>
                  </a:lnTo>
                  <a:lnTo>
                    <a:pt x="458" y="192"/>
                  </a:lnTo>
                  <a:lnTo>
                    <a:pt x="475" y="271"/>
                  </a:lnTo>
                  <a:lnTo>
                    <a:pt x="458" y="351"/>
                  </a:lnTo>
                  <a:lnTo>
                    <a:pt x="415" y="416"/>
                  </a:lnTo>
                  <a:lnTo>
                    <a:pt x="350" y="460"/>
                  </a:lnTo>
                  <a:lnTo>
                    <a:pt x="270" y="476"/>
                  </a:lnTo>
                  <a:lnTo>
                    <a:pt x="438" y="476"/>
                  </a:lnTo>
                  <a:lnTo>
                    <a:pt x="454" y="464"/>
                  </a:lnTo>
                  <a:lnTo>
                    <a:pt x="502" y="464"/>
                  </a:lnTo>
                  <a:lnTo>
                    <a:pt x="477" y="440"/>
                  </a:lnTo>
                  <a:lnTo>
                    <a:pt x="515" y="378"/>
                  </a:lnTo>
                  <a:lnTo>
                    <a:pt x="535" y="311"/>
                  </a:lnTo>
                  <a:lnTo>
                    <a:pt x="537" y="242"/>
                  </a:lnTo>
                  <a:lnTo>
                    <a:pt x="522" y="175"/>
                  </a:lnTo>
                  <a:lnTo>
                    <a:pt x="489" y="113"/>
                  </a:lnTo>
                  <a:lnTo>
                    <a:pt x="446" y="67"/>
                  </a:lnTo>
                  <a:close/>
                  <a:moveTo>
                    <a:pt x="543" y="455"/>
                  </a:moveTo>
                  <a:lnTo>
                    <a:pt x="523" y="457"/>
                  </a:lnTo>
                  <a:lnTo>
                    <a:pt x="504" y="466"/>
                  </a:lnTo>
                  <a:lnTo>
                    <a:pt x="571" y="466"/>
                  </a:lnTo>
                  <a:lnTo>
                    <a:pt x="563" y="460"/>
                  </a:lnTo>
                  <a:lnTo>
                    <a:pt x="543" y="455"/>
                  </a:lnTo>
                  <a:close/>
                </a:path>
              </a:pathLst>
            </a:custGeom>
            <a:solidFill>
              <a:srgbClr val="0063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3" name="Text Box 279"/>
            <p:cNvSpPr txBox="1">
              <a:spLocks noChangeArrowheads="1"/>
            </p:cNvSpPr>
            <p:nvPr/>
          </p:nvSpPr>
          <p:spPr bwMode="auto">
            <a:xfrm>
              <a:off x="2667" y="11435"/>
              <a:ext cx="314" cy="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50"/>
                </a:spcBef>
                <a:spcAft>
                  <a:spcPts val="0"/>
                </a:spcAft>
              </a:pPr>
              <a:endParaRPr lang="en-US" sz="1100" dirty="0">
                <a:effectLst/>
                <a:latin typeface="Tahoma" panose="020B0604030504040204" pitchFamily="34" charset="0"/>
                <a:ea typeface="Tahoma" panose="020B0604030504040204" pitchFamily="34" charset="0"/>
              </a:endParaRPr>
            </a:p>
          </p:txBody>
        </p:sp>
        <p:sp>
          <p:nvSpPr>
            <p:cNvPr id="44" name="Text Box 274"/>
            <p:cNvSpPr txBox="1">
              <a:spLocks noChangeArrowheads="1"/>
            </p:cNvSpPr>
            <p:nvPr/>
          </p:nvSpPr>
          <p:spPr bwMode="auto">
            <a:xfrm>
              <a:off x="2175" y="13530"/>
              <a:ext cx="1443" cy="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2540" algn="ctr">
                <a:spcBef>
                  <a:spcPts val="45"/>
                </a:spcBef>
                <a:spcAft>
                  <a:spcPts val="0"/>
                </a:spcAft>
              </a:pPr>
              <a:r>
                <a:rPr lang="en-US" sz="1400" b="1" dirty="0" err="1">
                  <a:effectLst/>
                  <a:ea typeface="Tahoma" panose="020B0604030504040204" pitchFamily="34" charset="0"/>
                </a:rPr>
                <a:t>Пријем</a:t>
              </a:r>
              <a:r>
                <a:rPr lang="en-US" sz="1400" b="1" dirty="0">
                  <a:effectLst/>
                  <a:ea typeface="Tahoma" panose="020B0604030504040204" pitchFamily="34" charset="0"/>
                </a:rPr>
                <a:t>, </a:t>
              </a:r>
              <a:r>
                <a:rPr lang="en-US" sz="1400" b="1" dirty="0" err="1">
                  <a:effectLst/>
                  <a:ea typeface="Tahoma" panose="020B0604030504040204" pitchFamily="34" charset="0"/>
                </a:rPr>
                <a:t>регистровање</a:t>
              </a:r>
              <a:r>
                <a:rPr lang="en-US" sz="1400" b="1" dirty="0">
                  <a:effectLst/>
                  <a:ea typeface="Tahoma" panose="020B0604030504040204" pitchFamily="34" charset="0"/>
                </a:rPr>
                <a:t> и </a:t>
              </a:r>
              <a:r>
                <a:rPr lang="en-US" sz="1400" b="1" dirty="0" err="1">
                  <a:effectLst/>
                  <a:ea typeface="Tahoma" panose="020B0604030504040204" pitchFamily="34" charset="0"/>
                </a:rPr>
                <a:t>потврда</a:t>
              </a:r>
              <a:r>
                <a:rPr lang="en-US" sz="1400" b="1" dirty="0">
                  <a:effectLst/>
                  <a:ea typeface="Tahoma" panose="020B0604030504040204" pitchFamily="34" charset="0"/>
                </a:rPr>
                <a:t> </a:t>
              </a:r>
              <a:r>
                <a:rPr lang="en-US" sz="1400" b="1" dirty="0" err="1">
                  <a:effectLst/>
                  <a:ea typeface="Tahoma" panose="020B0604030504040204" pitchFamily="34" charset="0"/>
                </a:rPr>
                <a:t>жалбе</a:t>
              </a:r>
              <a:r>
                <a:rPr lang="sr-Cyrl-RS" sz="1400" b="1" dirty="0">
                  <a:effectLst/>
                  <a:ea typeface="Tahoma" panose="020B0604030504040204" pitchFamily="34" charset="0"/>
                </a:rPr>
                <a:t>;</a:t>
              </a:r>
              <a:endParaRPr lang="en-US" sz="1400" b="1" dirty="0">
                <a:effectLst/>
                <a:ea typeface="Tahoma" panose="020B0604030504040204" pitchFamily="34" charset="0"/>
              </a:endParaRPr>
            </a:p>
          </p:txBody>
        </p:sp>
        <p:sp>
          <p:nvSpPr>
            <p:cNvPr id="45" name="Text Box 272"/>
            <p:cNvSpPr txBox="1">
              <a:spLocks noChangeArrowheads="1"/>
            </p:cNvSpPr>
            <p:nvPr/>
          </p:nvSpPr>
          <p:spPr bwMode="auto">
            <a:xfrm>
              <a:off x="4668" y="13475"/>
              <a:ext cx="1403" cy="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11430" algn="ctr">
                <a:spcBef>
                  <a:spcPts val="45"/>
                </a:spcBef>
                <a:spcAft>
                  <a:spcPts val="0"/>
                </a:spcAft>
              </a:pPr>
              <a:r>
                <a:rPr lang="en-US" sz="1400" b="1" dirty="0" err="1">
                  <a:effectLst/>
                  <a:ea typeface="Tahoma" panose="020B0604030504040204" pitchFamily="34" charset="0"/>
                </a:rPr>
                <a:t>Истрага</a:t>
              </a:r>
              <a:r>
                <a:rPr lang="en-US" sz="1400" b="1" dirty="0">
                  <a:effectLst/>
                  <a:ea typeface="Tahoma" panose="020B0604030504040204" pitchFamily="34" charset="0"/>
                </a:rPr>
                <a:t> и </a:t>
              </a:r>
              <a:r>
                <a:rPr lang="en-US" sz="1400" b="1" dirty="0" err="1">
                  <a:effectLst/>
                  <a:ea typeface="Tahoma" panose="020B0604030504040204" pitchFamily="34" charset="0"/>
                </a:rPr>
                <a:t>решавање</a:t>
              </a:r>
              <a:r>
                <a:rPr lang="en-US" sz="1400" b="1" dirty="0">
                  <a:effectLst/>
                  <a:ea typeface="Tahoma" panose="020B0604030504040204" pitchFamily="34" charset="0"/>
                </a:rPr>
                <a:t> </a:t>
              </a:r>
              <a:r>
                <a:rPr lang="en-US" sz="1400" b="1" dirty="0" err="1">
                  <a:effectLst/>
                  <a:ea typeface="Tahoma" panose="020B0604030504040204" pitchFamily="34" charset="0"/>
                </a:rPr>
                <a:t>жалбе</a:t>
              </a:r>
              <a:r>
                <a:rPr lang="en-US" sz="1400" dirty="0">
                  <a:effectLst/>
                  <a:ea typeface="Tahoma" panose="020B0604030504040204" pitchFamily="34" charset="0"/>
                </a:rPr>
                <a:t>;</a:t>
              </a:r>
            </a:p>
          </p:txBody>
        </p:sp>
        <p:sp>
          <p:nvSpPr>
            <p:cNvPr id="46" name="Text Box 271"/>
            <p:cNvSpPr txBox="1">
              <a:spLocks noChangeArrowheads="1"/>
            </p:cNvSpPr>
            <p:nvPr/>
          </p:nvSpPr>
          <p:spPr bwMode="auto">
            <a:xfrm>
              <a:off x="7079" y="13475"/>
              <a:ext cx="1175" cy="1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10795" algn="just">
                <a:spcBef>
                  <a:spcPts val="45"/>
                </a:spcBef>
                <a:spcAft>
                  <a:spcPts val="0"/>
                </a:spcAft>
              </a:pPr>
              <a:r>
                <a:rPr lang="en-US" sz="1400" b="1" dirty="0" err="1">
                  <a:effectLst/>
                  <a:ea typeface="Tahoma" panose="020B0604030504040204" pitchFamily="34" charset="0"/>
                </a:rPr>
                <a:t>Одговор</a:t>
              </a:r>
              <a:r>
                <a:rPr lang="en-US" sz="1400" b="1" dirty="0">
                  <a:effectLst/>
                  <a:ea typeface="Tahoma" panose="020B0604030504040204" pitchFamily="34" charset="0"/>
                </a:rPr>
                <a:t> </a:t>
              </a:r>
              <a:r>
                <a:rPr lang="en-US" sz="1400" b="1" dirty="0" err="1">
                  <a:effectLst/>
                  <a:ea typeface="Tahoma" panose="020B0604030504040204" pitchFamily="34" charset="0"/>
                </a:rPr>
                <a:t>подносиоцу</a:t>
              </a:r>
              <a:r>
                <a:rPr lang="en-US" sz="1400" b="1" dirty="0">
                  <a:effectLst/>
                  <a:ea typeface="Tahoma" panose="020B0604030504040204" pitchFamily="34" charset="0"/>
                </a:rPr>
                <a:t> </a:t>
              </a:r>
              <a:r>
                <a:rPr lang="en-US" sz="1400" b="1" dirty="0" err="1">
                  <a:effectLst/>
                  <a:ea typeface="Tahoma" panose="020B0604030504040204" pitchFamily="34" charset="0"/>
                </a:rPr>
                <a:t>жалбе</a:t>
              </a:r>
              <a:r>
                <a:rPr lang="en-US" sz="1400" b="1" dirty="0">
                  <a:effectLst/>
                  <a:ea typeface="Tahoma" panose="020B0604030504040204" pitchFamily="34" charset="0"/>
                </a:rPr>
                <a:t>;</a:t>
              </a:r>
            </a:p>
          </p:txBody>
        </p:sp>
        <p:sp>
          <p:nvSpPr>
            <p:cNvPr id="47" name="Text Box 270"/>
            <p:cNvSpPr txBox="1">
              <a:spLocks noChangeArrowheads="1"/>
            </p:cNvSpPr>
            <p:nvPr/>
          </p:nvSpPr>
          <p:spPr bwMode="auto">
            <a:xfrm>
              <a:off x="8881" y="13399"/>
              <a:ext cx="1397" cy="1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11430" algn="ctr">
                <a:spcBef>
                  <a:spcPts val="180"/>
                </a:spcBef>
                <a:spcAft>
                  <a:spcPts val="0"/>
                </a:spcAft>
              </a:pPr>
              <a:r>
                <a:rPr lang="en-US" sz="1400" b="1" dirty="0" err="1">
                  <a:effectLst/>
                  <a:ea typeface="Tahoma" panose="020B0604030504040204" pitchFamily="34" charset="0"/>
                </a:rPr>
                <a:t>Затварање</a:t>
              </a:r>
              <a:r>
                <a:rPr lang="en-US" sz="1400" b="1" dirty="0">
                  <a:effectLst/>
                  <a:ea typeface="Tahoma" panose="020B0604030504040204" pitchFamily="34" charset="0"/>
                </a:rPr>
                <a:t> </a:t>
              </a:r>
              <a:r>
                <a:rPr lang="en-US" sz="1400" b="1" dirty="0" err="1">
                  <a:effectLst/>
                  <a:ea typeface="Tahoma" panose="020B0604030504040204" pitchFamily="34" charset="0"/>
                </a:rPr>
                <a:t>жалбе</a:t>
              </a:r>
              <a:r>
                <a:rPr lang="en-US" sz="1400" b="1" dirty="0">
                  <a:effectLst/>
                  <a:ea typeface="Tahoma" panose="020B0604030504040204" pitchFamily="34" charset="0"/>
                </a:rPr>
                <a:t> у </a:t>
              </a:r>
              <a:r>
                <a:rPr lang="en-US" sz="1400" b="1" dirty="0" err="1">
                  <a:effectLst/>
                  <a:ea typeface="Tahoma" panose="020B0604030504040204" pitchFamily="34" charset="0"/>
                </a:rPr>
                <a:t>првом</a:t>
              </a:r>
              <a:r>
                <a:rPr lang="en-US" sz="1400" b="1" dirty="0">
                  <a:effectLst/>
                  <a:ea typeface="Tahoma" panose="020B0604030504040204" pitchFamily="34" charset="0"/>
                </a:rPr>
                <a:t> </a:t>
              </a:r>
              <a:r>
                <a:rPr lang="en-US" sz="1400" b="1" dirty="0" err="1">
                  <a:effectLst/>
                  <a:ea typeface="Tahoma" panose="020B0604030504040204" pitchFamily="34" charset="0"/>
                </a:rPr>
                <a:t>степену</a:t>
              </a:r>
              <a:endParaRPr lang="en-US" sz="1400" b="1" dirty="0">
                <a:effectLst/>
                <a:ea typeface="Tahoma" panose="020B0604030504040204" pitchFamily="34" charset="0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18540" y="716530"/>
            <a:ext cx="1223111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r-Cyrl-RS" dirty="0"/>
              <a:t>Решењем је формирана Комисија за жалбе од 3 члана </a:t>
            </a:r>
            <a:r>
              <a:rPr lang="sr-Cyrl-RS" b="1" dirty="0"/>
              <a:t>– Служба за жалбе</a:t>
            </a:r>
          </a:p>
          <a:p>
            <a:pPr marL="342900" indent="-342900">
              <a:buAutoNum type="arabicPeriod"/>
            </a:pPr>
            <a:r>
              <a:rPr lang="sr-Cyrl-RS" dirty="0"/>
              <a:t>Именован је </a:t>
            </a:r>
            <a:r>
              <a:rPr lang="sr-Cyrl-RS" b="1" dirty="0"/>
              <a:t>Локални менаџер за жалбе, </a:t>
            </a:r>
            <a:r>
              <a:rPr lang="sr-Cyrl-RS" i="1" dirty="0"/>
              <a:t>(нпр Петар Петровић, саветник за комунална питања)</a:t>
            </a:r>
          </a:p>
          <a:p>
            <a:pPr marL="342900" indent="-342900">
              <a:buAutoNum type="arabicPeriod"/>
            </a:pPr>
            <a:r>
              <a:rPr lang="sr-Cyrl-RS" b="1" dirty="0"/>
              <a:t>Информација о жалбеном механизму </a:t>
            </a:r>
            <a:r>
              <a:rPr lang="sr-Cyrl-RS" dirty="0"/>
              <a:t>је на интернет страници општине/ огласној табли</a:t>
            </a:r>
          </a:p>
          <a:p>
            <a:pPr marL="342900" indent="-342900">
              <a:buAutoNum type="arabicPeriod"/>
            </a:pPr>
            <a:r>
              <a:rPr lang="sr-Cyrl-RS" b="1" dirty="0"/>
              <a:t>Контакт подаци </a:t>
            </a:r>
            <a:r>
              <a:rPr lang="sr-Cyrl-RS" dirty="0"/>
              <a:t>о локаном менаџеру за жалбе су је на интернет страници општине/ огласној табли</a:t>
            </a:r>
          </a:p>
          <a:p>
            <a:pPr marL="342900" indent="-342900">
              <a:buFontTx/>
              <a:buAutoNum type="arabicPeriod"/>
            </a:pPr>
            <a:r>
              <a:rPr lang="sr-Cyrl-RS" b="1" dirty="0"/>
              <a:t>Жалбени формулар </a:t>
            </a:r>
            <a:r>
              <a:rPr lang="sr-Cyrl-RS" dirty="0"/>
              <a:t>је на интернет страници општине/ огласној табли</a:t>
            </a:r>
          </a:p>
          <a:p>
            <a:pPr marL="342900" indent="-342900">
              <a:buAutoNum type="arabicPeriod"/>
            </a:pPr>
            <a:endParaRPr lang="sr-Cyrl-RS" dirty="0"/>
          </a:p>
          <a:p>
            <a:pPr marL="342900" indent="-342900">
              <a:buFontTx/>
              <a:buAutoNum type="arabicPeriod"/>
            </a:pPr>
            <a:r>
              <a:rPr lang="sr-Cyrl-RS" b="1" dirty="0"/>
              <a:t>Информација о жалбеном механизму </a:t>
            </a:r>
            <a:r>
              <a:rPr lang="sr-Cyrl-RS" dirty="0"/>
              <a:t>је на видљивом месту локације на којој се изводе мере ЕЕ ( нпр. улаз у зграду) </a:t>
            </a:r>
          </a:p>
          <a:p>
            <a:pPr marL="342900" indent="-342900">
              <a:buAutoNum type="arabicPeriod"/>
            </a:pPr>
            <a:r>
              <a:rPr lang="sr-Cyrl-RS" dirty="0"/>
              <a:t> </a:t>
            </a:r>
            <a:r>
              <a:rPr lang="sr-Cyrl-RS" b="1" dirty="0"/>
              <a:t>Контакт подаци </a:t>
            </a:r>
            <a:r>
              <a:rPr lang="sr-Cyrl-RS" dirty="0"/>
              <a:t>о извођачу радова су на видљивом месту локације на којој се изводе мере ЕЕ ( нпр. улаз у зграду) </a:t>
            </a:r>
          </a:p>
          <a:p>
            <a:pPr marL="342900" indent="-342900">
              <a:buFontTx/>
              <a:buAutoNum type="arabicPeriod"/>
            </a:pPr>
            <a:r>
              <a:rPr lang="sr-Cyrl-RS" b="1" dirty="0"/>
              <a:t>Жалбени формулар </a:t>
            </a:r>
            <a:r>
              <a:rPr lang="sr-Cyrl-RS" dirty="0"/>
              <a:t>је на видљивом месту локације на којој се изводе мере ЕЕ ( нпр. улаз у зграду) </a:t>
            </a:r>
          </a:p>
          <a:p>
            <a:pPr marL="342900" indent="-342900">
              <a:buFontTx/>
              <a:buAutoNum type="arabicPeriod"/>
            </a:pPr>
            <a:endParaRPr lang="sr-Cyrl-RS" dirty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307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016C-5716-4528-9E07-7C8F6CEF8279}" type="slidenum">
              <a:rPr lang="en-US" smtClean="0"/>
              <a:t>9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68193"/>
            <a:ext cx="12192000" cy="655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 b="1" dirty="0">
                <a:solidFill>
                  <a:srgbClr val="19E970"/>
                </a:solidFill>
              </a:rPr>
              <a:t>      </a:t>
            </a:r>
            <a:r>
              <a:rPr lang="sr-Cyrl-RS" sz="3600" b="1" dirty="0">
                <a:solidFill>
                  <a:srgbClr val="6FB344"/>
                </a:solidFill>
              </a:rPr>
              <a:t>Подношење жалбе </a:t>
            </a:r>
            <a:endParaRPr lang="en-US" sz="3600" b="1" dirty="0">
              <a:solidFill>
                <a:srgbClr val="6FB344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57263" y="723285"/>
            <a:ext cx="11743585" cy="0"/>
          </a:xfrm>
          <a:prstGeom prst="line">
            <a:avLst/>
          </a:prstGeom>
          <a:ln w="22225">
            <a:solidFill>
              <a:srgbClr val="6FB3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157263" y="866149"/>
            <a:ext cx="816610" cy="816610"/>
            <a:chOff x="16932" y="-19"/>
            <a:chExt cx="1286" cy="1286"/>
          </a:xfrm>
        </p:grpSpPr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6932" y="-19"/>
              <a:ext cx="1286" cy="1286"/>
            </a:xfrm>
            <a:custGeom>
              <a:avLst/>
              <a:gdLst>
                <a:gd name="T0" fmla="+- 0 17575 16932"/>
                <a:gd name="T1" fmla="*/ T0 w 1286"/>
                <a:gd name="T2" fmla="+- 0 -18 -18"/>
                <a:gd name="T3" fmla="*/ -18 h 1286"/>
                <a:gd name="T4" fmla="+- 0 17500 16932"/>
                <a:gd name="T5" fmla="*/ T4 w 1286"/>
                <a:gd name="T6" fmla="+- 0 -14 -18"/>
                <a:gd name="T7" fmla="*/ -14 h 1286"/>
                <a:gd name="T8" fmla="+- 0 17427 16932"/>
                <a:gd name="T9" fmla="*/ T8 w 1286"/>
                <a:gd name="T10" fmla="+- 0 -2 -18"/>
                <a:gd name="T11" fmla="*/ -2 h 1286"/>
                <a:gd name="T12" fmla="+- 0 17358 16932"/>
                <a:gd name="T13" fmla="*/ T12 w 1286"/>
                <a:gd name="T14" fmla="+- 0 19 -18"/>
                <a:gd name="T15" fmla="*/ 19 h 1286"/>
                <a:gd name="T16" fmla="+- 0 17292 16932"/>
                <a:gd name="T17" fmla="*/ T16 w 1286"/>
                <a:gd name="T18" fmla="+- 0 47 -18"/>
                <a:gd name="T19" fmla="*/ 47 h 1286"/>
                <a:gd name="T20" fmla="+- 0 17230 16932"/>
                <a:gd name="T21" fmla="*/ T20 w 1286"/>
                <a:gd name="T22" fmla="+- 0 82 -18"/>
                <a:gd name="T23" fmla="*/ 82 h 1286"/>
                <a:gd name="T24" fmla="+- 0 17173 16932"/>
                <a:gd name="T25" fmla="*/ T24 w 1286"/>
                <a:gd name="T26" fmla="+- 0 123 -18"/>
                <a:gd name="T27" fmla="*/ 123 h 1286"/>
                <a:gd name="T28" fmla="+- 0 17120 16932"/>
                <a:gd name="T29" fmla="*/ T28 w 1286"/>
                <a:gd name="T30" fmla="+- 0 170 -18"/>
                <a:gd name="T31" fmla="*/ 170 h 1286"/>
                <a:gd name="T32" fmla="+- 0 17073 16932"/>
                <a:gd name="T33" fmla="*/ T32 w 1286"/>
                <a:gd name="T34" fmla="+- 0 222 -18"/>
                <a:gd name="T35" fmla="*/ 222 h 1286"/>
                <a:gd name="T36" fmla="+- 0 17032 16932"/>
                <a:gd name="T37" fmla="*/ T36 w 1286"/>
                <a:gd name="T38" fmla="+- 0 280 -18"/>
                <a:gd name="T39" fmla="*/ 280 h 1286"/>
                <a:gd name="T40" fmla="+- 0 16998 16932"/>
                <a:gd name="T41" fmla="*/ T40 w 1286"/>
                <a:gd name="T42" fmla="+- 0 341 -18"/>
                <a:gd name="T43" fmla="*/ 341 h 1286"/>
                <a:gd name="T44" fmla="+- 0 16970 16932"/>
                <a:gd name="T45" fmla="*/ T44 w 1286"/>
                <a:gd name="T46" fmla="+- 0 407 -18"/>
                <a:gd name="T47" fmla="*/ 407 h 1286"/>
                <a:gd name="T48" fmla="+- 0 16949 16932"/>
                <a:gd name="T49" fmla="*/ T48 w 1286"/>
                <a:gd name="T50" fmla="+- 0 477 -18"/>
                <a:gd name="T51" fmla="*/ 477 h 1286"/>
                <a:gd name="T52" fmla="+- 0 16937 16932"/>
                <a:gd name="T53" fmla="*/ T52 w 1286"/>
                <a:gd name="T54" fmla="+- 0 549 -18"/>
                <a:gd name="T55" fmla="*/ 549 h 1286"/>
                <a:gd name="T56" fmla="+- 0 16932 16932"/>
                <a:gd name="T57" fmla="*/ T56 w 1286"/>
                <a:gd name="T58" fmla="+- 0 624 -18"/>
                <a:gd name="T59" fmla="*/ 624 h 1286"/>
                <a:gd name="T60" fmla="+- 0 16937 16932"/>
                <a:gd name="T61" fmla="*/ T60 w 1286"/>
                <a:gd name="T62" fmla="+- 0 699 -18"/>
                <a:gd name="T63" fmla="*/ 699 h 1286"/>
                <a:gd name="T64" fmla="+- 0 16949 16932"/>
                <a:gd name="T65" fmla="*/ T64 w 1286"/>
                <a:gd name="T66" fmla="+- 0 771 -18"/>
                <a:gd name="T67" fmla="*/ 771 h 1286"/>
                <a:gd name="T68" fmla="+- 0 16970 16932"/>
                <a:gd name="T69" fmla="*/ T68 w 1286"/>
                <a:gd name="T70" fmla="+- 0 841 -18"/>
                <a:gd name="T71" fmla="*/ 841 h 1286"/>
                <a:gd name="T72" fmla="+- 0 16998 16932"/>
                <a:gd name="T73" fmla="*/ T72 w 1286"/>
                <a:gd name="T74" fmla="+- 0 907 -18"/>
                <a:gd name="T75" fmla="*/ 907 h 1286"/>
                <a:gd name="T76" fmla="+- 0 17032 16932"/>
                <a:gd name="T77" fmla="*/ T76 w 1286"/>
                <a:gd name="T78" fmla="+- 0 969 -18"/>
                <a:gd name="T79" fmla="*/ 969 h 1286"/>
                <a:gd name="T80" fmla="+- 0 17073 16932"/>
                <a:gd name="T81" fmla="*/ T80 w 1286"/>
                <a:gd name="T82" fmla="+- 0 1026 -18"/>
                <a:gd name="T83" fmla="*/ 1026 h 1286"/>
                <a:gd name="T84" fmla="+- 0 17120 16932"/>
                <a:gd name="T85" fmla="*/ T84 w 1286"/>
                <a:gd name="T86" fmla="+- 0 1078 -18"/>
                <a:gd name="T87" fmla="*/ 1078 h 1286"/>
                <a:gd name="T88" fmla="+- 0 17173 16932"/>
                <a:gd name="T89" fmla="*/ T88 w 1286"/>
                <a:gd name="T90" fmla="+- 0 1125 -18"/>
                <a:gd name="T91" fmla="*/ 1125 h 1286"/>
                <a:gd name="T92" fmla="+- 0 17230 16932"/>
                <a:gd name="T93" fmla="*/ T92 w 1286"/>
                <a:gd name="T94" fmla="+- 0 1167 -18"/>
                <a:gd name="T95" fmla="*/ 1167 h 1286"/>
                <a:gd name="T96" fmla="+- 0 17292 16932"/>
                <a:gd name="T97" fmla="*/ T96 w 1286"/>
                <a:gd name="T98" fmla="+- 0 1201 -18"/>
                <a:gd name="T99" fmla="*/ 1201 h 1286"/>
                <a:gd name="T100" fmla="+- 0 17358 16932"/>
                <a:gd name="T101" fmla="*/ T100 w 1286"/>
                <a:gd name="T102" fmla="+- 0 1229 -18"/>
                <a:gd name="T103" fmla="*/ 1229 h 1286"/>
                <a:gd name="T104" fmla="+- 0 17427 16932"/>
                <a:gd name="T105" fmla="*/ T104 w 1286"/>
                <a:gd name="T106" fmla="+- 0 1250 -18"/>
                <a:gd name="T107" fmla="*/ 1250 h 1286"/>
                <a:gd name="T108" fmla="+- 0 17500 16932"/>
                <a:gd name="T109" fmla="*/ T108 w 1286"/>
                <a:gd name="T110" fmla="+- 0 1262 -18"/>
                <a:gd name="T111" fmla="*/ 1262 h 1286"/>
                <a:gd name="T112" fmla="+- 0 17575 16932"/>
                <a:gd name="T113" fmla="*/ T112 w 1286"/>
                <a:gd name="T114" fmla="+- 0 1267 -18"/>
                <a:gd name="T115" fmla="*/ 1267 h 1286"/>
                <a:gd name="T116" fmla="+- 0 17650 16932"/>
                <a:gd name="T117" fmla="*/ T116 w 1286"/>
                <a:gd name="T118" fmla="+- 0 1262 -18"/>
                <a:gd name="T119" fmla="*/ 1262 h 1286"/>
                <a:gd name="T120" fmla="+- 0 17722 16932"/>
                <a:gd name="T121" fmla="*/ T120 w 1286"/>
                <a:gd name="T122" fmla="+- 0 1250 -18"/>
                <a:gd name="T123" fmla="*/ 1250 h 1286"/>
                <a:gd name="T124" fmla="+- 0 17791 16932"/>
                <a:gd name="T125" fmla="*/ T124 w 1286"/>
                <a:gd name="T126" fmla="+- 0 1229 -18"/>
                <a:gd name="T127" fmla="*/ 1229 h 1286"/>
                <a:gd name="T128" fmla="+- 0 17857 16932"/>
                <a:gd name="T129" fmla="*/ T128 w 1286"/>
                <a:gd name="T130" fmla="+- 0 1201 -18"/>
                <a:gd name="T131" fmla="*/ 1201 h 1286"/>
                <a:gd name="T132" fmla="+- 0 17919 16932"/>
                <a:gd name="T133" fmla="*/ T132 w 1286"/>
                <a:gd name="T134" fmla="+- 0 1167 -18"/>
                <a:gd name="T135" fmla="*/ 1167 h 1286"/>
                <a:gd name="T136" fmla="+- 0 17977 16932"/>
                <a:gd name="T137" fmla="*/ T136 w 1286"/>
                <a:gd name="T138" fmla="+- 0 1125 -18"/>
                <a:gd name="T139" fmla="*/ 1125 h 1286"/>
                <a:gd name="T140" fmla="+- 0 18029 16932"/>
                <a:gd name="T141" fmla="*/ T140 w 1286"/>
                <a:gd name="T142" fmla="+- 0 1078 -18"/>
                <a:gd name="T143" fmla="*/ 1078 h 1286"/>
                <a:gd name="T144" fmla="+- 0 18076 16932"/>
                <a:gd name="T145" fmla="*/ T144 w 1286"/>
                <a:gd name="T146" fmla="+- 0 1026 -18"/>
                <a:gd name="T147" fmla="*/ 1026 h 1286"/>
                <a:gd name="T148" fmla="+- 0 18117 16932"/>
                <a:gd name="T149" fmla="*/ T148 w 1286"/>
                <a:gd name="T150" fmla="+- 0 969 -18"/>
                <a:gd name="T151" fmla="*/ 969 h 1286"/>
                <a:gd name="T152" fmla="+- 0 18152 16932"/>
                <a:gd name="T153" fmla="*/ T152 w 1286"/>
                <a:gd name="T154" fmla="+- 0 907 -18"/>
                <a:gd name="T155" fmla="*/ 907 h 1286"/>
                <a:gd name="T156" fmla="+- 0 18180 16932"/>
                <a:gd name="T157" fmla="*/ T156 w 1286"/>
                <a:gd name="T158" fmla="+- 0 841 -18"/>
                <a:gd name="T159" fmla="*/ 841 h 1286"/>
                <a:gd name="T160" fmla="+- 0 18200 16932"/>
                <a:gd name="T161" fmla="*/ T160 w 1286"/>
                <a:gd name="T162" fmla="+- 0 771 -18"/>
                <a:gd name="T163" fmla="*/ 771 h 1286"/>
                <a:gd name="T164" fmla="+- 0 18213 16932"/>
                <a:gd name="T165" fmla="*/ T164 w 1286"/>
                <a:gd name="T166" fmla="+- 0 699 -18"/>
                <a:gd name="T167" fmla="*/ 699 h 1286"/>
                <a:gd name="T168" fmla="+- 0 18217 16932"/>
                <a:gd name="T169" fmla="*/ T168 w 1286"/>
                <a:gd name="T170" fmla="+- 0 624 -18"/>
                <a:gd name="T171" fmla="*/ 624 h 1286"/>
                <a:gd name="T172" fmla="+- 0 18213 16932"/>
                <a:gd name="T173" fmla="*/ T172 w 1286"/>
                <a:gd name="T174" fmla="+- 0 549 -18"/>
                <a:gd name="T175" fmla="*/ 549 h 1286"/>
                <a:gd name="T176" fmla="+- 0 18200 16932"/>
                <a:gd name="T177" fmla="*/ T176 w 1286"/>
                <a:gd name="T178" fmla="+- 0 477 -18"/>
                <a:gd name="T179" fmla="*/ 477 h 1286"/>
                <a:gd name="T180" fmla="+- 0 18180 16932"/>
                <a:gd name="T181" fmla="*/ T180 w 1286"/>
                <a:gd name="T182" fmla="+- 0 407 -18"/>
                <a:gd name="T183" fmla="*/ 407 h 1286"/>
                <a:gd name="T184" fmla="+- 0 18152 16932"/>
                <a:gd name="T185" fmla="*/ T184 w 1286"/>
                <a:gd name="T186" fmla="+- 0 341 -18"/>
                <a:gd name="T187" fmla="*/ 341 h 1286"/>
                <a:gd name="T188" fmla="+- 0 18117 16932"/>
                <a:gd name="T189" fmla="*/ T188 w 1286"/>
                <a:gd name="T190" fmla="+- 0 280 -18"/>
                <a:gd name="T191" fmla="*/ 280 h 1286"/>
                <a:gd name="T192" fmla="+- 0 18076 16932"/>
                <a:gd name="T193" fmla="*/ T192 w 1286"/>
                <a:gd name="T194" fmla="+- 0 222 -18"/>
                <a:gd name="T195" fmla="*/ 222 h 1286"/>
                <a:gd name="T196" fmla="+- 0 18029 16932"/>
                <a:gd name="T197" fmla="*/ T196 w 1286"/>
                <a:gd name="T198" fmla="+- 0 170 -18"/>
                <a:gd name="T199" fmla="*/ 170 h 1286"/>
                <a:gd name="T200" fmla="+- 0 17977 16932"/>
                <a:gd name="T201" fmla="*/ T200 w 1286"/>
                <a:gd name="T202" fmla="+- 0 123 -18"/>
                <a:gd name="T203" fmla="*/ 123 h 1286"/>
                <a:gd name="T204" fmla="+- 0 17919 16932"/>
                <a:gd name="T205" fmla="*/ T204 w 1286"/>
                <a:gd name="T206" fmla="+- 0 82 -18"/>
                <a:gd name="T207" fmla="*/ 82 h 1286"/>
                <a:gd name="T208" fmla="+- 0 17857 16932"/>
                <a:gd name="T209" fmla="*/ T208 w 1286"/>
                <a:gd name="T210" fmla="+- 0 47 -18"/>
                <a:gd name="T211" fmla="*/ 47 h 1286"/>
                <a:gd name="T212" fmla="+- 0 17791 16932"/>
                <a:gd name="T213" fmla="*/ T212 w 1286"/>
                <a:gd name="T214" fmla="+- 0 19 -18"/>
                <a:gd name="T215" fmla="*/ 19 h 1286"/>
                <a:gd name="T216" fmla="+- 0 17722 16932"/>
                <a:gd name="T217" fmla="*/ T216 w 1286"/>
                <a:gd name="T218" fmla="+- 0 -2 -18"/>
                <a:gd name="T219" fmla="*/ -2 h 1286"/>
                <a:gd name="T220" fmla="+- 0 17650 16932"/>
                <a:gd name="T221" fmla="*/ T220 w 1286"/>
                <a:gd name="T222" fmla="+- 0 -14 -18"/>
                <a:gd name="T223" fmla="*/ -14 h 1286"/>
                <a:gd name="T224" fmla="+- 0 17575 16932"/>
                <a:gd name="T225" fmla="*/ T224 w 1286"/>
                <a:gd name="T226" fmla="+- 0 -18 -18"/>
                <a:gd name="T227" fmla="*/ -18 h 128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</a:cxnLst>
              <a:rect l="0" t="0" r="r" b="b"/>
              <a:pathLst>
                <a:path w="1286" h="1286">
                  <a:moveTo>
                    <a:pt x="643" y="0"/>
                  </a:moveTo>
                  <a:lnTo>
                    <a:pt x="568" y="4"/>
                  </a:lnTo>
                  <a:lnTo>
                    <a:pt x="495" y="16"/>
                  </a:lnTo>
                  <a:lnTo>
                    <a:pt x="426" y="37"/>
                  </a:lnTo>
                  <a:lnTo>
                    <a:pt x="360" y="65"/>
                  </a:lnTo>
                  <a:lnTo>
                    <a:pt x="298" y="100"/>
                  </a:lnTo>
                  <a:lnTo>
                    <a:pt x="241" y="141"/>
                  </a:lnTo>
                  <a:lnTo>
                    <a:pt x="188" y="188"/>
                  </a:lnTo>
                  <a:lnTo>
                    <a:pt x="141" y="240"/>
                  </a:lnTo>
                  <a:lnTo>
                    <a:pt x="100" y="298"/>
                  </a:lnTo>
                  <a:lnTo>
                    <a:pt x="66" y="359"/>
                  </a:lnTo>
                  <a:lnTo>
                    <a:pt x="38" y="425"/>
                  </a:lnTo>
                  <a:lnTo>
                    <a:pt x="17" y="495"/>
                  </a:lnTo>
                  <a:lnTo>
                    <a:pt x="5" y="567"/>
                  </a:lnTo>
                  <a:lnTo>
                    <a:pt x="0" y="642"/>
                  </a:lnTo>
                  <a:lnTo>
                    <a:pt x="5" y="717"/>
                  </a:lnTo>
                  <a:lnTo>
                    <a:pt x="17" y="789"/>
                  </a:lnTo>
                  <a:lnTo>
                    <a:pt x="38" y="859"/>
                  </a:lnTo>
                  <a:lnTo>
                    <a:pt x="66" y="925"/>
                  </a:lnTo>
                  <a:lnTo>
                    <a:pt x="100" y="987"/>
                  </a:lnTo>
                  <a:lnTo>
                    <a:pt x="141" y="1044"/>
                  </a:lnTo>
                  <a:lnTo>
                    <a:pt x="188" y="1096"/>
                  </a:lnTo>
                  <a:lnTo>
                    <a:pt x="241" y="1143"/>
                  </a:lnTo>
                  <a:lnTo>
                    <a:pt x="298" y="1185"/>
                  </a:lnTo>
                  <a:lnTo>
                    <a:pt x="360" y="1219"/>
                  </a:lnTo>
                  <a:lnTo>
                    <a:pt x="426" y="1247"/>
                  </a:lnTo>
                  <a:lnTo>
                    <a:pt x="495" y="1268"/>
                  </a:lnTo>
                  <a:lnTo>
                    <a:pt x="568" y="1280"/>
                  </a:lnTo>
                  <a:lnTo>
                    <a:pt x="643" y="1285"/>
                  </a:lnTo>
                  <a:lnTo>
                    <a:pt x="718" y="1280"/>
                  </a:lnTo>
                  <a:lnTo>
                    <a:pt x="790" y="1268"/>
                  </a:lnTo>
                  <a:lnTo>
                    <a:pt x="859" y="1247"/>
                  </a:lnTo>
                  <a:lnTo>
                    <a:pt x="925" y="1219"/>
                  </a:lnTo>
                  <a:lnTo>
                    <a:pt x="987" y="1185"/>
                  </a:lnTo>
                  <a:lnTo>
                    <a:pt x="1045" y="1143"/>
                  </a:lnTo>
                  <a:lnTo>
                    <a:pt x="1097" y="1096"/>
                  </a:lnTo>
                  <a:lnTo>
                    <a:pt x="1144" y="1044"/>
                  </a:lnTo>
                  <a:lnTo>
                    <a:pt x="1185" y="987"/>
                  </a:lnTo>
                  <a:lnTo>
                    <a:pt x="1220" y="925"/>
                  </a:lnTo>
                  <a:lnTo>
                    <a:pt x="1248" y="859"/>
                  </a:lnTo>
                  <a:lnTo>
                    <a:pt x="1268" y="789"/>
                  </a:lnTo>
                  <a:lnTo>
                    <a:pt x="1281" y="717"/>
                  </a:lnTo>
                  <a:lnTo>
                    <a:pt x="1285" y="642"/>
                  </a:lnTo>
                  <a:lnTo>
                    <a:pt x="1281" y="567"/>
                  </a:lnTo>
                  <a:lnTo>
                    <a:pt x="1268" y="495"/>
                  </a:lnTo>
                  <a:lnTo>
                    <a:pt x="1248" y="425"/>
                  </a:lnTo>
                  <a:lnTo>
                    <a:pt x="1220" y="359"/>
                  </a:lnTo>
                  <a:lnTo>
                    <a:pt x="1185" y="298"/>
                  </a:lnTo>
                  <a:lnTo>
                    <a:pt x="1144" y="240"/>
                  </a:lnTo>
                  <a:lnTo>
                    <a:pt x="1097" y="188"/>
                  </a:lnTo>
                  <a:lnTo>
                    <a:pt x="1045" y="141"/>
                  </a:lnTo>
                  <a:lnTo>
                    <a:pt x="987" y="100"/>
                  </a:lnTo>
                  <a:lnTo>
                    <a:pt x="925" y="65"/>
                  </a:lnTo>
                  <a:lnTo>
                    <a:pt x="859" y="37"/>
                  </a:lnTo>
                  <a:lnTo>
                    <a:pt x="790" y="16"/>
                  </a:lnTo>
                  <a:lnTo>
                    <a:pt x="718" y="4"/>
                  </a:lnTo>
                  <a:lnTo>
                    <a:pt x="6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6932" y="-19"/>
              <a:ext cx="1286" cy="1286"/>
            </a:xfrm>
            <a:custGeom>
              <a:avLst/>
              <a:gdLst>
                <a:gd name="T0" fmla="+- 0 17575 16932"/>
                <a:gd name="T1" fmla="*/ T0 w 1286"/>
                <a:gd name="T2" fmla="+- 0 1267 -18"/>
                <a:gd name="T3" fmla="*/ 1267 h 1286"/>
                <a:gd name="T4" fmla="+- 0 17650 16932"/>
                <a:gd name="T5" fmla="*/ T4 w 1286"/>
                <a:gd name="T6" fmla="+- 0 1262 -18"/>
                <a:gd name="T7" fmla="*/ 1262 h 1286"/>
                <a:gd name="T8" fmla="+- 0 17722 16932"/>
                <a:gd name="T9" fmla="*/ T8 w 1286"/>
                <a:gd name="T10" fmla="+- 0 1250 -18"/>
                <a:gd name="T11" fmla="*/ 1250 h 1286"/>
                <a:gd name="T12" fmla="+- 0 17791 16932"/>
                <a:gd name="T13" fmla="*/ T12 w 1286"/>
                <a:gd name="T14" fmla="+- 0 1229 -18"/>
                <a:gd name="T15" fmla="*/ 1229 h 1286"/>
                <a:gd name="T16" fmla="+- 0 17857 16932"/>
                <a:gd name="T17" fmla="*/ T16 w 1286"/>
                <a:gd name="T18" fmla="+- 0 1201 -18"/>
                <a:gd name="T19" fmla="*/ 1201 h 1286"/>
                <a:gd name="T20" fmla="+- 0 17919 16932"/>
                <a:gd name="T21" fmla="*/ T20 w 1286"/>
                <a:gd name="T22" fmla="+- 0 1167 -18"/>
                <a:gd name="T23" fmla="*/ 1167 h 1286"/>
                <a:gd name="T24" fmla="+- 0 17977 16932"/>
                <a:gd name="T25" fmla="*/ T24 w 1286"/>
                <a:gd name="T26" fmla="+- 0 1125 -18"/>
                <a:gd name="T27" fmla="*/ 1125 h 1286"/>
                <a:gd name="T28" fmla="+- 0 18029 16932"/>
                <a:gd name="T29" fmla="*/ T28 w 1286"/>
                <a:gd name="T30" fmla="+- 0 1078 -18"/>
                <a:gd name="T31" fmla="*/ 1078 h 1286"/>
                <a:gd name="T32" fmla="+- 0 18076 16932"/>
                <a:gd name="T33" fmla="*/ T32 w 1286"/>
                <a:gd name="T34" fmla="+- 0 1026 -18"/>
                <a:gd name="T35" fmla="*/ 1026 h 1286"/>
                <a:gd name="T36" fmla="+- 0 18117 16932"/>
                <a:gd name="T37" fmla="*/ T36 w 1286"/>
                <a:gd name="T38" fmla="+- 0 969 -18"/>
                <a:gd name="T39" fmla="*/ 969 h 1286"/>
                <a:gd name="T40" fmla="+- 0 18152 16932"/>
                <a:gd name="T41" fmla="*/ T40 w 1286"/>
                <a:gd name="T42" fmla="+- 0 907 -18"/>
                <a:gd name="T43" fmla="*/ 907 h 1286"/>
                <a:gd name="T44" fmla="+- 0 18180 16932"/>
                <a:gd name="T45" fmla="*/ T44 w 1286"/>
                <a:gd name="T46" fmla="+- 0 841 -18"/>
                <a:gd name="T47" fmla="*/ 841 h 1286"/>
                <a:gd name="T48" fmla="+- 0 18200 16932"/>
                <a:gd name="T49" fmla="*/ T48 w 1286"/>
                <a:gd name="T50" fmla="+- 0 771 -18"/>
                <a:gd name="T51" fmla="*/ 771 h 1286"/>
                <a:gd name="T52" fmla="+- 0 18213 16932"/>
                <a:gd name="T53" fmla="*/ T52 w 1286"/>
                <a:gd name="T54" fmla="+- 0 699 -18"/>
                <a:gd name="T55" fmla="*/ 699 h 1286"/>
                <a:gd name="T56" fmla="+- 0 18217 16932"/>
                <a:gd name="T57" fmla="*/ T56 w 1286"/>
                <a:gd name="T58" fmla="+- 0 624 -18"/>
                <a:gd name="T59" fmla="*/ 624 h 1286"/>
                <a:gd name="T60" fmla="+- 0 18213 16932"/>
                <a:gd name="T61" fmla="*/ T60 w 1286"/>
                <a:gd name="T62" fmla="+- 0 549 -18"/>
                <a:gd name="T63" fmla="*/ 549 h 1286"/>
                <a:gd name="T64" fmla="+- 0 18200 16932"/>
                <a:gd name="T65" fmla="*/ T64 w 1286"/>
                <a:gd name="T66" fmla="+- 0 477 -18"/>
                <a:gd name="T67" fmla="*/ 477 h 1286"/>
                <a:gd name="T68" fmla="+- 0 18180 16932"/>
                <a:gd name="T69" fmla="*/ T68 w 1286"/>
                <a:gd name="T70" fmla="+- 0 407 -18"/>
                <a:gd name="T71" fmla="*/ 407 h 1286"/>
                <a:gd name="T72" fmla="+- 0 18152 16932"/>
                <a:gd name="T73" fmla="*/ T72 w 1286"/>
                <a:gd name="T74" fmla="+- 0 341 -18"/>
                <a:gd name="T75" fmla="*/ 341 h 1286"/>
                <a:gd name="T76" fmla="+- 0 18117 16932"/>
                <a:gd name="T77" fmla="*/ T76 w 1286"/>
                <a:gd name="T78" fmla="+- 0 280 -18"/>
                <a:gd name="T79" fmla="*/ 280 h 1286"/>
                <a:gd name="T80" fmla="+- 0 18076 16932"/>
                <a:gd name="T81" fmla="*/ T80 w 1286"/>
                <a:gd name="T82" fmla="+- 0 222 -18"/>
                <a:gd name="T83" fmla="*/ 222 h 1286"/>
                <a:gd name="T84" fmla="+- 0 18029 16932"/>
                <a:gd name="T85" fmla="*/ T84 w 1286"/>
                <a:gd name="T86" fmla="+- 0 170 -18"/>
                <a:gd name="T87" fmla="*/ 170 h 1286"/>
                <a:gd name="T88" fmla="+- 0 17977 16932"/>
                <a:gd name="T89" fmla="*/ T88 w 1286"/>
                <a:gd name="T90" fmla="+- 0 123 -18"/>
                <a:gd name="T91" fmla="*/ 123 h 1286"/>
                <a:gd name="T92" fmla="+- 0 17919 16932"/>
                <a:gd name="T93" fmla="*/ T92 w 1286"/>
                <a:gd name="T94" fmla="+- 0 82 -18"/>
                <a:gd name="T95" fmla="*/ 82 h 1286"/>
                <a:gd name="T96" fmla="+- 0 17857 16932"/>
                <a:gd name="T97" fmla="*/ T96 w 1286"/>
                <a:gd name="T98" fmla="+- 0 47 -18"/>
                <a:gd name="T99" fmla="*/ 47 h 1286"/>
                <a:gd name="T100" fmla="+- 0 17791 16932"/>
                <a:gd name="T101" fmla="*/ T100 w 1286"/>
                <a:gd name="T102" fmla="+- 0 19 -18"/>
                <a:gd name="T103" fmla="*/ 19 h 1286"/>
                <a:gd name="T104" fmla="+- 0 17722 16932"/>
                <a:gd name="T105" fmla="*/ T104 w 1286"/>
                <a:gd name="T106" fmla="+- 0 -2 -18"/>
                <a:gd name="T107" fmla="*/ -2 h 1286"/>
                <a:gd name="T108" fmla="+- 0 17650 16932"/>
                <a:gd name="T109" fmla="*/ T108 w 1286"/>
                <a:gd name="T110" fmla="+- 0 -14 -18"/>
                <a:gd name="T111" fmla="*/ -14 h 1286"/>
                <a:gd name="T112" fmla="+- 0 17575 16932"/>
                <a:gd name="T113" fmla="*/ T112 w 1286"/>
                <a:gd name="T114" fmla="+- 0 -18 -18"/>
                <a:gd name="T115" fmla="*/ -18 h 1286"/>
                <a:gd name="T116" fmla="+- 0 17500 16932"/>
                <a:gd name="T117" fmla="*/ T116 w 1286"/>
                <a:gd name="T118" fmla="+- 0 -14 -18"/>
                <a:gd name="T119" fmla="*/ -14 h 1286"/>
                <a:gd name="T120" fmla="+- 0 17427 16932"/>
                <a:gd name="T121" fmla="*/ T120 w 1286"/>
                <a:gd name="T122" fmla="+- 0 -2 -18"/>
                <a:gd name="T123" fmla="*/ -2 h 1286"/>
                <a:gd name="T124" fmla="+- 0 17358 16932"/>
                <a:gd name="T125" fmla="*/ T124 w 1286"/>
                <a:gd name="T126" fmla="+- 0 19 -18"/>
                <a:gd name="T127" fmla="*/ 19 h 1286"/>
                <a:gd name="T128" fmla="+- 0 17292 16932"/>
                <a:gd name="T129" fmla="*/ T128 w 1286"/>
                <a:gd name="T130" fmla="+- 0 47 -18"/>
                <a:gd name="T131" fmla="*/ 47 h 1286"/>
                <a:gd name="T132" fmla="+- 0 17230 16932"/>
                <a:gd name="T133" fmla="*/ T132 w 1286"/>
                <a:gd name="T134" fmla="+- 0 82 -18"/>
                <a:gd name="T135" fmla="*/ 82 h 1286"/>
                <a:gd name="T136" fmla="+- 0 17173 16932"/>
                <a:gd name="T137" fmla="*/ T136 w 1286"/>
                <a:gd name="T138" fmla="+- 0 123 -18"/>
                <a:gd name="T139" fmla="*/ 123 h 1286"/>
                <a:gd name="T140" fmla="+- 0 17120 16932"/>
                <a:gd name="T141" fmla="*/ T140 w 1286"/>
                <a:gd name="T142" fmla="+- 0 170 -18"/>
                <a:gd name="T143" fmla="*/ 170 h 1286"/>
                <a:gd name="T144" fmla="+- 0 17073 16932"/>
                <a:gd name="T145" fmla="*/ T144 w 1286"/>
                <a:gd name="T146" fmla="+- 0 222 -18"/>
                <a:gd name="T147" fmla="*/ 222 h 1286"/>
                <a:gd name="T148" fmla="+- 0 17032 16932"/>
                <a:gd name="T149" fmla="*/ T148 w 1286"/>
                <a:gd name="T150" fmla="+- 0 280 -18"/>
                <a:gd name="T151" fmla="*/ 280 h 1286"/>
                <a:gd name="T152" fmla="+- 0 16998 16932"/>
                <a:gd name="T153" fmla="*/ T152 w 1286"/>
                <a:gd name="T154" fmla="+- 0 341 -18"/>
                <a:gd name="T155" fmla="*/ 341 h 1286"/>
                <a:gd name="T156" fmla="+- 0 16970 16932"/>
                <a:gd name="T157" fmla="*/ T156 w 1286"/>
                <a:gd name="T158" fmla="+- 0 407 -18"/>
                <a:gd name="T159" fmla="*/ 407 h 1286"/>
                <a:gd name="T160" fmla="+- 0 16949 16932"/>
                <a:gd name="T161" fmla="*/ T160 w 1286"/>
                <a:gd name="T162" fmla="+- 0 477 -18"/>
                <a:gd name="T163" fmla="*/ 477 h 1286"/>
                <a:gd name="T164" fmla="+- 0 16937 16932"/>
                <a:gd name="T165" fmla="*/ T164 w 1286"/>
                <a:gd name="T166" fmla="+- 0 549 -18"/>
                <a:gd name="T167" fmla="*/ 549 h 1286"/>
                <a:gd name="T168" fmla="+- 0 16932 16932"/>
                <a:gd name="T169" fmla="*/ T168 w 1286"/>
                <a:gd name="T170" fmla="+- 0 624 -18"/>
                <a:gd name="T171" fmla="*/ 624 h 1286"/>
                <a:gd name="T172" fmla="+- 0 16937 16932"/>
                <a:gd name="T173" fmla="*/ T172 w 1286"/>
                <a:gd name="T174" fmla="+- 0 699 -18"/>
                <a:gd name="T175" fmla="*/ 699 h 1286"/>
                <a:gd name="T176" fmla="+- 0 16949 16932"/>
                <a:gd name="T177" fmla="*/ T176 w 1286"/>
                <a:gd name="T178" fmla="+- 0 771 -18"/>
                <a:gd name="T179" fmla="*/ 771 h 1286"/>
                <a:gd name="T180" fmla="+- 0 16970 16932"/>
                <a:gd name="T181" fmla="*/ T180 w 1286"/>
                <a:gd name="T182" fmla="+- 0 841 -18"/>
                <a:gd name="T183" fmla="*/ 841 h 1286"/>
                <a:gd name="T184" fmla="+- 0 16998 16932"/>
                <a:gd name="T185" fmla="*/ T184 w 1286"/>
                <a:gd name="T186" fmla="+- 0 907 -18"/>
                <a:gd name="T187" fmla="*/ 907 h 1286"/>
                <a:gd name="T188" fmla="+- 0 17032 16932"/>
                <a:gd name="T189" fmla="*/ T188 w 1286"/>
                <a:gd name="T190" fmla="+- 0 969 -18"/>
                <a:gd name="T191" fmla="*/ 969 h 1286"/>
                <a:gd name="T192" fmla="+- 0 17073 16932"/>
                <a:gd name="T193" fmla="*/ T192 w 1286"/>
                <a:gd name="T194" fmla="+- 0 1026 -18"/>
                <a:gd name="T195" fmla="*/ 1026 h 1286"/>
                <a:gd name="T196" fmla="+- 0 17120 16932"/>
                <a:gd name="T197" fmla="*/ T196 w 1286"/>
                <a:gd name="T198" fmla="+- 0 1078 -18"/>
                <a:gd name="T199" fmla="*/ 1078 h 1286"/>
                <a:gd name="T200" fmla="+- 0 17173 16932"/>
                <a:gd name="T201" fmla="*/ T200 w 1286"/>
                <a:gd name="T202" fmla="+- 0 1125 -18"/>
                <a:gd name="T203" fmla="*/ 1125 h 1286"/>
                <a:gd name="T204" fmla="+- 0 17230 16932"/>
                <a:gd name="T205" fmla="*/ T204 w 1286"/>
                <a:gd name="T206" fmla="+- 0 1167 -18"/>
                <a:gd name="T207" fmla="*/ 1167 h 1286"/>
                <a:gd name="T208" fmla="+- 0 17292 16932"/>
                <a:gd name="T209" fmla="*/ T208 w 1286"/>
                <a:gd name="T210" fmla="+- 0 1201 -18"/>
                <a:gd name="T211" fmla="*/ 1201 h 1286"/>
                <a:gd name="T212" fmla="+- 0 17358 16932"/>
                <a:gd name="T213" fmla="*/ T212 w 1286"/>
                <a:gd name="T214" fmla="+- 0 1229 -18"/>
                <a:gd name="T215" fmla="*/ 1229 h 1286"/>
                <a:gd name="T216" fmla="+- 0 17427 16932"/>
                <a:gd name="T217" fmla="*/ T216 w 1286"/>
                <a:gd name="T218" fmla="+- 0 1250 -18"/>
                <a:gd name="T219" fmla="*/ 1250 h 1286"/>
                <a:gd name="T220" fmla="+- 0 17500 16932"/>
                <a:gd name="T221" fmla="*/ T220 w 1286"/>
                <a:gd name="T222" fmla="+- 0 1262 -18"/>
                <a:gd name="T223" fmla="*/ 1262 h 1286"/>
                <a:gd name="T224" fmla="+- 0 17575 16932"/>
                <a:gd name="T225" fmla="*/ T224 w 1286"/>
                <a:gd name="T226" fmla="+- 0 1267 -18"/>
                <a:gd name="T227" fmla="*/ 1267 h 128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</a:cxnLst>
              <a:rect l="0" t="0" r="r" b="b"/>
              <a:pathLst>
                <a:path w="1286" h="1286">
                  <a:moveTo>
                    <a:pt x="643" y="1285"/>
                  </a:moveTo>
                  <a:lnTo>
                    <a:pt x="718" y="1280"/>
                  </a:lnTo>
                  <a:lnTo>
                    <a:pt x="790" y="1268"/>
                  </a:lnTo>
                  <a:lnTo>
                    <a:pt x="859" y="1247"/>
                  </a:lnTo>
                  <a:lnTo>
                    <a:pt x="925" y="1219"/>
                  </a:lnTo>
                  <a:lnTo>
                    <a:pt x="987" y="1185"/>
                  </a:lnTo>
                  <a:lnTo>
                    <a:pt x="1045" y="1143"/>
                  </a:lnTo>
                  <a:lnTo>
                    <a:pt x="1097" y="1096"/>
                  </a:lnTo>
                  <a:lnTo>
                    <a:pt x="1144" y="1044"/>
                  </a:lnTo>
                  <a:lnTo>
                    <a:pt x="1185" y="987"/>
                  </a:lnTo>
                  <a:lnTo>
                    <a:pt x="1220" y="925"/>
                  </a:lnTo>
                  <a:lnTo>
                    <a:pt x="1248" y="859"/>
                  </a:lnTo>
                  <a:lnTo>
                    <a:pt x="1268" y="789"/>
                  </a:lnTo>
                  <a:lnTo>
                    <a:pt x="1281" y="717"/>
                  </a:lnTo>
                  <a:lnTo>
                    <a:pt x="1285" y="642"/>
                  </a:lnTo>
                  <a:lnTo>
                    <a:pt x="1281" y="567"/>
                  </a:lnTo>
                  <a:lnTo>
                    <a:pt x="1268" y="495"/>
                  </a:lnTo>
                  <a:lnTo>
                    <a:pt x="1248" y="425"/>
                  </a:lnTo>
                  <a:lnTo>
                    <a:pt x="1220" y="359"/>
                  </a:lnTo>
                  <a:lnTo>
                    <a:pt x="1185" y="298"/>
                  </a:lnTo>
                  <a:lnTo>
                    <a:pt x="1144" y="240"/>
                  </a:lnTo>
                  <a:lnTo>
                    <a:pt x="1097" y="188"/>
                  </a:lnTo>
                  <a:lnTo>
                    <a:pt x="1045" y="141"/>
                  </a:lnTo>
                  <a:lnTo>
                    <a:pt x="987" y="100"/>
                  </a:lnTo>
                  <a:lnTo>
                    <a:pt x="925" y="65"/>
                  </a:lnTo>
                  <a:lnTo>
                    <a:pt x="859" y="37"/>
                  </a:lnTo>
                  <a:lnTo>
                    <a:pt x="790" y="16"/>
                  </a:lnTo>
                  <a:lnTo>
                    <a:pt x="718" y="4"/>
                  </a:lnTo>
                  <a:lnTo>
                    <a:pt x="643" y="0"/>
                  </a:lnTo>
                  <a:lnTo>
                    <a:pt x="568" y="4"/>
                  </a:lnTo>
                  <a:lnTo>
                    <a:pt x="495" y="16"/>
                  </a:lnTo>
                  <a:lnTo>
                    <a:pt x="426" y="37"/>
                  </a:lnTo>
                  <a:lnTo>
                    <a:pt x="360" y="65"/>
                  </a:lnTo>
                  <a:lnTo>
                    <a:pt x="298" y="100"/>
                  </a:lnTo>
                  <a:lnTo>
                    <a:pt x="241" y="141"/>
                  </a:lnTo>
                  <a:lnTo>
                    <a:pt x="188" y="188"/>
                  </a:lnTo>
                  <a:lnTo>
                    <a:pt x="141" y="240"/>
                  </a:lnTo>
                  <a:lnTo>
                    <a:pt x="100" y="298"/>
                  </a:lnTo>
                  <a:lnTo>
                    <a:pt x="66" y="359"/>
                  </a:lnTo>
                  <a:lnTo>
                    <a:pt x="38" y="425"/>
                  </a:lnTo>
                  <a:lnTo>
                    <a:pt x="17" y="495"/>
                  </a:lnTo>
                  <a:lnTo>
                    <a:pt x="5" y="567"/>
                  </a:lnTo>
                  <a:lnTo>
                    <a:pt x="0" y="642"/>
                  </a:lnTo>
                  <a:lnTo>
                    <a:pt x="5" y="717"/>
                  </a:lnTo>
                  <a:lnTo>
                    <a:pt x="17" y="789"/>
                  </a:lnTo>
                  <a:lnTo>
                    <a:pt x="38" y="859"/>
                  </a:lnTo>
                  <a:lnTo>
                    <a:pt x="66" y="925"/>
                  </a:lnTo>
                  <a:lnTo>
                    <a:pt x="100" y="987"/>
                  </a:lnTo>
                  <a:lnTo>
                    <a:pt x="141" y="1044"/>
                  </a:lnTo>
                  <a:lnTo>
                    <a:pt x="188" y="1096"/>
                  </a:lnTo>
                  <a:lnTo>
                    <a:pt x="241" y="1143"/>
                  </a:lnTo>
                  <a:lnTo>
                    <a:pt x="298" y="1185"/>
                  </a:lnTo>
                  <a:lnTo>
                    <a:pt x="360" y="1219"/>
                  </a:lnTo>
                  <a:lnTo>
                    <a:pt x="426" y="1247"/>
                  </a:lnTo>
                  <a:lnTo>
                    <a:pt x="495" y="1268"/>
                  </a:lnTo>
                  <a:lnTo>
                    <a:pt x="568" y="1280"/>
                  </a:lnTo>
                  <a:lnTo>
                    <a:pt x="643" y="1285"/>
                  </a:lnTo>
                  <a:close/>
                </a:path>
              </a:pathLst>
            </a:custGeom>
            <a:noFill/>
            <a:ln w="19050">
              <a:solidFill>
                <a:srgbClr val="6EB34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AutoShape 321"/>
            <p:cNvSpPr>
              <a:spLocks/>
            </p:cNvSpPr>
            <p:nvPr/>
          </p:nvSpPr>
          <p:spPr bwMode="auto">
            <a:xfrm>
              <a:off x="17239" y="278"/>
              <a:ext cx="672" cy="688"/>
            </a:xfrm>
            <a:custGeom>
              <a:avLst/>
              <a:gdLst>
                <a:gd name="T0" fmla="+- 0 17779 17239"/>
                <a:gd name="T1" fmla="*/ T0 w 672"/>
                <a:gd name="T2" fmla="+- 0 586 278"/>
                <a:gd name="T3" fmla="*/ 586 h 688"/>
                <a:gd name="T4" fmla="+- 0 17768 17239"/>
                <a:gd name="T5" fmla="*/ T4 w 672"/>
                <a:gd name="T6" fmla="+- 0 575 278"/>
                <a:gd name="T7" fmla="*/ 575 h 688"/>
                <a:gd name="T8" fmla="+- 0 17382 17239"/>
                <a:gd name="T9" fmla="*/ T8 w 672"/>
                <a:gd name="T10" fmla="+- 0 575 278"/>
                <a:gd name="T11" fmla="*/ 575 h 688"/>
                <a:gd name="T12" fmla="+- 0 17371 17239"/>
                <a:gd name="T13" fmla="*/ T12 w 672"/>
                <a:gd name="T14" fmla="+- 0 586 278"/>
                <a:gd name="T15" fmla="*/ 586 h 688"/>
                <a:gd name="T16" fmla="+- 0 17371 17239"/>
                <a:gd name="T17" fmla="*/ T16 w 672"/>
                <a:gd name="T18" fmla="+- 0 613 278"/>
                <a:gd name="T19" fmla="*/ 613 h 688"/>
                <a:gd name="T20" fmla="+- 0 17382 17239"/>
                <a:gd name="T21" fmla="*/ T20 w 672"/>
                <a:gd name="T22" fmla="+- 0 624 278"/>
                <a:gd name="T23" fmla="*/ 624 h 688"/>
                <a:gd name="T24" fmla="+- 0 17754 17239"/>
                <a:gd name="T25" fmla="*/ T24 w 672"/>
                <a:gd name="T26" fmla="+- 0 624 278"/>
                <a:gd name="T27" fmla="*/ 624 h 688"/>
                <a:gd name="T28" fmla="+- 0 17768 17239"/>
                <a:gd name="T29" fmla="*/ T28 w 672"/>
                <a:gd name="T30" fmla="+- 0 624 278"/>
                <a:gd name="T31" fmla="*/ 624 h 688"/>
                <a:gd name="T32" fmla="+- 0 17779 17239"/>
                <a:gd name="T33" fmla="*/ T32 w 672"/>
                <a:gd name="T34" fmla="+- 0 613 278"/>
                <a:gd name="T35" fmla="*/ 613 h 688"/>
                <a:gd name="T36" fmla="+- 0 17779 17239"/>
                <a:gd name="T37" fmla="*/ T36 w 672"/>
                <a:gd name="T38" fmla="+- 0 586 278"/>
                <a:gd name="T39" fmla="*/ 586 h 688"/>
                <a:gd name="T40" fmla="+- 0 17779 17239"/>
                <a:gd name="T41" fmla="*/ T40 w 672"/>
                <a:gd name="T42" fmla="+- 0 473 278"/>
                <a:gd name="T43" fmla="*/ 473 h 688"/>
                <a:gd name="T44" fmla="+- 0 17768 17239"/>
                <a:gd name="T45" fmla="*/ T44 w 672"/>
                <a:gd name="T46" fmla="+- 0 462 278"/>
                <a:gd name="T47" fmla="*/ 462 h 688"/>
                <a:gd name="T48" fmla="+- 0 17382 17239"/>
                <a:gd name="T49" fmla="*/ T48 w 672"/>
                <a:gd name="T50" fmla="+- 0 462 278"/>
                <a:gd name="T51" fmla="*/ 462 h 688"/>
                <a:gd name="T52" fmla="+- 0 17371 17239"/>
                <a:gd name="T53" fmla="*/ T52 w 672"/>
                <a:gd name="T54" fmla="+- 0 473 278"/>
                <a:gd name="T55" fmla="*/ 473 h 688"/>
                <a:gd name="T56" fmla="+- 0 17371 17239"/>
                <a:gd name="T57" fmla="*/ T56 w 672"/>
                <a:gd name="T58" fmla="+- 0 500 278"/>
                <a:gd name="T59" fmla="*/ 500 h 688"/>
                <a:gd name="T60" fmla="+- 0 17382 17239"/>
                <a:gd name="T61" fmla="*/ T60 w 672"/>
                <a:gd name="T62" fmla="+- 0 511 278"/>
                <a:gd name="T63" fmla="*/ 511 h 688"/>
                <a:gd name="T64" fmla="+- 0 17754 17239"/>
                <a:gd name="T65" fmla="*/ T64 w 672"/>
                <a:gd name="T66" fmla="+- 0 511 278"/>
                <a:gd name="T67" fmla="*/ 511 h 688"/>
                <a:gd name="T68" fmla="+- 0 17768 17239"/>
                <a:gd name="T69" fmla="*/ T68 w 672"/>
                <a:gd name="T70" fmla="+- 0 511 278"/>
                <a:gd name="T71" fmla="*/ 511 h 688"/>
                <a:gd name="T72" fmla="+- 0 17779 17239"/>
                <a:gd name="T73" fmla="*/ T72 w 672"/>
                <a:gd name="T74" fmla="+- 0 500 278"/>
                <a:gd name="T75" fmla="*/ 500 h 688"/>
                <a:gd name="T76" fmla="+- 0 17779 17239"/>
                <a:gd name="T77" fmla="*/ T76 w 672"/>
                <a:gd name="T78" fmla="+- 0 473 278"/>
                <a:gd name="T79" fmla="*/ 473 h 688"/>
                <a:gd name="T80" fmla="+- 0 17910 17239"/>
                <a:gd name="T81" fmla="*/ T80 w 672"/>
                <a:gd name="T82" fmla="+- 0 359 278"/>
                <a:gd name="T83" fmla="*/ 359 h 688"/>
                <a:gd name="T84" fmla="+- 0 17906 17239"/>
                <a:gd name="T85" fmla="*/ T84 w 672"/>
                <a:gd name="T86" fmla="+- 0 338 278"/>
                <a:gd name="T87" fmla="*/ 338 h 688"/>
                <a:gd name="T88" fmla="+- 0 17904 17239"/>
                <a:gd name="T89" fmla="*/ T88 w 672"/>
                <a:gd name="T90" fmla="+- 0 328 278"/>
                <a:gd name="T91" fmla="*/ 328 h 688"/>
                <a:gd name="T92" fmla="+- 0 17887 17239"/>
                <a:gd name="T93" fmla="*/ T92 w 672"/>
                <a:gd name="T94" fmla="+- 0 302 278"/>
                <a:gd name="T95" fmla="*/ 302 h 688"/>
                <a:gd name="T96" fmla="+- 0 17861 17239"/>
                <a:gd name="T97" fmla="*/ T96 w 672"/>
                <a:gd name="T98" fmla="+- 0 285 278"/>
                <a:gd name="T99" fmla="*/ 285 h 688"/>
                <a:gd name="T100" fmla="+- 0 17851 17239"/>
                <a:gd name="T101" fmla="*/ T100 w 672"/>
                <a:gd name="T102" fmla="+- 0 283 278"/>
                <a:gd name="T103" fmla="*/ 283 h 688"/>
                <a:gd name="T104" fmla="+- 0 17851 17239"/>
                <a:gd name="T105" fmla="*/ T104 w 672"/>
                <a:gd name="T106" fmla="+- 0 347 278"/>
                <a:gd name="T107" fmla="*/ 347 h 688"/>
                <a:gd name="T108" fmla="+- 0 17851 17239"/>
                <a:gd name="T109" fmla="*/ T108 w 672"/>
                <a:gd name="T110" fmla="+- 0 753 278"/>
                <a:gd name="T111" fmla="*/ 753 h 688"/>
                <a:gd name="T112" fmla="+- 0 17841 17239"/>
                <a:gd name="T113" fmla="*/ T112 w 672"/>
                <a:gd name="T114" fmla="+- 0 762 278"/>
                <a:gd name="T115" fmla="*/ 762 h 688"/>
                <a:gd name="T116" fmla="+- 0 17461 17239"/>
                <a:gd name="T117" fmla="*/ T116 w 672"/>
                <a:gd name="T118" fmla="+- 0 762 278"/>
                <a:gd name="T119" fmla="*/ 762 h 688"/>
                <a:gd name="T120" fmla="+- 0 17401 17239"/>
                <a:gd name="T121" fmla="*/ T120 w 672"/>
                <a:gd name="T122" fmla="+- 0 822 278"/>
                <a:gd name="T123" fmla="*/ 822 h 688"/>
                <a:gd name="T124" fmla="+- 0 17401 17239"/>
                <a:gd name="T125" fmla="*/ T124 w 672"/>
                <a:gd name="T126" fmla="+- 0 762 278"/>
                <a:gd name="T127" fmla="*/ 762 h 688"/>
                <a:gd name="T128" fmla="+- 0 17308 17239"/>
                <a:gd name="T129" fmla="*/ T128 w 672"/>
                <a:gd name="T130" fmla="+- 0 762 278"/>
                <a:gd name="T131" fmla="*/ 762 h 688"/>
                <a:gd name="T132" fmla="+- 0 17299 17239"/>
                <a:gd name="T133" fmla="*/ T132 w 672"/>
                <a:gd name="T134" fmla="+- 0 753 278"/>
                <a:gd name="T135" fmla="*/ 753 h 688"/>
                <a:gd name="T136" fmla="+- 0 17299 17239"/>
                <a:gd name="T137" fmla="*/ T136 w 672"/>
                <a:gd name="T138" fmla="+- 0 347 278"/>
                <a:gd name="T139" fmla="*/ 347 h 688"/>
                <a:gd name="T140" fmla="+- 0 17308 17239"/>
                <a:gd name="T141" fmla="*/ T140 w 672"/>
                <a:gd name="T142" fmla="+- 0 338 278"/>
                <a:gd name="T143" fmla="*/ 338 h 688"/>
                <a:gd name="T144" fmla="+- 0 17841 17239"/>
                <a:gd name="T145" fmla="*/ T144 w 672"/>
                <a:gd name="T146" fmla="+- 0 338 278"/>
                <a:gd name="T147" fmla="*/ 338 h 688"/>
                <a:gd name="T148" fmla="+- 0 17851 17239"/>
                <a:gd name="T149" fmla="*/ T148 w 672"/>
                <a:gd name="T150" fmla="+- 0 347 278"/>
                <a:gd name="T151" fmla="*/ 347 h 688"/>
                <a:gd name="T152" fmla="+- 0 17851 17239"/>
                <a:gd name="T153" fmla="*/ T152 w 672"/>
                <a:gd name="T154" fmla="+- 0 283 278"/>
                <a:gd name="T155" fmla="*/ 283 h 688"/>
                <a:gd name="T156" fmla="+- 0 17830 17239"/>
                <a:gd name="T157" fmla="*/ T156 w 672"/>
                <a:gd name="T158" fmla="+- 0 278 278"/>
                <a:gd name="T159" fmla="*/ 278 h 688"/>
                <a:gd name="T160" fmla="+- 0 17320 17239"/>
                <a:gd name="T161" fmla="*/ T160 w 672"/>
                <a:gd name="T162" fmla="+- 0 278 278"/>
                <a:gd name="T163" fmla="*/ 278 h 688"/>
                <a:gd name="T164" fmla="+- 0 17289 17239"/>
                <a:gd name="T165" fmla="*/ T164 w 672"/>
                <a:gd name="T166" fmla="+- 0 285 278"/>
                <a:gd name="T167" fmla="*/ 285 h 688"/>
                <a:gd name="T168" fmla="+- 0 17263 17239"/>
                <a:gd name="T169" fmla="*/ T168 w 672"/>
                <a:gd name="T170" fmla="+- 0 302 278"/>
                <a:gd name="T171" fmla="*/ 302 h 688"/>
                <a:gd name="T172" fmla="+- 0 17246 17239"/>
                <a:gd name="T173" fmla="*/ T172 w 672"/>
                <a:gd name="T174" fmla="+- 0 328 278"/>
                <a:gd name="T175" fmla="*/ 328 h 688"/>
                <a:gd name="T176" fmla="+- 0 17239 17239"/>
                <a:gd name="T177" fmla="*/ T176 w 672"/>
                <a:gd name="T178" fmla="+- 0 359 278"/>
                <a:gd name="T179" fmla="*/ 359 h 688"/>
                <a:gd name="T180" fmla="+- 0 17239 17239"/>
                <a:gd name="T181" fmla="*/ T180 w 672"/>
                <a:gd name="T182" fmla="+- 0 741 278"/>
                <a:gd name="T183" fmla="*/ 741 h 688"/>
                <a:gd name="T184" fmla="+- 0 17246 17239"/>
                <a:gd name="T185" fmla="*/ T184 w 672"/>
                <a:gd name="T186" fmla="+- 0 773 278"/>
                <a:gd name="T187" fmla="*/ 773 h 688"/>
                <a:gd name="T188" fmla="+- 0 17263 17239"/>
                <a:gd name="T189" fmla="*/ T188 w 672"/>
                <a:gd name="T190" fmla="+- 0 798 278"/>
                <a:gd name="T191" fmla="*/ 798 h 688"/>
                <a:gd name="T192" fmla="+- 0 17289 17239"/>
                <a:gd name="T193" fmla="*/ T192 w 672"/>
                <a:gd name="T194" fmla="+- 0 816 278"/>
                <a:gd name="T195" fmla="*/ 816 h 688"/>
                <a:gd name="T196" fmla="+- 0 17320 17239"/>
                <a:gd name="T197" fmla="*/ T196 w 672"/>
                <a:gd name="T198" fmla="+- 0 822 278"/>
                <a:gd name="T199" fmla="*/ 822 h 688"/>
                <a:gd name="T200" fmla="+- 0 17341 17239"/>
                <a:gd name="T201" fmla="*/ T200 w 672"/>
                <a:gd name="T202" fmla="+- 0 822 278"/>
                <a:gd name="T203" fmla="*/ 822 h 688"/>
                <a:gd name="T204" fmla="+- 0 17341 17239"/>
                <a:gd name="T205" fmla="*/ T204 w 672"/>
                <a:gd name="T206" fmla="+- 0 966 278"/>
                <a:gd name="T207" fmla="*/ 966 h 688"/>
                <a:gd name="T208" fmla="+- 0 17485 17239"/>
                <a:gd name="T209" fmla="*/ T208 w 672"/>
                <a:gd name="T210" fmla="+- 0 822 278"/>
                <a:gd name="T211" fmla="*/ 822 h 688"/>
                <a:gd name="T212" fmla="+- 0 17485 17239"/>
                <a:gd name="T213" fmla="*/ T212 w 672"/>
                <a:gd name="T214" fmla="+- 0 822 278"/>
                <a:gd name="T215" fmla="*/ 822 h 688"/>
                <a:gd name="T216" fmla="+- 0 17830 17239"/>
                <a:gd name="T217" fmla="*/ T216 w 672"/>
                <a:gd name="T218" fmla="+- 0 822 278"/>
                <a:gd name="T219" fmla="*/ 822 h 688"/>
                <a:gd name="T220" fmla="+- 0 17861 17239"/>
                <a:gd name="T221" fmla="*/ T220 w 672"/>
                <a:gd name="T222" fmla="+- 0 816 278"/>
                <a:gd name="T223" fmla="*/ 816 h 688"/>
                <a:gd name="T224" fmla="+- 0 17887 17239"/>
                <a:gd name="T225" fmla="*/ T224 w 672"/>
                <a:gd name="T226" fmla="+- 0 798 278"/>
                <a:gd name="T227" fmla="*/ 798 h 688"/>
                <a:gd name="T228" fmla="+- 0 17904 17239"/>
                <a:gd name="T229" fmla="*/ T228 w 672"/>
                <a:gd name="T230" fmla="+- 0 773 278"/>
                <a:gd name="T231" fmla="*/ 773 h 688"/>
                <a:gd name="T232" fmla="+- 0 17910 17239"/>
                <a:gd name="T233" fmla="*/ T232 w 672"/>
                <a:gd name="T234" fmla="+- 0 741 278"/>
                <a:gd name="T235" fmla="*/ 741 h 688"/>
                <a:gd name="T236" fmla="+- 0 17910 17239"/>
                <a:gd name="T237" fmla="*/ T236 w 672"/>
                <a:gd name="T238" fmla="+- 0 359 278"/>
                <a:gd name="T239" fmla="*/ 359 h 6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</a:cxnLst>
              <a:rect l="0" t="0" r="r" b="b"/>
              <a:pathLst>
                <a:path w="672" h="688">
                  <a:moveTo>
                    <a:pt x="540" y="308"/>
                  </a:moveTo>
                  <a:lnTo>
                    <a:pt x="529" y="297"/>
                  </a:lnTo>
                  <a:lnTo>
                    <a:pt x="143" y="297"/>
                  </a:lnTo>
                  <a:lnTo>
                    <a:pt x="132" y="308"/>
                  </a:lnTo>
                  <a:lnTo>
                    <a:pt x="132" y="335"/>
                  </a:lnTo>
                  <a:lnTo>
                    <a:pt x="143" y="346"/>
                  </a:lnTo>
                  <a:lnTo>
                    <a:pt x="515" y="346"/>
                  </a:lnTo>
                  <a:lnTo>
                    <a:pt x="529" y="346"/>
                  </a:lnTo>
                  <a:lnTo>
                    <a:pt x="540" y="335"/>
                  </a:lnTo>
                  <a:lnTo>
                    <a:pt x="540" y="308"/>
                  </a:lnTo>
                  <a:close/>
                  <a:moveTo>
                    <a:pt x="540" y="195"/>
                  </a:moveTo>
                  <a:lnTo>
                    <a:pt x="529" y="184"/>
                  </a:lnTo>
                  <a:lnTo>
                    <a:pt x="143" y="184"/>
                  </a:lnTo>
                  <a:lnTo>
                    <a:pt x="132" y="195"/>
                  </a:lnTo>
                  <a:lnTo>
                    <a:pt x="132" y="222"/>
                  </a:lnTo>
                  <a:lnTo>
                    <a:pt x="143" y="233"/>
                  </a:lnTo>
                  <a:lnTo>
                    <a:pt x="515" y="233"/>
                  </a:lnTo>
                  <a:lnTo>
                    <a:pt x="529" y="233"/>
                  </a:lnTo>
                  <a:lnTo>
                    <a:pt x="540" y="222"/>
                  </a:lnTo>
                  <a:lnTo>
                    <a:pt x="540" y="195"/>
                  </a:lnTo>
                  <a:close/>
                  <a:moveTo>
                    <a:pt x="671" y="81"/>
                  </a:moveTo>
                  <a:lnTo>
                    <a:pt x="667" y="60"/>
                  </a:lnTo>
                  <a:lnTo>
                    <a:pt x="665" y="50"/>
                  </a:lnTo>
                  <a:lnTo>
                    <a:pt x="648" y="24"/>
                  </a:lnTo>
                  <a:lnTo>
                    <a:pt x="622" y="7"/>
                  </a:lnTo>
                  <a:lnTo>
                    <a:pt x="612" y="5"/>
                  </a:lnTo>
                  <a:lnTo>
                    <a:pt x="612" y="69"/>
                  </a:lnTo>
                  <a:lnTo>
                    <a:pt x="612" y="475"/>
                  </a:lnTo>
                  <a:lnTo>
                    <a:pt x="602" y="484"/>
                  </a:lnTo>
                  <a:lnTo>
                    <a:pt x="222" y="484"/>
                  </a:lnTo>
                  <a:lnTo>
                    <a:pt x="162" y="544"/>
                  </a:lnTo>
                  <a:lnTo>
                    <a:pt x="162" y="484"/>
                  </a:lnTo>
                  <a:lnTo>
                    <a:pt x="69" y="484"/>
                  </a:lnTo>
                  <a:lnTo>
                    <a:pt x="60" y="475"/>
                  </a:lnTo>
                  <a:lnTo>
                    <a:pt x="60" y="69"/>
                  </a:lnTo>
                  <a:lnTo>
                    <a:pt x="69" y="60"/>
                  </a:lnTo>
                  <a:lnTo>
                    <a:pt x="602" y="60"/>
                  </a:lnTo>
                  <a:lnTo>
                    <a:pt x="612" y="69"/>
                  </a:lnTo>
                  <a:lnTo>
                    <a:pt x="612" y="5"/>
                  </a:lnTo>
                  <a:lnTo>
                    <a:pt x="591" y="0"/>
                  </a:lnTo>
                  <a:lnTo>
                    <a:pt x="81" y="0"/>
                  </a:lnTo>
                  <a:lnTo>
                    <a:pt x="50" y="7"/>
                  </a:lnTo>
                  <a:lnTo>
                    <a:pt x="24" y="24"/>
                  </a:lnTo>
                  <a:lnTo>
                    <a:pt x="7" y="50"/>
                  </a:lnTo>
                  <a:lnTo>
                    <a:pt x="0" y="81"/>
                  </a:lnTo>
                  <a:lnTo>
                    <a:pt x="0" y="463"/>
                  </a:lnTo>
                  <a:lnTo>
                    <a:pt x="7" y="495"/>
                  </a:lnTo>
                  <a:lnTo>
                    <a:pt x="24" y="520"/>
                  </a:lnTo>
                  <a:lnTo>
                    <a:pt x="50" y="538"/>
                  </a:lnTo>
                  <a:lnTo>
                    <a:pt x="81" y="544"/>
                  </a:lnTo>
                  <a:lnTo>
                    <a:pt x="102" y="544"/>
                  </a:lnTo>
                  <a:lnTo>
                    <a:pt x="102" y="688"/>
                  </a:lnTo>
                  <a:lnTo>
                    <a:pt x="246" y="544"/>
                  </a:lnTo>
                  <a:lnTo>
                    <a:pt x="591" y="544"/>
                  </a:lnTo>
                  <a:lnTo>
                    <a:pt x="622" y="538"/>
                  </a:lnTo>
                  <a:lnTo>
                    <a:pt x="648" y="520"/>
                  </a:lnTo>
                  <a:lnTo>
                    <a:pt x="665" y="495"/>
                  </a:lnTo>
                  <a:lnTo>
                    <a:pt x="671" y="463"/>
                  </a:lnTo>
                  <a:lnTo>
                    <a:pt x="671" y="81"/>
                  </a:lnTo>
                  <a:close/>
                </a:path>
              </a:pathLst>
            </a:custGeom>
            <a:solidFill>
              <a:srgbClr val="6FB3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040664"/>
              </p:ext>
            </p:extLst>
          </p:nvPr>
        </p:nvGraphicFramePr>
        <p:xfrm>
          <a:off x="1493772" y="1213116"/>
          <a:ext cx="9070566" cy="4493499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678334">
                  <a:extLst>
                    <a:ext uri="{9D8B030D-6E8A-4147-A177-3AD203B41FA5}">
                      <a16:colId xmlns:a16="http://schemas.microsoft.com/office/drawing/2014/main" val="1320508610"/>
                    </a:ext>
                  </a:extLst>
                </a:gridCol>
                <a:gridCol w="7392232">
                  <a:extLst>
                    <a:ext uri="{9D8B030D-6E8A-4147-A177-3AD203B41FA5}">
                      <a16:colId xmlns:a16="http://schemas.microsoft.com/office/drawing/2014/main" val="3286328359"/>
                    </a:ext>
                  </a:extLst>
                </a:gridCol>
              </a:tblGrid>
              <a:tr h="9107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sr-Cyrl-RS" dirty="0"/>
                    </a:p>
                    <a:p>
                      <a:pPr algn="l"/>
                      <a:r>
                        <a:rPr lang="sr-Cyrl-RS" dirty="0"/>
                        <a:t>Е маилом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695066"/>
                  </a:ext>
                </a:extLst>
              </a:tr>
              <a:tr h="7588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sr-Cyrl-RS" dirty="0"/>
                    </a:p>
                    <a:p>
                      <a:pPr algn="l"/>
                      <a:r>
                        <a:rPr lang="sr-Cyrl-RS" dirty="0"/>
                        <a:t>Поштом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034763"/>
                  </a:ext>
                </a:extLst>
              </a:tr>
              <a:tr h="9074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sr-Cyrl-RS" dirty="0"/>
                    </a:p>
                    <a:p>
                      <a:pPr algn="l"/>
                      <a:r>
                        <a:rPr lang="sr-Cyrl-RS" dirty="0"/>
                        <a:t>У кутију за жалбе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8210158"/>
                  </a:ext>
                </a:extLst>
              </a:tr>
              <a:tr h="9519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sr-Cyrl-RS" dirty="0"/>
                    </a:p>
                    <a:p>
                      <a:pPr algn="l"/>
                      <a:r>
                        <a:rPr lang="sr-Cyrl-RS" dirty="0"/>
                        <a:t>Телефоном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282356"/>
                  </a:ext>
                </a:extLst>
              </a:tr>
              <a:tr h="9645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sr-Cyrl-RS" dirty="0"/>
                    </a:p>
                    <a:p>
                      <a:pPr algn="l"/>
                      <a:r>
                        <a:rPr lang="sr-Cyrl-RS" dirty="0"/>
                        <a:t>На скуповима, јавним расправама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321104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1905209" y="1307420"/>
            <a:ext cx="740143" cy="753135"/>
            <a:chOff x="14210" y="379"/>
            <a:chExt cx="734" cy="701"/>
          </a:xfrm>
        </p:grpSpPr>
        <p:sp>
          <p:nvSpPr>
            <p:cNvPr id="13" name="AutoShape 316"/>
            <p:cNvSpPr>
              <a:spLocks/>
            </p:cNvSpPr>
            <p:nvPr/>
          </p:nvSpPr>
          <p:spPr bwMode="auto">
            <a:xfrm>
              <a:off x="14210" y="379"/>
              <a:ext cx="734" cy="276"/>
            </a:xfrm>
            <a:custGeom>
              <a:avLst/>
              <a:gdLst>
                <a:gd name="T0" fmla="+- 0 14214 14210"/>
                <a:gd name="T1" fmla="*/ T0 w 734"/>
                <a:gd name="T2" fmla="+- 0 398 379"/>
                <a:gd name="T3" fmla="*/ 398 h 276"/>
                <a:gd name="T4" fmla="+- 0 14210 14210"/>
                <a:gd name="T5" fmla="*/ T4 w 734"/>
                <a:gd name="T6" fmla="+- 0 379 379"/>
                <a:gd name="T7" fmla="*/ 379 h 276"/>
                <a:gd name="T8" fmla="+- 0 14210 14210"/>
                <a:gd name="T9" fmla="*/ T8 w 734"/>
                <a:gd name="T10" fmla="+- 0 379 379"/>
                <a:gd name="T11" fmla="*/ 379 h 276"/>
                <a:gd name="T12" fmla="+- 0 14214 14210"/>
                <a:gd name="T13" fmla="*/ T12 w 734"/>
                <a:gd name="T14" fmla="+- 0 398 379"/>
                <a:gd name="T15" fmla="*/ 398 h 276"/>
                <a:gd name="T16" fmla="+- 0 14944 14210"/>
                <a:gd name="T17" fmla="*/ T16 w 734"/>
                <a:gd name="T18" fmla="+- 0 398 379"/>
                <a:gd name="T19" fmla="*/ 398 h 276"/>
                <a:gd name="T20" fmla="+- 0 14943 14210"/>
                <a:gd name="T21" fmla="*/ T20 w 734"/>
                <a:gd name="T22" fmla="+- 0 398 379"/>
                <a:gd name="T23" fmla="*/ 398 h 276"/>
                <a:gd name="T24" fmla="+- 0 14941 14210"/>
                <a:gd name="T25" fmla="*/ T24 w 734"/>
                <a:gd name="T26" fmla="+- 0 398 379"/>
                <a:gd name="T27" fmla="*/ 398 h 276"/>
                <a:gd name="T28" fmla="+- 0 14907 14210"/>
                <a:gd name="T29" fmla="*/ T28 w 734"/>
                <a:gd name="T30" fmla="+- 0 398 379"/>
                <a:gd name="T31" fmla="*/ 398 h 276"/>
                <a:gd name="T32" fmla="+- 0 14907 14210"/>
                <a:gd name="T33" fmla="*/ T32 w 734"/>
                <a:gd name="T34" fmla="+- 0 422 379"/>
                <a:gd name="T35" fmla="*/ 422 h 276"/>
                <a:gd name="T36" fmla="+- 0 14876 14210"/>
                <a:gd name="T37" fmla="*/ T36 w 734"/>
                <a:gd name="T38" fmla="+- 0 616 379"/>
                <a:gd name="T39" fmla="*/ 616 h 276"/>
                <a:gd name="T40" fmla="+- 0 14290 14210"/>
                <a:gd name="T41" fmla="*/ T40 w 734"/>
                <a:gd name="T42" fmla="+- 0 616 379"/>
                <a:gd name="T43" fmla="*/ 616 h 276"/>
                <a:gd name="T44" fmla="+- 0 14282 14210"/>
                <a:gd name="T45" fmla="*/ T44 w 734"/>
                <a:gd name="T46" fmla="+- 0 567 379"/>
                <a:gd name="T47" fmla="*/ 567 h 276"/>
                <a:gd name="T48" fmla="+- 0 14282 14210"/>
                <a:gd name="T49" fmla="*/ T48 w 734"/>
                <a:gd name="T50" fmla="+- 0 626 379"/>
                <a:gd name="T51" fmla="*/ 626 h 276"/>
                <a:gd name="T52" fmla="+- 0 14250 14210"/>
                <a:gd name="T53" fmla="*/ T52 w 734"/>
                <a:gd name="T54" fmla="+- 0 422 379"/>
                <a:gd name="T55" fmla="*/ 422 h 276"/>
                <a:gd name="T56" fmla="+- 0 14250 14210"/>
                <a:gd name="T57" fmla="*/ T56 w 734"/>
                <a:gd name="T58" fmla="+- 0 422 379"/>
                <a:gd name="T59" fmla="*/ 422 h 276"/>
                <a:gd name="T60" fmla="+- 0 14281 14210"/>
                <a:gd name="T61" fmla="*/ T60 w 734"/>
                <a:gd name="T62" fmla="+- 0 620 379"/>
                <a:gd name="T63" fmla="*/ 620 h 276"/>
                <a:gd name="T64" fmla="+- 0 14282 14210"/>
                <a:gd name="T65" fmla="*/ T64 w 734"/>
                <a:gd name="T66" fmla="+- 0 626 379"/>
                <a:gd name="T67" fmla="*/ 626 h 276"/>
                <a:gd name="T68" fmla="+- 0 14282 14210"/>
                <a:gd name="T69" fmla="*/ T68 w 734"/>
                <a:gd name="T70" fmla="+- 0 567 379"/>
                <a:gd name="T71" fmla="*/ 567 h 276"/>
                <a:gd name="T72" fmla="+- 0 14259 14210"/>
                <a:gd name="T73" fmla="*/ T72 w 734"/>
                <a:gd name="T74" fmla="+- 0 422 379"/>
                <a:gd name="T75" fmla="*/ 422 h 276"/>
                <a:gd name="T76" fmla="+- 0 14907 14210"/>
                <a:gd name="T77" fmla="*/ T76 w 734"/>
                <a:gd name="T78" fmla="+- 0 422 379"/>
                <a:gd name="T79" fmla="*/ 422 h 276"/>
                <a:gd name="T80" fmla="+- 0 14907 14210"/>
                <a:gd name="T81" fmla="*/ T80 w 734"/>
                <a:gd name="T82" fmla="+- 0 398 379"/>
                <a:gd name="T83" fmla="*/ 398 h 276"/>
                <a:gd name="T84" fmla="+- 0 14216 14210"/>
                <a:gd name="T85" fmla="*/ T84 w 734"/>
                <a:gd name="T86" fmla="+- 0 398 379"/>
                <a:gd name="T87" fmla="*/ 398 h 276"/>
                <a:gd name="T88" fmla="+- 0 14214 14210"/>
                <a:gd name="T89" fmla="*/ T88 w 734"/>
                <a:gd name="T90" fmla="+- 0 398 379"/>
                <a:gd name="T91" fmla="*/ 398 h 276"/>
                <a:gd name="T92" fmla="+- 0 14239 14210"/>
                <a:gd name="T93" fmla="*/ T92 w 734"/>
                <a:gd name="T94" fmla="+- 0 538 379"/>
                <a:gd name="T95" fmla="*/ 538 h 276"/>
                <a:gd name="T96" fmla="+- 0 14253 14210"/>
                <a:gd name="T97" fmla="*/ T96 w 734"/>
                <a:gd name="T98" fmla="+- 0 610 379"/>
                <a:gd name="T99" fmla="*/ 610 h 276"/>
                <a:gd name="T100" fmla="+- 0 14258 14210"/>
                <a:gd name="T101" fmla="*/ T100 w 734"/>
                <a:gd name="T102" fmla="+- 0 639 379"/>
                <a:gd name="T103" fmla="*/ 639 h 276"/>
                <a:gd name="T104" fmla="+- 0 14260 14210"/>
                <a:gd name="T105" fmla="*/ T104 w 734"/>
                <a:gd name="T106" fmla="+- 0 647 379"/>
                <a:gd name="T107" fmla="*/ 647 h 276"/>
                <a:gd name="T108" fmla="+- 0 14262 14210"/>
                <a:gd name="T109" fmla="*/ T108 w 734"/>
                <a:gd name="T110" fmla="+- 0 654 379"/>
                <a:gd name="T111" fmla="*/ 654 h 276"/>
                <a:gd name="T112" fmla="+- 0 14268 14210"/>
                <a:gd name="T113" fmla="*/ T112 w 734"/>
                <a:gd name="T114" fmla="+- 0 655 379"/>
                <a:gd name="T115" fmla="*/ 655 h 276"/>
                <a:gd name="T116" fmla="+- 0 14896 14210"/>
                <a:gd name="T117" fmla="*/ T116 w 734"/>
                <a:gd name="T118" fmla="+- 0 655 379"/>
                <a:gd name="T119" fmla="*/ 655 h 276"/>
                <a:gd name="T120" fmla="+- 0 14901 14210"/>
                <a:gd name="T121" fmla="*/ T120 w 734"/>
                <a:gd name="T122" fmla="+- 0 626 379"/>
                <a:gd name="T123" fmla="*/ 626 h 276"/>
                <a:gd name="T124" fmla="+- 0 14939 14210"/>
                <a:gd name="T125" fmla="*/ T124 w 734"/>
                <a:gd name="T126" fmla="+- 0 422 379"/>
                <a:gd name="T127" fmla="*/ 422 h 276"/>
                <a:gd name="T128" fmla="+- 0 14944 14210"/>
                <a:gd name="T129" fmla="*/ T128 w 734"/>
                <a:gd name="T130" fmla="+- 0 398 379"/>
                <a:gd name="T131" fmla="*/ 398 h 27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</a:cxnLst>
              <a:rect l="0" t="0" r="r" b="b"/>
              <a:pathLst>
                <a:path w="734" h="276">
                  <a:moveTo>
                    <a:pt x="4" y="19"/>
                  </a:moveTo>
                  <a:lnTo>
                    <a:pt x="0" y="0"/>
                  </a:lnTo>
                  <a:lnTo>
                    <a:pt x="4" y="19"/>
                  </a:lnTo>
                  <a:close/>
                  <a:moveTo>
                    <a:pt x="734" y="19"/>
                  </a:moveTo>
                  <a:lnTo>
                    <a:pt x="733" y="19"/>
                  </a:lnTo>
                  <a:lnTo>
                    <a:pt x="731" y="19"/>
                  </a:lnTo>
                  <a:lnTo>
                    <a:pt x="697" y="19"/>
                  </a:lnTo>
                  <a:lnTo>
                    <a:pt x="697" y="43"/>
                  </a:lnTo>
                  <a:lnTo>
                    <a:pt x="666" y="237"/>
                  </a:lnTo>
                  <a:lnTo>
                    <a:pt x="80" y="237"/>
                  </a:lnTo>
                  <a:lnTo>
                    <a:pt x="72" y="188"/>
                  </a:lnTo>
                  <a:lnTo>
                    <a:pt x="72" y="247"/>
                  </a:lnTo>
                  <a:lnTo>
                    <a:pt x="40" y="43"/>
                  </a:lnTo>
                  <a:lnTo>
                    <a:pt x="71" y="241"/>
                  </a:lnTo>
                  <a:lnTo>
                    <a:pt x="72" y="247"/>
                  </a:lnTo>
                  <a:lnTo>
                    <a:pt x="72" y="188"/>
                  </a:lnTo>
                  <a:lnTo>
                    <a:pt x="49" y="43"/>
                  </a:lnTo>
                  <a:lnTo>
                    <a:pt x="697" y="43"/>
                  </a:lnTo>
                  <a:lnTo>
                    <a:pt x="697" y="19"/>
                  </a:lnTo>
                  <a:lnTo>
                    <a:pt x="6" y="19"/>
                  </a:lnTo>
                  <a:lnTo>
                    <a:pt x="4" y="19"/>
                  </a:lnTo>
                  <a:lnTo>
                    <a:pt x="29" y="159"/>
                  </a:lnTo>
                  <a:lnTo>
                    <a:pt x="43" y="231"/>
                  </a:lnTo>
                  <a:lnTo>
                    <a:pt x="48" y="260"/>
                  </a:lnTo>
                  <a:lnTo>
                    <a:pt x="50" y="268"/>
                  </a:lnTo>
                  <a:lnTo>
                    <a:pt x="52" y="275"/>
                  </a:lnTo>
                  <a:lnTo>
                    <a:pt x="58" y="276"/>
                  </a:lnTo>
                  <a:lnTo>
                    <a:pt x="686" y="276"/>
                  </a:lnTo>
                  <a:lnTo>
                    <a:pt x="691" y="247"/>
                  </a:lnTo>
                  <a:lnTo>
                    <a:pt x="729" y="43"/>
                  </a:lnTo>
                  <a:lnTo>
                    <a:pt x="734" y="19"/>
                  </a:lnTo>
                  <a:close/>
                </a:path>
              </a:pathLst>
            </a:custGeom>
            <a:solidFill>
              <a:srgbClr val="0083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" name="AutoShape 315"/>
            <p:cNvSpPr>
              <a:spLocks/>
            </p:cNvSpPr>
            <p:nvPr/>
          </p:nvSpPr>
          <p:spPr bwMode="auto">
            <a:xfrm>
              <a:off x="14311" y="639"/>
              <a:ext cx="538" cy="28"/>
            </a:xfrm>
            <a:custGeom>
              <a:avLst/>
              <a:gdLst>
                <a:gd name="T0" fmla="+- 0 14339 14312"/>
                <a:gd name="T1" fmla="*/ T0 w 538"/>
                <a:gd name="T2" fmla="+- 0 640 640"/>
                <a:gd name="T3" fmla="*/ 640 h 28"/>
                <a:gd name="T4" fmla="+- 0 14312 14312"/>
                <a:gd name="T5" fmla="*/ T4 w 538"/>
                <a:gd name="T6" fmla="+- 0 640 640"/>
                <a:gd name="T7" fmla="*/ 640 h 28"/>
                <a:gd name="T8" fmla="+- 0 14312 14312"/>
                <a:gd name="T9" fmla="*/ T8 w 538"/>
                <a:gd name="T10" fmla="+- 0 667 640"/>
                <a:gd name="T11" fmla="*/ 667 h 28"/>
                <a:gd name="T12" fmla="+- 0 14339 14312"/>
                <a:gd name="T13" fmla="*/ T12 w 538"/>
                <a:gd name="T14" fmla="+- 0 667 640"/>
                <a:gd name="T15" fmla="*/ 667 h 28"/>
                <a:gd name="T16" fmla="+- 0 14339 14312"/>
                <a:gd name="T17" fmla="*/ T16 w 538"/>
                <a:gd name="T18" fmla="+- 0 640 640"/>
                <a:gd name="T19" fmla="*/ 640 h 28"/>
                <a:gd name="T20" fmla="+- 0 14849 14312"/>
                <a:gd name="T21" fmla="*/ T20 w 538"/>
                <a:gd name="T22" fmla="+- 0 640 640"/>
                <a:gd name="T23" fmla="*/ 640 h 28"/>
                <a:gd name="T24" fmla="+- 0 14822 14312"/>
                <a:gd name="T25" fmla="*/ T24 w 538"/>
                <a:gd name="T26" fmla="+- 0 640 640"/>
                <a:gd name="T27" fmla="*/ 640 h 28"/>
                <a:gd name="T28" fmla="+- 0 14822 14312"/>
                <a:gd name="T29" fmla="*/ T28 w 538"/>
                <a:gd name="T30" fmla="+- 0 667 640"/>
                <a:gd name="T31" fmla="*/ 667 h 28"/>
                <a:gd name="T32" fmla="+- 0 14849 14312"/>
                <a:gd name="T33" fmla="*/ T32 w 538"/>
                <a:gd name="T34" fmla="+- 0 667 640"/>
                <a:gd name="T35" fmla="*/ 667 h 28"/>
                <a:gd name="T36" fmla="+- 0 14849 14312"/>
                <a:gd name="T37" fmla="*/ T36 w 538"/>
                <a:gd name="T38" fmla="+- 0 640 640"/>
                <a:gd name="T39" fmla="*/ 640 h 2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</a:cxnLst>
              <a:rect l="0" t="0" r="r" b="b"/>
              <a:pathLst>
                <a:path w="538" h="28">
                  <a:moveTo>
                    <a:pt x="27" y="0"/>
                  </a:moveTo>
                  <a:lnTo>
                    <a:pt x="0" y="0"/>
                  </a:lnTo>
                  <a:lnTo>
                    <a:pt x="0" y="27"/>
                  </a:lnTo>
                  <a:lnTo>
                    <a:pt x="27" y="27"/>
                  </a:lnTo>
                  <a:lnTo>
                    <a:pt x="27" y="0"/>
                  </a:lnTo>
                  <a:close/>
                  <a:moveTo>
                    <a:pt x="537" y="0"/>
                  </a:moveTo>
                  <a:lnTo>
                    <a:pt x="510" y="0"/>
                  </a:lnTo>
                  <a:lnTo>
                    <a:pt x="510" y="27"/>
                  </a:lnTo>
                  <a:lnTo>
                    <a:pt x="537" y="27"/>
                  </a:lnTo>
                  <a:lnTo>
                    <a:pt x="5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9" name="AutoShape 314"/>
            <p:cNvSpPr>
              <a:spLocks/>
            </p:cNvSpPr>
            <p:nvPr/>
          </p:nvSpPr>
          <p:spPr bwMode="auto">
            <a:xfrm>
              <a:off x="14257" y="658"/>
              <a:ext cx="642" cy="422"/>
            </a:xfrm>
            <a:custGeom>
              <a:avLst/>
              <a:gdLst>
                <a:gd name="T0" fmla="+- 0 14257 14257"/>
                <a:gd name="T1" fmla="*/ T0 w 642"/>
                <a:gd name="T2" fmla="+- 0 690 658"/>
                <a:gd name="T3" fmla="*/ 690 h 422"/>
                <a:gd name="T4" fmla="+- 0 14895 14257"/>
                <a:gd name="T5" fmla="*/ T4 w 642"/>
                <a:gd name="T6" fmla="+- 0 1078 658"/>
                <a:gd name="T7" fmla="*/ 1078 h 422"/>
                <a:gd name="T8" fmla="+- 0 14899 14257"/>
                <a:gd name="T9" fmla="*/ T8 w 642"/>
                <a:gd name="T10" fmla="+- 0 912 658"/>
                <a:gd name="T11" fmla="*/ 912 h 422"/>
                <a:gd name="T12" fmla="+- 0 14289 14257"/>
                <a:gd name="T13" fmla="*/ T12 w 642"/>
                <a:gd name="T14" fmla="+- 0 840 658"/>
                <a:gd name="T15" fmla="*/ 840 h 422"/>
                <a:gd name="T16" fmla="+- 0 14844 14257"/>
                <a:gd name="T17" fmla="*/ T16 w 642"/>
                <a:gd name="T18" fmla="+- 0 790 658"/>
                <a:gd name="T19" fmla="*/ 790 h 422"/>
                <a:gd name="T20" fmla="+- 0 14899 14257"/>
                <a:gd name="T21" fmla="*/ T20 w 642"/>
                <a:gd name="T22" fmla="+- 0 744 658"/>
                <a:gd name="T23" fmla="*/ 744 h 422"/>
                <a:gd name="T24" fmla="+- 0 14899 14257"/>
                <a:gd name="T25" fmla="*/ T24 w 642"/>
                <a:gd name="T26" fmla="+- 0 690 658"/>
                <a:gd name="T27" fmla="*/ 690 h 422"/>
                <a:gd name="T28" fmla="+- 0 14885 14257"/>
                <a:gd name="T29" fmla="*/ T28 w 642"/>
                <a:gd name="T30" fmla="+- 0 1080 658"/>
                <a:gd name="T31" fmla="*/ 1080 h 422"/>
                <a:gd name="T32" fmla="+- 0 14899 14257"/>
                <a:gd name="T33" fmla="*/ T32 w 642"/>
                <a:gd name="T34" fmla="+- 0 944 658"/>
                <a:gd name="T35" fmla="*/ 944 h 422"/>
                <a:gd name="T36" fmla="+- 0 14370 14257"/>
                <a:gd name="T37" fmla="*/ T36 w 642"/>
                <a:gd name="T38" fmla="+- 0 880 658"/>
                <a:gd name="T39" fmla="*/ 880 h 422"/>
                <a:gd name="T40" fmla="+- 0 14402 14257"/>
                <a:gd name="T41" fmla="*/ T40 w 642"/>
                <a:gd name="T42" fmla="+- 0 880 658"/>
                <a:gd name="T43" fmla="*/ 880 h 422"/>
                <a:gd name="T44" fmla="+- 0 14614 14257"/>
                <a:gd name="T45" fmla="*/ T44 w 642"/>
                <a:gd name="T46" fmla="+- 0 912 658"/>
                <a:gd name="T47" fmla="*/ 912 h 422"/>
                <a:gd name="T48" fmla="+- 0 14677 14257"/>
                <a:gd name="T49" fmla="*/ T48 w 642"/>
                <a:gd name="T50" fmla="+- 0 912 658"/>
                <a:gd name="T51" fmla="*/ 912 h 422"/>
                <a:gd name="T52" fmla="+- 0 14718 14257"/>
                <a:gd name="T53" fmla="*/ T52 w 642"/>
                <a:gd name="T54" fmla="+- 0 880 658"/>
                <a:gd name="T55" fmla="*/ 880 h 422"/>
                <a:gd name="T56" fmla="+- 0 14799 14257"/>
                <a:gd name="T57" fmla="*/ T56 w 642"/>
                <a:gd name="T58" fmla="+- 0 880 658"/>
                <a:gd name="T59" fmla="*/ 880 h 422"/>
                <a:gd name="T60" fmla="+- 0 14831 14257"/>
                <a:gd name="T61" fmla="*/ T60 w 642"/>
                <a:gd name="T62" fmla="+- 0 880 658"/>
                <a:gd name="T63" fmla="*/ 880 h 422"/>
                <a:gd name="T64" fmla="+- 0 14867 14257"/>
                <a:gd name="T65" fmla="*/ T64 w 642"/>
                <a:gd name="T66" fmla="+- 0 912 658"/>
                <a:gd name="T67" fmla="*/ 912 h 422"/>
                <a:gd name="T68" fmla="+- 0 14366 14257"/>
                <a:gd name="T69" fmla="*/ T68 w 642"/>
                <a:gd name="T70" fmla="+- 0 872 658"/>
                <a:gd name="T71" fmla="*/ 872 h 422"/>
                <a:gd name="T72" fmla="+- 0 14406 14257"/>
                <a:gd name="T73" fmla="*/ T72 w 642"/>
                <a:gd name="T74" fmla="+- 0 840 658"/>
                <a:gd name="T75" fmla="*/ 840 h 422"/>
                <a:gd name="T76" fmla="+- 0 14488 14257"/>
                <a:gd name="T77" fmla="*/ T76 w 642"/>
                <a:gd name="T78" fmla="+- 0 840 658"/>
                <a:gd name="T79" fmla="*/ 840 h 422"/>
                <a:gd name="T80" fmla="+- 0 14519 14257"/>
                <a:gd name="T81" fmla="*/ T80 w 642"/>
                <a:gd name="T82" fmla="+- 0 840 658"/>
                <a:gd name="T83" fmla="*/ 840 h 422"/>
                <a:gd name="T84" fmla="+- 0 14560 14257"/>
                <a:gd name="T85" fmla="*/ T84 w 642"/>
                <a:gd name="T86" fmla="+- 0 872 658"/>
                <a:gd name="T87" fmla="*/ 872 h 422"/>
                <a:gd name="T88" fmla="+- 0 14641 14257"/>
                <a:gd name="T89" fmla="*/ T88 w 642"/>
                <a:gd name="T90" fmla="+- 0 872 658"/>
                <a:gd name="T91" fmla="*/ 872 h 422"/>
                <a:gd name="T92" fmla="+- 0 14718 14257"/>
                <a:gd name="T93" fmla="*/ T92 w 642"/>
                <a:gd name="T94" fmla="+- 0 840 658"/>
                <a:gd name="T95" fmla="*/ 840 h 422"/>
                <a:gd name="T96" fmla="+- 0 14772 14257"/>
                <a:gd name="T97" fmla="*/ T96 w 642"/>
                <a:gd name="T98" fmla="+- 0 866 658"/>
                <a:gd name="T99" fmla="*/ 866 h 422"/>
                <a:gd name="T100" fmla="+- 0 14808 14257"/>
                <a:gd name="T101" fmla="*/ T100 w 642"/>
                <a:gd name="T102" fmla="+- 0 840 658"/>
                <a:gd name="T103" fmla="*/ 840 h 422"/>
                <a:gd name="T104" fmla="+- 0 14899 14257"/>
                <a:gd name="T105" fmla="*/ T104 w 642"/>
                <a:gd name="T106" fmla="+- 0 858 658"/>
                <a:gd name="T107" fmla="*/ 858 h 422"/>
                <a:gd name="T108" fmla="+- 0 14835 14257"/>
                <a:gd name="T109" fmla="*/ T108 w 642"/>
                <a:gd name="T110" fmla="+- 0 786 658"/>
                <a:gd name="T111" fmla="*/ 786 h 422"/>
                <a:gd name="T112" fmla="+- 0 14844 14257"/>
                <a:gd name="T113" fmla="*/ T112 w 642"/>
                <a:gd name="T114" fmla="+- 0 758 658"/>
                <a:gd name="T115" fmla="*/ 758 h 422"/>
                <a:gd name="T116" fmla="+- 0 14388 14257"/>
                <a:gd name="T117" fmla="*/ T116 w 642"/>
                <a:gd name="T118" fmla="+- 0 798 658"/>
                <a:gd name="T119" fmla="*/ 798 h 422"/>
                <a:gd name="T120" fmla="+- 0 14420 14257"/>
                <a:gd name="T121" fmla="*/ T120 w 642"/>
                <a:gd name="T122" fmla="+- 0 798 658"/>
                <a:gd name="T123" fmla="*/ 798 h 422"/>
                <a:gd name="T124" fmla="+- 0 14461 14257"/>
                <a:gd name="T125" fmla="*/ T124 w 642"/>
                <a:gd name="T126" fmla="+- 0 830 658"/>
                <a:gd name="T127" fmla="*/ 830 h 422"/>
                <a:gd name="T128" fmla="+- 0 14510 14257"/>
                <a:gd name="T129" fmla="*/ T128 w 642"/>
                <a:gd name="T130" fmla="+- 0 830 658"/>
                <a:gd name="T131" fmla="*/ 830 h 422"/>
                <a:gd name="T132" fmla="+- 0 14551 14257"/>
                <a:gd name="T133" fmla="*/ T132 w 642"/>
                <a:gd name="T134" fmla="+- 0 798 658"/>
                <a:gd name="T135" fmla="*/ 798 h 422"/>
                <a:gd name="T136" fmla="+- 0 14632 14257"/>
                <a:gd name="T137" fmla="*/ T136 w 642"/>
                <a:gd name="T138" fmla="+- 0 798 658"/>
                <a:gd name="T139" fmla="*/ 798 h 422"/>
                <a:gd name="T140" fmla="+- 0 14664 14257"/>
                <a:gd name="T141" fmla="*/ T140 w 642"/>
                <a:gd name="T142" fmla="+- 0 798 658"/>
                <a:gd name="T143" fmla="*/ 798 h 422"/>
                <a:gd name="T144" fmla="+- 0 14749 14257"/>
                <a:gd name="T145" fmla="*/ T144 w 642"/>
                <a:gd name="T146" fmla="+- 0 830 658"/>
                <a:gd name="T147" fmla="*/ 830 h 422"/>
                <a:gd name="T148" fmla="+- 0 14799 14257"/>
                <a:gd name="T149" fmla="*/ T148 w 642"/>
                <a:gd name="T150" fmla="+- 0 798 658"/>
                <a:gd name="T151" fmla="*/ 798 h 422"/>
                <a:gd name="T152" fmla="+- 0 14835 14257"/>
                <a:gd name="T153" fmla="*/ T152 w 642"/>
                <a:gd name="T154" fmla="+- 0 826 658"/>
                <a:gd name="T155" fmla="*/ 826 h 422"/>
                <a:gd name="T156" fmla="+- 0 14352 14257"/>
                <a:gd name="T157" fmla="*/ T156 w 642"/>
                <a:gd name="T158" fmla="+- 0 790 658"/>
                <a:gd name="T159" fmla="*/ 790 h 422"/>
                <a:gd name="T160" fmla="+- 0 14393 14257"/>
                <a:gd name="T161" fmla="*/ T160 w 642"/>
                <a:gd name="T162" fmla="+- 0 758 658"/>
                <a:gd name="T163" fmla="*/ 758 h 422"/>
                <a:gd name="T164" fmla="+- 0 14474 14257"/>
                <a:gd name="T165" fmla="*/ T164 w 642"/>
                <a:gd name="T166" fmla="+- 0 758 658"/>
                <a:gd name="T167" fmla="*/ 758 h 422"/>
                <a:gd name="T168" fmla="+- 0 14506 14257"/>
                <a:gd name="T169" fmla="*/ T168 w 642"/>
                <a:gd name="T170" fmla="+- 0 758 658"/>
                <a:gd name="T171" fmla="*/ 758 h 422"/>
                <a:gd name="T172" fmla="+- 0 14546 14257"/>
                <a:gd name="T173" fmla="*/ T172 w 642"/>
                <a:gd name="T174" fmla="+- 0 790 658"/>
                <a:gd name="T175" fmla="*/ 790 h 422"/>
                <a:gd name="T176" fmla="+- 0 14596 14257"/>
                <a:gd name="T177" fmla="*/ T176 w 642"/>
                <a:gd name="T178" fmla="+- 0 790 658"/>
                <a:gd name="T179" fmla="*/ 790 h 422"/>
                <a:gd name="T180" fmla="+- 0 14637 14257"/>
                <a:gd name="T181" fmla="*/ T180 w 642"/>
                <a:gd name="T182" fmla="+- 0 758 658"/>
                <a:gd name="T183" fmla="*/ 758 h 422"/>
                <a:gd name="T184" fmla="+- 0 14718 14257"/>
                <a:gd name="T185" fmla="*/ T184 w 642"/>
                <a:gd name="T186" fmla="+- 0 758 658"/>
                <a:gd name="T187" fmla="*/ 758 h 422"/>
                <a:gd name="T188" fmla="+- 0 14749 14257"/>
                <a:gd name="T189" fmla="*/ T188 w 642"/>
                <a:gd name="T190" fmla="+- 0 758 658"/>
                <a:gd name="T191" fmla="*/ 758 h 422"/>
                <a:gd name="T192" fmla="+- 0 14808 14257"/>
                <a:gd name="T193" fmla="*/ T192 w 642"/>
                <a:gd name="T194" fmla="+- 0 758 658"/>
                <a:gd name="T195" fmla="*/ 758 h 422"/>
                <a:gd name="T196" fmla="+- 0 14867 14257"/>
                <a:gd name="T197" fmla="*/ T196 w 642"/>
                <a:gd name="T198" fmla="+- 0 754 658"/>
                <a:gd name="T199" fmla="*/ 754 h 422"/>
                <a:gd name="T200" fmla="+- 0 14799 14257"/>
                <a:gd name="T201" fmla="*/ T200 w 642"/>
                <a:gd name="T202" fmla="+- 0 744 658"/>
                <a:gd name="T203" fmla="*/ 744 h 422"/>
                <a:gd name="T204" fmla="+- 0 14899 14257"/>
                <a:gd name="T205" fmla="*/ T204 w 642"/>
                <a:gd name="T206" fmla="+- 0 744 658"/>
                <a:gd name="T207" fmla="*/ 744 h 422"/>
                <a:gd name="T208" fmla="+- 0 14343 14257"/>
                <a:gd name="T209" fmla="*/ T208 w 642"/>
                <a:gd name="T210" fmla="+- 0 740 658"/>
                <a:gd name="T211" fmla="*/ 740 h 422"/>
                <a:gd name="T212" fmla="+- 0 14406 14257"/>
                <a:gd name="T213" fmla="*/ T212 w 642"/>
                <a:gd name="T214" fmla="+- 0 740 658"/>
                <a:gd name="T215" fmla="*/ 740 h 422"/>
                <a:gd name="T216" fmla="+- 0 14461 14257"/>
                <a:gd name="T217" fmla="*/ T216 w 642"/>
                <a:gd name="T218" fmla="+- 0 718 658"/>
                <a:gd name="T219" fmla="*/ 718 h 422"/>
                <a:gd name="T220" fmla="+- 0 14569 14257"/>
                <a:gd name="T221" fmla="*/ T220 w 642"/>
                <a:gd name="T222" fmla="+- 0 718 658"/>
                <a:gd name="T223" fmla="*/ 718 h 422"/>
                <a:gd name="T224" fmla="+- 0 14614 14257"/>
                <a:gd name="T225" fmla="*/ T224 w 642"/>
                <a:gd name="T226" fmla="+- 0 718 658"/>
                <a:gd name="T227" fmla="*/ 718 h 422"/>
                <a:gd name="T228" fmla="+- 0 14668 14257"/>
                <a:gd name="T229" fmla="*/ T228 w 642"/>
                <a:gd name="T230" fmla="+- 0 740 658"/>
                <a:gd name="T231" fmla="*/ 740 h 422"/>
                <a:gd name="T232" fmla="+- 0 14731 14257"/>
                <a:gd name="T233" fmla="*/ T232 w 642"/>
                <a:gd name="T234" fmla="+- 0 740 658"/>
                <a:gd name="T235" fmla="*/ 740 h 422"/>
                <a:gd name="T236" fmla="+- 0 14772 14257"/>
                <a:gd name="T237" fmla="*/ T236 w 642"/>
                <a:gd name="T238" fmla="+- 0 718 658"/>
                <a:gd name="T239" fmla="*/ 718 h 42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</a:cxnLst>
              <a:rect l="0" t="0" r="r" b="b"/>
              <a:pathLst>
                <a:path w="642" h="422">
                  <a:moveTo>
                    <a:pt x="615" y="0"/>
                  </a:moveTo>
                  <a:lnTo>
                    <a:pt x="610" y="2"/>
                  </a:lnTo>
                  <a:lnTo>
                    <a:pt x="14" y="2"/>
                  </a:lnTo>
                  <a:lnTo>
                    <a:pt x="4" y="4"/>
                  </a:lnTo>
                  <a:lnTo>
                    <a:pt x="1" y="14"/>
                  </a:lnTo>
                  <a:lnTo>
                    <a:pt x="0" y="32"/>
                  </a:lnTo>
                  <a:lnTo>
                    <a:pt x="0" y="390"/>
                  </a:lnTo>
                  <a:lnTo>
                    <a:pt x="5" y="410"/>
                  </a:lnTo>
                  <a:lnTo>
                    <a:pt x="16" y="418"/>
                  </a:lnTo>
                  <a:lnTo>
                    <a:pt x="27" y="422"/>
                  </a:lnTo>
                  <a:lnTo>
                    <a:pt x="32" y="420"/>
                  </a:lnTo>
                  <a:lnTo>
                    <a:pt x="638" y="420"/>
                  </a:lnTo>
                  <a:lnTo>
                    <a:pt x="641" y="410"/>
                  </a:lnTo>
                  <a:lnTo>
                    <a:pt x="641" y="394"/>
                  </a:lnTo>
                  <a:lnTo>
                    <a:pt x="190" y="394"/>
                  </a:lnTo>
                  <a:lnTo>
                    <a:pt x="190" y="286"/>
                  </a:lnTo>
                  <a:lnTo>
                    <a:pt x="642" y="286"/>
                  </a:lnTo>
                  <a:lnTo>
                    <a:pt x="642" y="254"/>
                  </a:lnTo>
                  <a:lnTo>
                    <a:pt x="32" y="254"/>
                  </a:lnTo>
                  <a:lnTo>
                    <a:pt x="32" y="222"/>
                  </a:lnTo>
                  <a:lnTo>
                    <a:pt x="587" y="222"/>
                  </a:lnTo>
                  <a:lnTo>
                    <a:pt x="587" y="214"/>
                  </a:lnTo>
                  <a:lnTo>
                    <a:pt x="32" y="214"/>
                  </a:lnTo>
                  <a:lnTo>
                    <a:pt x="32" y="182"/>
                  </a:lnTo>
                  <a:lnTo>
                    <a:pt x="587" y="182"/>
                  </a:lnTo>
                  <a:lnTo>
                    <a:pt x="587" y="172"/>
                  </a:lnTo>
                  <a:lnTo>
                    <a:pt x="32" y="172"/>
                  </a:lnTo>
                  <a:lnTo>
                    <a:pt x="32" y="140"/>
                  </a:lnTo>
                  <a:lnTo>
                    <a:pt x="587" y="140"/>
                  </a:lnTo>
                  <a:lnTo>
                    <a:pt x="587" y="132"/>
                  </a:lnTo>
                  <a:lnTo>
                    <a:pt x="32" y="132"/>
                  </a:lnTo>
                  <a:lnTo>
                    <a:pt x="32" y="100"/>
                  </a:lnTo>
                  <a:lnTo>
                    <a:pt x="587" y="100"/>
                  </a:lnTo>
                  <a:lnTo>
                    <a:pt x="587" y="96"/>
                  </a:lnTo>
                  <a:lnTo>
                    <a:pt x="642" y="96"/>
                  </a:lnTo>
                  <a:lnTo>
                    <a:pt x="642" y="86"/>
                  </a:lnTo>
                  <a:lnTo>
                    <a:pt x="515" y="86"/>
                  </a:lnTo>
                  <a:lnTo>
                    <a:pt x="515" y="82"/>
                  </a:lnTo>
                  <a:lnTo>
                    <a:pt x="41" y="82"/>
                  </a:lnTo>
                  <a:lnTo>
                    <a:pt x="41" y="60"/>
                  </a:lnTo>
                  <a:lnTo>
                    <a:pt x="642" y="60"/>
                  </a:lnTo>
                  <a:lnTo>
                    <a:pt x="642" y="32"/>
                  </a:lnTo>
                  <a:lnTo>
                    <a:pt x="637" y="12"/>
                  </a:lnTo>
                  <a:lnTo>
                    <a:pt x="626" y="4"/>
                  </a:lnTo>
                  <a:lnTo>
                    <a:pt x="615" y="0"/>
                  </a:lnTo>
                  <a:close/>
                  <a:moveTo>
                    <a:pt x="638" y="420"/>
                  </a:moveTo>
                  <a:lnTo>
                    <a:pt x="610" y="420"/>
                  </a:lnTo>
                  <a:lnTo>
                    <a:pt x="628" y="422"/>
                  </a:lnTo>
                  <a:lnTo>
                    <a:pt x="638" y="420"/>
                  </a:lnTo>
                  <a:close/>
                  <a:moveTo>
                    <a:pt x="642" y="286"/>
                  </a:moveTo>
                  <a:lnTo>
                    <a:pt x="334" y="286"/>
                  </a:lnTo>
                  <a:lnTo>
                    <a:pt x="334" y="394"/>
                  </a:lnTo>
                  <a:lnTo>
                    <a:pt x="641" y="394"/>
                  </a:lnTo>
                  <a:lnTo>
                    <a:pt x="642" y="286"/>
                  </a:lnTo>
                  <a:close/>
                  <a:moveTo>
                    <a:pt x="73" y="222"/>
                  </a:moveTo>
                  <a:lnTo>
                    <a:pt x="64" y="222"/>
                  </a:lnTo>
                  <a:lnTo>
                    <a:pt x="64" y="254"/>
                  </a:lnTo>
                  <a:lnTo>
                    <a:pt x="73" y="254"/>
                  </a:lnTo>
                  <a:lnTo>
                    <a:pt x="73" y="222"/>
                  </a:lnTo>
                  <a:close/>
                  <a:moveTo>
                    <a:pt x="113" y="222"/>
                  </a:moveTo>
                  <a:lnTo>
                    <a:pt x="104" y="222"/>
                  </a:lnTo>
                  <a:lnTo>
                    <a:pt x="104" y="254"/>
                  </a:lnTo>
                  <a:lnTo>
                    <a:pt x="113" y="254"/>
                  </a:lnTo>
                  <a:lnTo>
                    <a:pt x="113" y="222"/>
                  </a:lnTo>
                  <a:close/>
                  <a:moveTo>
                    <a:pt x="158" y="222"/>
                  </a:moveTo>
                  <a:lnTo>
                    <a:pt x="145" y="222"/>
                  </a:lnTo>
                  <a:lnTo>
                    <a:pt x="145" y="254"/>
                  </a:lnTo>
                  <a:lnTo>
                    <a:pt x="158" y="254"/>
                  </a:lnTo>
                  <a:lnTo>
                    <a:pt x="158" y="222"/>
                  </a:lnTo>
                  <a:close/>
                  <a:moveTo>
                    <a:pt x="366" y="222"/>
                  </a:moveTo>
                  <a:lnTo>
                    <a:pt x="357" y="222"/>
                  </a:lnTo>
                  <a:lnTo>
                    <a:pt x="357" y="254"/>
                  </a:lnTo>
                  <a:lnTo>
                    <a:pt x="366" y="254"/>
                  </a:lnTo>
                  <a:lnTo>
                    <a:pt x="366" y="222"/>
                  </a:lnTo>
                  <a:close/>
                  <a:moveTo>
                    <a:pt x="420" y="222"/>
                  </a:moveTo>
                  <a:lnTo>
                    <a:pt x="398" y="222"/>
                  </a:lnTo>
                  <a:lnTo>
                    <a:pt x="398" y="254"/>
                  </a:lnTo>
                  <a:lnTo>
                    <a:pt x="420" y="254"/>
                  </a:lnTo>
                  <a:lnTo>
                    <a:pt x="420" y="222"/>
                  </a:lnTo>
                  <a:close/>
                  <a:moveTo>
                    <a:pt x="461" y="222"/>
                  </a:moveTo>
                  <a:lnTo>
                    <a:pt x="452" y="222"/>
                  </a:lnTo>
                  <a:lnTo>
                    <a:pt x="452" y="254"/>
                  </a:lnTo>
                  <a:lnTo>
                    <a:pt x="461" y="254"/>
                  </a:lnTo>
                  <a:lnTo>
                    <a:pt x="461" y="222"/>
                  </a:lnTo>
                  <a:close/>
                  <a:moveTo>
                    <a:pt x="497" y="222"/>
                  </a:moveTo>
                  <a:lnTo>
                    <a:pt x="492" y="222"/>
                  </a:lnTo>
                  <a:lnTo>
                    <a:pt x="492" y="254"/>
                  </a:lnTo>
                  <a:lnTo>
                    <a:pt x="497" y="254"/>
                  </a:lnTo>
                  <a:lnTo>
                    <a:pt x="497" y="222"/>
                  </a:lnTo>
                  <a:close/>
                  <a:moveTo>
                    <a:pt x="542" y="222"/>
                  </a:moveTo>
                  <a:lnTo>
                    <a:pt x="529" y="222"/>
                  </a:lnTo>
                  <a:lnTo>
                    <a:pt x="529" y="254"/>
                  </a:lnTo>
                  <a:lnTo>
                    <a:pt x="542" y="254"/>
                  </a:lnTo>
                  <a:lnTo>
                    <a:pt x="542" y="222"/>
                  </a:lnTo>
                  <a:close/>
                  <a:moveTo>
                    <a:pt x="587" y="222"/>
                  </a:moveTo>
                  <a:lnTo>
                    <a:pt x="574" y="222"/>
                  </a:lnTo>
                  <a:lnTo>
                    <a:pt x="574" y="254"/>
                  </a:lnTo>
                  <a:lnTo>
                    <a:pt x="587" y="254"/>
                  </a:lnTo>
                  <a:lnTo>
                    <a:pt x="587" y="222"/>
                  </a:lnTo>
                  <a:close/>
                  <a:moveTo>
                    <a:pt x="642" y="200"/>
                  </a:moveTo>
                  <a:lnTo>
                    <a:pt x="610" y="200"/>
                  </a:lnTo>
                  <a:lnTo>
                    <a:pt x="610" y="254"/>
                  </a:lnTo>
                  <a:lnTo>
                    <a:pt x="642" y="254"/>
                  </a:lnTo>
                  <a:lnTo>
                    <a:pt x="642" y="200"/>
                  </a:lnTo>
                  <a:close/>
                  <a:moveTo>
                    <a:pt x="109" y="182"/>
                  </a:moveTo>
                  <a:lnTo>
                    <a:pt x="100" y="182"/>
                  </a:lnTo>
                  <a:lnTo>
                    <a:pt x="100" y="214"/>
                  </a:lnTo>
                  <a:lnTo>
                    <a:pt x="109" y="214"/>
                  </a:lnTo>
                  <a:lnTo>
                    <a:pt x="109" y="182"/>
                  </a:lnTo>
                  <a:close/>
                  <a:moveTo>
                    <a:pt x="149" y="182"/>
                  </a:moveTo>
                  <a:lnTo>
                    <a:pt x="140" y="182"/>
                  </a:lnTo>
                  <a:lnTo>
                    <a:pt x="140" y="214"/>
                  </a:lnTo>
                  <a:lnTo>
                    <a:pt x="149" y="214"/>
                  </a:lnTo>
                  <a:lnTo>
                    <a:pt x="149" y="182"/>
                  </a:lnTo>
                  <a:close/>
                  <a:moveTo>
                    <a:pt x="190" y="182"/>
                  </a:moveTo>
                  <a:lnTo>
                    <a:pt x="181" y="182"/>
                  </a:lnTo>
                  <a:lnTo>
                    <a:pt x="181" y="214"/>
                  </a:lnTo>
                  <a:lnTo>
                    <a:pt x="190" y="214"/>
                  </a:lnTo>
                  <a:lnTo>
                    <a:pt x="190" y="182"/>
                  </a:lnTo>
                  <a:close/>
                  <a:moveTo>
                    <a:pt x="231" y="182"/>
                  </a:moveTo>
                  <a:lnTo>
                    <a:pt x="222" y="182"/>
                  </a:lnTo>
                  <a:lnTo>
                    <a:pt x="222" y="214"/>
                  </a:lnTo>
                  <a:lnTo>
                    <a:pt x="231" y="214"/>
                  </a:lnTo>
                  <a:lnTo>
                    <a:pt x="231" y="182"/>
                  </a:lnTo>
                  <a:close/>
                  <a:moveTo>
                    <a:pt x="271" y="182"/>
                  </a:moveTo>
                  <a:lnTo>
                    <a:pt x="262" y="182"/>
                  </a:lnTo>
                  <a:lnTo>
                    <a:pt x="262" y="214"/>
                  </a:lnTo>
                  <a:lnTo>
                    <a:pt x="271" y="214"/>
                  </a:lnTo>
                  <a:lnTo>
                    <a:pt x="271" y="182"/>
                  </a:lnTo>
                  <a:close/>
                  <a:moveTo>
                    <a:pt x="312" y="182"/>
                  </a:moveTo>
                  <a:lnTo>
                    <a:pt x="303" y="182"/>
                  </a:lnTo>
                  <a:lnTo>
                    <a:pt x="303" y="214"/>
                  </a:lnTo>
                  <a:lnTo>
                    <a:pt x="312" y="214"/>
                  </a:lnTo>
                  <a:lnTo>
                    <a:pt x="312" y="182"/>
                  </a:lnTo>
                  <a:close/>
                  <a:moveTo>
                    <a:pt x="384" y="182"/>
                  </a:moveTo>
                  <a:lnTo>
                    <a:pt x="344" y="182"/>
                  </a:lnTo>
                  <a:lnTo>
                    <a:pt x="344" y="214"/>
                  </a:lnTo>
                  <a:lnTo>
                    <a:pt x="384" y="214"/>
                  </a:lnTo>
                  <a:lnTo>
                    <a:pt x="384" y="182"/>
                  </a:lnTo>
                  <a:close/>
                  <a:moveTo>
                    <a:pt x="461" y="182"/>
                  </a:moveTo>
                  <a:lnTo>
                    <a:pt x="452" y="182"/>
                  </a:lnTo>
                  <a:lnTo>
                    <a:pt x="452" y="214"/>
                  </a:lnTo>
                  <a:lnTo>
                    <a:pt x="461" y="214"/>
                  </a:lnTo>
                  <a:lnTo>
                    <a:pt x="461" y="182"/>
                  </a:lnTo>
                  <a:close/>
                  <a:moveTo>
                    <a:pt x="515" y="182"/>
                  </a:moveTo>
                  <a:lnTo>
                    <a:pt x="492" y="182"/>
                  </a:lnTo>
                  <a:lnTo>
                    <a:pt x="492" y="214"/>
                  </a:lnTo>
                  <a:lnTo>
                    <a:pt x="587" y="214"/>
                  </a:lnTo>
                  <a:lnTo>
                    <a:pt x="587" y="208"/>
                  </a:lnTo>
                  <a:lnTo>
                    <a:pt x="515" y="208"/>
                  </a:lnTo>
                  <a:lnTo>
                    <a:pt x="515" y="182"/>
                  </a:lnTo>
                  <a:close/>
                  <a:moveTo>
                    <a:pt x="551" y="182"/>
                  </a:moveTo>
                  <a:lnTo>
                    <a:pt x="542" y="182"/>
                  </a:lnTo>
                  <a:lnTo>
                    <a:pt x="542" y="208"/>
                  </a:lnTo>
                  <a:lnTo>
                    <a:pt x="551" y="208"/>
                  </a:lnTo>
                  <a:lnTo>
                    <a:pt x="551" y="182"/>
                  </a:lnTo>
                  <a:close/>
                  <a:moveTo>
                    <a:pt x="587" y="182"/>
                  </a:moveTo>
                  <a:lnTo>
                    <a:pt x="578" y="182"/>
                  </a:lnTo>
                  <a:lnTo>
                    <a:pt x="578" y="208"/>
                  </a:lnTo>
                  <a:lnTo>
                    <a:pt x="587" y="208"/>
                  </a:lnTo>
                  <a:lnTo>
                    <a:pt x="587" y="200"/>
                  </a:lnTo>
                  <a:lnTo>
                    <a:pt x="642" y="200"/>
                  </a:lnTo>
                  <a:lnTo>
                    <a:pt x="642" y="190"/>
                  </a:lnTo>
                  <a:lnTo>
                    <a:pt x="587" y="190"/>
                  </a:lnTo>
                  <a:lnTo>
                    <a:pt x="587" y="182"/>
                  </a:lnTo>
                  <a:close/>
                  <a:moveTo>
                    <a:pt x="587" y="100"/>
                  </a:moveTo>
                  <a:lnTo>
                    <a:pt x="578" y="100"/>
                  </a:lnTo>
                  <a:lnTo>
                    <a:pt x="578" y="128"/>
                  </a:lnTo>
                  <a:lnTo>
                    <a:pt x="610" y="128"/>
                  </a:lnTo>
                  <a:lnTo>
                    <a:pt x="610" y="190"/>
                  </a:lnTo>
                  <a:lnTo>
                    <a:pt x="642" y="190"/>
                  </a:lnTo>
                  <a:lnTo>
                    <a:pt x="642" y="118"/>
                  </a:lnTo>
                  <a:lnTo>
                    <a:pt x="587" y="118"/>
                  </a:lnTo>
                  <a:lnTo>
                    <a:pt x="587" y="100"/>
                  </a:lnTo>
                  <a:close/>
                  <a:moveTo>
                    <a:pt x="91" y="140"/>
                  </a:moveTo>
                  <a:lnTo>
                    <a:pt x="82" y="140"/>
                  </a:lnTo>
                  <a:lnTo>
                    <a:pt x="82" y="172"/>
                  </a:lnTo>
                  <a:lnTo>
                    <a:pt x="91" y="172"/>
                  </a:lnTo>
                  <a:lnTo>
                    <a:pt x="91" y="140"/>
                  </a:lnTo>
                  <a:close/>
                  <a:moveTo>
                    <a:pt x="131" y="140"/>
                  </a:moveTo>
                  <a:lnTo>
                    <a:pt x="122" y="140"/>
                  </a:lnTo>
                  <a:lnTo>
                    <a:pt x="122" y="172"/>
                  </a:lnTo>
                  <a:lnTo>
                    <a:pt x="131" y="172"/>
                  </a:lnTo>
                  <a:lnTo>
                    <a:pt x="131" y="140"/>
                  </a:lnTo>
                  <a:close/>
                  <a:moveTo>
                    <a:pt x="172" y="140"/>
                  </a:moveTo>
                  <a:lnTo>
                    <a:pt x="163" y="140"/>
                  </a:lnTo>
                  <a:lnTo>
                    <a:pt x="163" y="172"/>
                  </a:lnTo>
                  <a:lnTo>
                    <a:pt x="172" y="172"/>
                  </a:lnTo>
                  <a:lnTo>
                    <a:pt x="172" y="140"/>
                  </a:lnTo>
                  <a:close/>
                  <a:moveTo>
                    <a:pt x="213" y="140"/>
                  </a:moveTo>
                  <a:lnTo>
                    <a:pt x="204" y="140"/>
                  </a:lnTo>
                  <a:lnTo>
                    <a:pt x="204" y="172"/>
                  </a:lnTo>
                  <a:lnTo>
                    <a:pt x="213" y="172"/>
                  </a:lnTo>
                  <a:lnTo>
                    <a:pt x="213" y="140"/>
                  </a:lnTo>
                  <a:close/>
                  <a:moveTo>
                    <a:pt x="253" y="140"/>
                  </a:moveTo>
                  <a:lnTo>
                    <a:pt x="244" y="140"/>
                  </a:lnTo>
                  <a:lnTo>
                    <a:pt x="244" y="172"/>
                  </a:lnTo>
                  <a:lnTo>
                    <a:pt x="253" y="172"/>
                  </a:lnTo>
                  <a:lnTo>
                    <a:pt x="253" y="140"/>
                  </a:lnTo>
                  <a:close/>
                  <a:moveTo>
                    <a:pt x="294" y="140"/>
                  </a:moveTo>
                  <a:lnTo>
                    <a:pt x="285" y="140"/>
                  </a:lnTo>
                  <a:lnTo>
                    <a:pt x="285" y="172"/>
                  </a:lnTo>
                  <a:lnTo>
                    <a:pt x="294" y="172"/>
                  </a:lnTo>
                  <a:lnTo>
                    <a:pt x="294" y="140"/>
                  </a:lnTo>
                  <a:close/>
                  <a:moveTo>
                    <a:pt x="334" y="140"/>
                  </a:moveTo>
                  <a:lnTo>
                    <a:pt x="325" y="140"/>
                  </a:lnTo>
                  <a:lnTo>
                    <a:pt x="325" y="172"/>
                  </a:lnTo>
                  <a:lnTo>
                    <a:pt x="334" y="172"/>
                  </a:lnTo>
                  <a:lnTo>
                    <a:pt x="334" y="140"/>
                  </a:lnTo>
                  <a:close/>
                  <a:moveTo>
                    <a:pt x="375" y="140"/>
                  </a:moveTo>
                  <a:lnTo>
                    <a:pt x="366" y="140"/>
                  </a:lnTo>
                  <a:lnTo>
                    <a:pt x="366" y="172"/>
                  </a:lnTo>
                  <a:lnTo>
                    <a:pt x="375" y="172"/>
                  </a:lnTo>
                  <a:lnTo>
                    <a:pt x="375" y="140"/>
                  </a:lnTo>
                  <a:close/>
                  <a:moveTo>
                    <a:pt x="425" y="140"/>
                  </a:moveTo>
                  <a:lnTo>
                    <a:pt x="407" y="140"/>
                  </a:lnTo>
                  <a:lnTo>
                    <a:pt x="407" y="172"/>
                  </a:lnTo>
                  <a:lnTo>
                    <a:pt x="425" y="172"/>
                  </a:lnTo>
                  <a:lnTo>
                    <a:pt x="425" y="140"/>
                  </a:lnTo>
                  <a:close/>
                  <a:moveTo>
                    <a:pt x="515" y="140"/>
                  </a:moveTo>
                  <a:lnTo>
                    <a:pt x="492" y="140"/>
                  </a:lnTo>
                  <a:lnTo>
                    <a:pt x="492" y="172"/>
                  </a:lnTo>
                  <a:lnTo>
                    <a:pt x="587" y="172"/>
                  </a:lnTo>
                  <a:lnTo>
                    <a:pt x="587" y="168"/>
                  </a:lnTo>
                  <a:lnTo>
                    <a:pt x="515" y="168"/>
                  </a:lnTo>
                  <a:lnTo>
                    <a:pt x="515" y="140"/>
                  </a:lnTo>
                  <a:close/>
                  <a:moveTo>
                    <a:pt x="551" y="140"/>
                  </a:moveTo>
                  <a:lnTo>
                    <a:pt x="542" y="140"/>
                  </a:lnTo>
                  <a:lnTo>
                    <a:pt x="542" y="168"/>
                  </a:lnTo>
                  <a:lnTo>
                    <a:pt x="551" y="168"/>
                  </a:lnTo>
                  <a:lnTo>
                    <a:pt x="551" y="140"/>
                  </a:lnTo>
                  <a:close/>
                  <a:moveTo>
                    <a:pt x="587" y="140"/>
                  </a:moveTo>
                  <a:lnTo>
                    <a:pt x="578" y="140"/>
                  </a:lnTo>
                  <a:lnTo>
                    <a:pt x="578" y="168"/>
                  </a:lnTo>
                  <a:lnTo>
                    <a:pt x="587" y="168"/>
                  </a:lnTo>
                  <a:lnTo>
                    <a:pt x="587" y="140"/>
                  </a:lnTo>
                  <a:close/>
                  <a:moveTo>
                    <a:pt x="95" y="100"/>
                  </a:moveTo>
                  <a:lnTo>
                    <a:pt x="82" y="100"/>
                  </a:lnTo>
                  <a:lnTo>
                    <a:pt x="82" y="132"/>
                  </a:lnTo>
                  <a:lnTo>
                    <a:pt x="95" y="132"/>
                  </a:lnTo>
                  <a:lnTo>
                    <a:pt x="95" y="100"/>
                  </a:lnTo>
                  <a:close/>
                  <a:moveTo>
                    <a:pt x="136" y="100"/>
                  </a:moveTo>
                  <a:lnTo>
                    <a:pt x="127" y="100"/>
                  </a:lnTo>
                  <a:lnTo>
                    <a:pt x="127" y="132"/>
                  </a:lnTo>
                  <a:lnTo>
                    <a:pt x="136" y="132"/>
                  </a:lnTo>
                  <a:lnTo>
                    <a:pt x="136" y="100"/>
                  </a:lnTo>
                  <a:close/>
                  <a:moveTo>
                    <a:pt x="176" y="100"/>
                  </a:moveTo>
                  <a:lnTo>
                    <a:pt x="167" y="100"/>
                  </a:lnTo>
                  <a:lnTo>
                    <a:pt x="167" y="132"/>
                  </a:lnTo>
                  <a:lnTo>
                    <a:pt x="176" y="132"/>
                  </a:lnTo>
                  <a:lnTo>
                    <a:pt x="176" y="100"/>
                  </a:lnTo>
                  <a:close/>
                  <a:moveTo>
                    <a:pt x="217" y="100"/>
                  </a:moveTo>
                  <a:lnTo>
                    <a:pt x="208" y="100"/>
                  </a:lnTo>
                  <a:lnTo>
                    <a:pt x="208" y="132"/>
                  </a:lnTo>
                  <a:lnTo>
                    <a:pt x="217" y="132"/>
                  </a:lnTo>
                  <a:lnTo>
                    <a:pt x="217" y="100"/>
                  </a:lnTo>
                  <a:close/>
                  <a:moveTo>
                    <a:pt x="258" y="100"/>
                  </a:moveTo>
                  <a:lnTo>
                    <a:pt x="249" y="100"/>
                  </a:lnTo>
                  <a:lnTo>
                    <a:pt x="249" y="132"/>
                  </a:lnTo>
                  <a:lnTo>
                    <a:pt x="258" y="132"/>
                  </a:lnTo>
                  <a:lnTo>
                    <a:pt x="258" y="100"/>
                  </a:lnTo>
                  <a:close/>
                  <a:moveTo>
                    <a:pt x="298" y="100"/>
                  </a:moveTo>
                  <a:lnTo>
                    <a:pt x="289" y="100"/>
                  </a:lnTo>
                  <a:lnTo>
                    <a:pt x="289" y="132"/>
                  </a:lnTo>
                  <a:lnTo>
                    <a:pt x="298" y="132"/>
                  </a:lnTo>
                  <a:lnTo>
                    <a:pt x="298" y="100"/>
                  </a:lnTo>
                  <a:close/>
                  <a:moveTo>
                    <a:pt x="339" y="100"/>
                  </a:moveTo>
                  <a:lnTo>
                    <a:pt x="330" y="100"/>
                  </a:lnTo>
                  <a:lnTo>
                    <a:pt x="330" y="132"/>
                  </a:lnTo>
                  <a:lnTo>
                    <a:pt x="339" y="132"/>
                  </a:lnTo>
                  <a:lnTo>
                    <a:pt x="339" y="100"/>
                  </a:lnTo>
                  <a:close/>
                  <a:moveTo>
                    <a:pt x="380" y="100"/>
                  </a:moveTo>
                  <a:lnTo>
                    <a:pt x="371" y="100"/>
                  </a:lnTo>
                  <a:lnTo>
                    <a:pt x="371" y="132"/>
                  </a:lnTo>
                  <a:lnTo>
                    <a:pt x="380" y="132"/>
                  </a:lnTo>
                  <a:lnTo>
                    <a:pt x="380" y="100"/>
                  </a:lnTo>
                  <a:close/>
                  <a:moveTo>
                    <a:pt x="420" y="100"/>
                  </a:moveTo>
                  <a:lnTo>
                    <a:pt x="411" y="100"/>
                  </a:lnTo>
                  <a:lnTo>
                    <a:pt x="411" y="132"/>
                  </a:lnTo>
                  <a:lnTo>
                    <a:pt x="420" y="132"/>
                  </a:lnTo>
                  <a:lnTo>
                    <a:pt x="420" y="100"/>
                  </a:lnTo>
                  <a:close/>
                  <a:moveTo>
                    <a:pt x="461" y="100"/>
                  </a:moveTo>
                  <a:lnTo>
                    <a:pt x="452" y="100"/>
                  </a:lnTo>
                  <a:lnTo>
                    <a:pt x="452" y="132"/>
                  </a:lnTo>
                  <a:lnTo>
                    <a:pt x="461" y="132"/>
                  </a:lnTo>
                  <a:lnTo>
                    <a:pt x="461" y="100"/>
                  </a:lnTo>
                  <a:close/>
                  <a:moveTo>
                    <a:pt x="515" y="100"/>
                  </a:moveTo>
                  <a:lnTo>
                    <a:pt x="492" y="100"/>
                  </a:lnTo>
                  <a:lnTo>
                    <a:pt x="492" y="132"/>
                  </a:lnTo>
                  <a:lnTo>
                    <a:pt x="587" y="132"/>
                  </a:lnTo>
                  <a:lnTo>
                    <a:pt x="587" y="128"/>
                  </a:lnTo>
                  <a:lnTo>
                    <a:pt x="515" y="128"/>
                  </a:lnTo>
                  <a:lnTo>
                    <a:pt x="515" y="100"/>
                  </a:lnTo>
                  <a:close/>
                  <a:moveTo>
                    <a:pt x="551" y="100"/>
                  </a:moveTo>
                  <a:lnTo>
                    <a:pt x="542" y="100"/>
                  </a:lnTo>
                  <a:lnTo>
                    <a:pt x="542" y="128"/>
                  </a:lnTo>
                  <a:lnTo>
                    <a:pt x="551" y="128"/>
                  </a:lnTo>
                  <a:lnTo>
                    <a:pt x="551" y="100"/>
                  </a:lnTo>
                  <a:close/>
                  <a:moveTo>
                    <a:pt x="642" y="96"/>
                  </a:moveTo>
                  <a:lnTo>
                    <a:pt x="610" y="96"/>
                  </a:lnTo>
                  <a:lnTo>
                    <a:pt x="610" y="118"/>
                  </a:lnTo>
                  <a:lnTo>
                    <a:pt x="642" y="118"/>
                  </a:lnTo>
                  <a:lnTo>
                    <a:pt x="642" y="96"/>
                  </a:lnTo>
                  <a:close/>
                  <a:moveTo>
                    <a:pt x="551" y="60"/>
                  </a:moveTo>
                  <a:lnTo>
                    <a:pt x="542" y="60"/>
                  </a:lnTo>
                  <a:lnTo>
                    <a:pt x="542" y="86"/>
                  </a:lnTo>
                  <a:lnTo>
                    <a:pt x="551" y="86"/>
                  </a:lnTo>
                  <a:lnTo>
                    <a:pt x="551" y="60"/>
                  </a:lnTo>
                  <a:close/>
                  <a:moveTo>
                    <a:pt x="587" y="60"/>
                  </a:moveTo>
                  <a:lnTo>
                    <a:pt x="578" y="60"/>
                  </a:lnTo>
                  <a:lnTo>
                    <a:pt x="578" y="86"/>
                  </a:lnTo>
                  <a:lnTo>
                    <a:pt x="642" y="86"/>
                  </a:lnTo>
                  <a:lnTo>
                    <a:pt x="642" y="82"/>
                  </a:lnTo>
                  <a:lnTo>
                    <a:pt x="587" y="82"/>
                  </a:lnTo>
                  <a:lnTo>
                    <a:pt x="587" y="60"/>
                  </a:lnTo>
                  <a:close/>
                  <a:moveTo>
                    <a:pt x="95" y="60"/>
                  </a:moveTo>
                  <a:lnTo>
                    <a:pt x="86" y="60"/>
                  </a:lnTo>
                  <a:lnTo>
                    <a:pt x="86" y="82"/>
                  </a:lnTo>
                  <a:lnTo>
                    <a:pt x="95" y="82"/>
                  </a:lnTo>
                  <a:lnTo>
                    <a:pt x="95" y="60"/>
                  </a:lnTo>
                  <a:close/>
                  <a:moveTo>
                    <a:pt x="149" y="60"/>
                  </a:moveTo>
                  <a:lnTo>
                    <a:pt x="140" y="60"/>
                  </a:lnTo>
                  <a:lnTo>
                    <a:pt x="140" y="82"/>
                  </a:lnTo>
                  <a:lnTo>
                    <a:pt x="149" y="82"/>
                  </a:lnTo>
                  <a:lnTo>
                    <a:pt x="149" y="60"/>
                  </a:lnTo>
                  <a:close/>
                  <a:moveTo>
                    <a:pt x="204" y="60"/>
                  </a:moveTo>
                  <a:lnTo>
                    <a:pt x="194" y="60"/>
                  </a:lnTo>
                  <a:lnTo>
                    <a:pt x="194" y="82"/>
                  </a:lnTo>
                  <a:lnTo>
                    <a:pt x="204" y="82"/>
                  </a:lnTo>
                  <a:lnTo>
                    <a:pt x="204" y="60"/>
                  </a:lnTo>
                  <a:close/>
                  <a:moveTo>
                    <a:pt x="258" y="60"/>
                  </a:moveTo>
                  <a:lnTo>
                    <a:pt x="249" y="60"/>
                  </a:lnTo>
                  <a:lnTo>
                    <a:pt x="249" y="82"/>
                  </a:lnTo>
                  <a:lnTo>
                    <a:pt x="258" y="82"/>
                  </a:lnTo>
                  <a:lnTo>
                    <a:pt x="258" y="60"/>
                  </a:lnTo>
                  <a:close/>
                  <a:moveTo>
                    <a:pt x="312" y="60"/>
                  </a:moveTo>
                  <a:lnTo>
                    <a:pt x="303" y="60"/>
                  </a:lnTo>
                  <a:lnTo>
                    <a:pt x="303" y="82"/>
                  </a:lnTo>
                  <a:lnTo>
                    <a:pt x="312" y="82"/>
                  </a:lnTo>
                  <a:lnTo>
                    <a:pt x="312" y="60"/>
                  </a:lnTo>
                  <a:close/>
                  <a:moveTo>
                    <a:pt x="366" y="60"/>
                  </a:moveTo>
                  <a:lnTo>
                    <a:pt x="357" y="60"/>
                  </a:lnTo>
                  <a:lnTo>
                    <a:pt x="357" y="82"/>
                  </a:lnTo>
                  <a:lnTo>
                    <a:pt x="366" y="82"/>
                  </a:lnTo>
                  <a:lnTo>
                    <a:pt x="366" y="60"/>
                  </a:lnTo>
                  <a:close/>
                  <a:moveTo>
                    <a:pt x="420" y="60"/>
                  </a:moveTo>
                  <a:lnTo>
                    <a:pt x="411" y="60"/>
                  </a:lnTo>
                  <a:lnTo>
                    <a:pt x="411" y="82"/>
                  </a:lnTo>
                  <a:lnTo>
                    <a:pt x="420" y="82"/>
                  </a:lnTo>
                  <a:lnTo>
                    <a:pt x="420" y="60"/>
                  </a:lnTo>
                  <a:close/>
                  <a:moveTo>
                    <a:pt x="474" y="60"/>
                  </a:moveTo>
                  <a:lnTo>
                    <a:pt x="465" y="60"/>
                  </a:lnTo>
                  <a:lnTo>
                    <a:pt x="465" y="82"/>
                  </a:lnTo>
                  <a:lnTo>
                    <a:pt x="474" y="82"/>
                  </a:lnTo>
                  <a:lnTo>
                    <a:pt x="474" y="60"/>
                  </a:lnTo>
                  <a:close/>
                  <a:moveTo>
                    <a:pt x="515" y="60"/>
                  </a:moveTo>
                  <a:lnTo>
                    <a:pt x="493" y="60"/>
                  </a:lnTo>
                  <a:lnTo>
                    <a:pt x="493" y="82"/>
                  </a:lnTo>
                  <a:lnTo>
                    <a:pt x="515" y="82"/>
                  </a:lnTo>
                  <a:lnTo>
                    <a:pt x="515" y="60"/>
                  </a:lnTo>
                  <a:close/>
                  <a:moveTo>
                    <a:pt x="642" y="60"/>
                  </a:moveTo>
                  <a:lnTo>
                    <a:pt x="610" y="60"/>
                  </a:lnTo>
                  <a:lnTo>
                    <a:pt x="610" y="82"/>
                  </a:lnTo>
                  <a:lnTo>
                    <a:pt x="642" y="82"/>
                  </a:lnTo>
                  <a:lnTo>
                    <a:pt x="642" y="60"/>
                  </a:lnTo>
                  <a:close/>
                </a:path>
              </a:pathLst>
            </a:custGeom>
            <a:solidFill>
              <a:srgbClr val="0083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20" name="AutoShape 311"/>
          <p:cNvSpPr>
            <a:spLocks/>
          </p:cNvSpPr>
          <p:nvPr/>
        </p:nvSpPr>
        <p:spPr bwMode="auto">
          <a:xfrm>
            <a:off x="1997418" y="2306631"/>
            <a:ext cx="596647" cy="434337"/>
          </a:xfrm>
          <a:custGeom>
            <a:avLst/>
            <a:gdLst>
              <a:gd name="T0" fmla="+- 0 15014 14143"/>
              <a:gd name="T1" fmla="*/ T0 w 871"/>
              <a:gd name="T2" fmla="+- 0 1658 1570"/>
              <a:gd name="T3" fmla="*/ 1658 h 444"/>
              <a:gd name="T4" fmla="+- 0 14600 14143"/>
              <a:gd name="T5" fmla="*/ T4 w 871"/>
              <a:gd name="T6" fmla="+- 0 1898 1570"/>
              <a:gd name="T7" fmla="*/ 1898 h 444"/>
              <a:gd name="T8" fmla="+- 0 14584 14143"/>
              <a:gd name="T9" fmla="*/ T8 w 871"/>
              <a:gd name="T10" fmla="+- 0 1903 1570"/>
              <a:gd name="T11" fmla="*/ 1903 h 444"/>
              <a:gd name="T12" fmla="+- 0 14571 14143"/>
              <a:gd name="T13" fmla="*/ T12 w 871"/>
              <a:gd name="T14" fmla="+- 0 1902 1570"/>
              <a:gd name="T15" fmla="*/ 1902 h 444"/>
              <a:gd name="T16" fmla="+- 0 14561 14143"/>
              <a:gd name="T17" fmla="*/ T16 w 871"/>
              <a:gd name="T18" fmla="+- 0 1900 1570"/>
              <a:gd name="T19" fmla="*/ 1900 h 444"/>
              <a:gd name="T20" fmla="+- 0 14558 14143"/>
              <a:gd name="T21" fmla="*/ T20 w 871"/>
              <a:gd name="T22" fmla="+- 0 1898 1570"/>
              <a:gd name="T23" fmla="*/ 1898 h 444"/>
              <a:gd name="T24" fmla="+- 0 14143 14143"/>
              <a:gd name="T25" fmla="*/ T24 w 871"/>
              <a:gd name="T26" fmla="+- 0 1658 1570"/>
              <a:gd name="T27" fmla="*/ 1658 h 444"/>
              <a:gd name="T28" fmla="+- 0 14143 14143"/>
              <a:gd name="T29" fmla="*/ T28 w 871"/>
              <a:gd name="T30" fmla="+- 0 2013 1570"/>
              <a:gd name="T31" fmla="*/ 2013 h 444"/>
              <a:gd name="T32" fmla="+- 0 15014 14143"/>
              <a:gd name="T33" fmla="*/ T32 w 871"/>
              <a:gd name="T34" fmla="+- 0 2013 1570"/>
              <a:gd name="T35" fmla="*/ 2013 h 444"/>
              <a:gd name="T36" fmla="+- 0 15014 14143"/>
              <a:gd name="T37" fmla="*/ T36 w 871"/>
              <a:gd name="T38" fmla="+- 0 1903 1570"/>
              <a:gd name="T39" fmla="*/ 1903 h 444"/>
              <a:gd name="T40" fmla="+- 0 15014 14143"/>
              <a:gd name="T41" fmla="*/ T40 w 871"/>
              <a:gd name="T42" fmla="+- 0 1658 1570"/>
              <a:gd name="T43" fmla="*/ 1658 h 444"/>
              <a:gd name="T44" fmla="+- 0 15014 14143"/>
              <a:gd name="T45" fmla="*/ T44 w 871"/>
              <a:gd name="T46" fmla="+- 0 1570 1570"/>
              <a:gd name="T47" fmla="*/ 1570 h 444"/>
              <a:gd name="T48" fmla="+- 0 14143 14143"/>
              <a:gd name="T49" fmla="*/ T48 w 871"/>
              <a:gd name="T50" fmla="+- 0 1570 1570"/>
              <a:gd name="T51" fmla="*/ 1570 h 444"/>
              <a:gd name="T52" fmla="+- 0 14143 14143"/>
              <a:gd name="T53" fmla="*/ T52 w 871"/>
              <a:gd name="T54" fmla="+- 0 1621 1570"/>
              <a:gd name="T55" fmla="*/ 1621 h 444"/>
              <a:gd name="T56" fmla="+- 0 14579 14143"/>
              <a:gd name="T57" fmla="*/ T56 w 871"/>
              <a:gd name="T58" fmla="+- 0 1876 1570"/>
              <a:gd name="T59" fmla="*/ 1876 h 444"/>
              <a:gd name="T60" fmla="+- 0 15014 14143"/>
              <a:gd name="T61" fmla="*/ T60 w 871"/>
              <a:gd name="T62" fmla="+- 0 1624 1570"/>
              <a:gd name="T63" fmla="*/ 1624 h 444"/>
              <a:gd name="T64" fmla="+- 0 15014 14143"/>
              <a:gd name="T65" fmla="*/ T64 w 871"/>
              <a:gd name="T66" fmla="+- 0 1570 1570"/>
              <a:gd name="T67" fmla="*/ 1570 h 44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</a:cxnLst>
            <a:rect l="0" t="0" r="r" b="b"/>
            <a:pathLst>
              <a:path w="871" h="444">
                <a:moveTo>
                  <a:pt x="871" y="88"/>
                </a:moveTo>
                <a:lnTo>
                  <a:pt x="457" y="328"/>
                </a:lnTo>
                <a:lnTo>
                  <a:pt x="441" y="333"/>
                </a:lnTo>
                <a:lnTo>
                  <a:pt x="428" y="332"/>
                </a:lnTo>
                <a:lnTo>
                  <a:pt x="418" y="330"/>
                </a:lnTo>
                <a:lnTo>
                  <a:pt x="415" y="328"/>
                </a:lnTo>
                <a:lnTo>
                  <a:pt x="0" y="88"/>
                </a:lnTo>
                <a:lnTo>
                  <a:pt x="0" y="443"/>
                </a:lnTo>
                <a:lnTo>
                  <a:pt x="871" y="443"/>
                </a:lnTo>
                <a:lnTo>
                  <a:pt x="871" y="333"/>
                </a:lnTo>
                <a:lnTo>
                  <a:pt x="871" y="88"/>
                </a:lnTo>
                <a:close/>
                <a:moveTo>
                  <a:pt x="871" y="0"/>
                </a:moveTo>
                <a:lnTo>
                  <a:pt x="0" y="0"/>
                </a:lnTo>
                <a:lnTo>
                  <a:pt x="0" y="51"/>
                </a:lnTo>
                <a:lnTo>
                  <a:pt x="436" y="306"/>
                </a:lnTo>
                <a:lnTo>
                  <a:pt x="871" y="54"/>
                </a:lnTo>
                <a:lnTo>
                  <a:pt x="871" y="0"/>
                </a:lnTo>
                <a:close/>
              </a:path>
            </a:pathLst>
          </a:custGeom>
          <a:solidFill>
            <a:srgbClr val="0083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2023439" y="3184684"/>
            <a:ext cx="471976" cy="550364"/>
            <a:chOff x="0" y="0"/>
            <a:chExt cx="539" cy="631"/>
          </a:xfrm>
        </p:grpSpPr>
        <p:sp>
          <p:nvSpPr>
            <p:cNvPr id="22" name="AutoShape 265"/>
            <p:cNvSpPr>
              <a:spLocks/>
            </p:cNvSpPr>
            <p:nvPr/>
          </p:nvSpPr>
          <p:spPr bwMode="auto">
            <a:xfrm>
              <a:off x="0" y="0"/>
              <a:ext cx="539" cy="631"/>
            </a:xfrm>
            <a:custGeom>
              <a:avLst/>
              <a:gdLst>
                <a:gd name="T0" fmla="*/ 523 w 539"/>
                <a:gd name="T1" fmla="*/ 242 h 631"/>
                <a:gd name="T2" fmla="*/ 15 w 539"/>
                <a:gd name="T3" fmla="*/ 242 h 631"/>
                <a:gd name="T4" fmla="*/ 15 w 539"/>
                <a:gd name="T5" fmla="*/ 630 h 631"/>
                <a:gd name="T6" fmla="*/ 523 w 539"/>
                <a:gd name="T7" fmla="*/ 622 h 631"/>
                <a:gd name="T8" fmla="*/ 523 w 539"/>
                <a:gd name="T9" fmla="*/ 242 h 631"/>
                <a:gd name="T10" fmla="*/ 539 w 539"/>
                <a:gd name="T11" fmla="*/ 59 h 631"/>
                <a:gd name="T12" fmla="*/ 0 w 539"/>
                <a:gd name="T13" fmla="*/ 59 h 631"/>
                <a:gd name="T14" fmla="*/ 0 w 539"/>
                <a:gd name="T15" fmla="*/ 215 h 631"/>
                <a:gd name="T16" fmla="*/ 539 w 539"/>
                <a:gd name="T17" fmla="*/ 215 h 631"/>
                <a:gd name="T18" fmla="*/ 539 w 539"/>
                <a:gd name="T19" fmla="*/ 59 h 631"/>
                <a:gd name="T20" fmla="*/ 539 w 539"/>
                <a:gd name="T21" fmla="*/ 54 h 631"/>
                <a:gd name="T22" fmla="*/ 500 w 539"/>
                <a:gd name="T23" fmla="*/ 27 h 631"/>
                <a:gd name="T24" fmla="*/ 482 w 539"/>
                <a:gd name="T25" fmla="*/ 14 h 631"/>
                <a:gd name="T26" fmla="*/ 462 w 539"/>
                <a:gd name="T27" fmla="*/ 0 h 631"/>
                <a:gd name="T28" fmla="*/ 378 w 539"/>
                <a:gd name="T29" fmla="*/ 0 h 631"/>
                <a:gd name="T30" fmla="*/ 378 w 539"/>
                <a:gd name="T31" fmla="*/ 27 h 631"/>
                <a:gd name="T32" fmla="*/ 161 w 539"/>
                <a:gd name="T33" fmla="*/ 27 h 631"/>
                <a:gd name="T34" fmla="*/ 173 w 539"/>
                <a:gd name="T35" fmla="*/ 14 h 631"/>
                <a:gd name="T36" fmla="*/ 365 w 539"/>
                <a:gd name="T37" fmla="*/ 14 h 631"/>
                <a:gd name="T38" fmla="*/ 378 w 539"/>
                <a:gd name="T39" fmla="*/ 27 h 631"/>
                <a:gd name="T40" fmla="*/ 378 w 539"/>
                <a:gd name="T41" fmla="*/ 0 h 631"/>
                <a:gd name="T42" fmla="*/ 77 w 539"/>
                <a:gd name="T43" fmla="*/ 0 h 631"/>
                <a:gd name="T44" fmla="*/ 0 w 539"/>
                <a:gd name="T45" fmla="*/ 54 h 631"/>
                <a:gd name="T46" fmla="*/ 539 w 539"/>
                <a:gd name="T47" fmla="*/ 54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39" h="631">
                  <a:moveTo>
                    <a:pt x="523" y="242"/>
                  </a:moveTo>
                  <a:lnTo>
                    <a:pt x="15" y="242"/>
                  </a:lnTo>
                  <a:lnTo>
                    <a:pt x="15" y="630"/>
                  </a:lnTo>
                  <a:lnTo>
                    <a:pt x="523" y="622"/>
                  </a:lnTo>
                  <a:lnTo>
                    <a:pt x="523" y="242"/>
                  </a:lnTo>
                  <a:close/>
                  <a:moveTo>
                    <a:pt x="539" y="59"/>
                  </a:moveTo>
                  <a:lnTo>
                    <a:pt x="0" y="59"/>
                  </a:lnTo>
                  <a:lnTo>
                    <a:pt x="0" y="215"/>
                  </a:lnTo>
                  <a:lnTo>
                    <a:pt x="539" y="215"/>
                  </a:lnTo>
                  <a:lnTo>
                    <a:pt x="539" y="59"/>
                  </a:lnTo>
                  <a:close/>
                  <a:moveTo>
                    <a:pt x="539" y="54"/>
                  </a:moveTo>
                  <a:lnTo>
                    <a:pt x="500" y="27"/>
                  </a:lnTo>
                  <a:lnTo>
                    <a:pt x="482" y="14"/>
                  </a:lnTo>
                  <a:lnTo>
                    <a:pt x="462" y="0"/>
                  </a:lnTo>
                  <a:lnTo>
                    <a:pt x="378" y="0"/>
                  </a:lnTo>
                  <a:lnTo>
                    <a:pt x="378" y="27"/>
                  </a:lnTo>
                  <a:lnTo>
                    <a:pt x="161" y="27"/>
                  </a:lnTo>
                  <a:lnTo>
                    <a:pt x="173" y="14"/>
                  </a:lnTo>
                  <a:lnTo>
                    <a:pt x="365" y="14"/>
                  </a:lnTo>
                  <a:lnTo>
                    <a:pt x="378" y="27"/>
                  </a:lnTo>
                  <a:lnTo>
                    <a:pt x="378" y="0"/>
                  </a:lnTo>
                  <a:lnTo>
                    <a:pt x="77" y="0"/>
                  </a:lnTo>
                  <a:lnTo>
                    <a:pt x="0" y="54"/>
                  </a:lnTo>
                  <a:lnTo>
                    <a:pt x="539" y="54"/>
                  </a:lnTo>
                  <a:close/>
                </a:path>
              </a:pathLst>
            </a:custGeom>
            <a:solidFill>
              <a:srgbClr val="0083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23" name="AutoShape 260"/>
          <p:cNvSpPr>
            <a:spLocks/>
          </p:cNvSpPr>
          <p:nvPr/>
        </p:nvSpPr>
        <p:spPr bwMode="auto">
          <a:xfrm>
            <a:off x="1898067" y="3994979"/>
            <a:ext cx="635997" cy="701709"/>
          </a:xfrm>
          <a:custGeom>
            <a:avLst/>
            <a:gdLst>
              <a:gd name="T0" fmla="+- 0 14401 14202"/>
              <a:gd name="T1" fmla="*/ T0 w 771"/>
              <a:gd name="T2" fmla="+- 0 527 330"/>
              <a:gd name="T3" fmla="*/ 527 h 892"/>
              <a:gd name="T4" fmla="+- 0 14410 14202"/>
              <a:gd name="T5" fmla="*/ T4 w 771"/>
              <a:gd name="T6" fmla="+- 0 642 330"/>
              <a:gd name="T7" fmla="*/ 642 h 892"/>
              <a:gd name="T8" fmla="+- 0 14571 14202"/>
              <a:gd name="T9" fmla="*/ T8 w 771"/>
              <a:gd name="T10" fmla="+- 0 1181 330"/>
              <a:gd name="T11" fmla="*/ 1181 h 892"/>
              <a:gd name="T12" fmla="+- 0 14648 14202"/>
              <a:gd name="T13" fmla="*/ T12 w 771"/>
              <a:gd name="T14" fmla="+- 0 1219 330"/>
              <a:gd name="T15" fmla="*/ 1219 h 892"/>
              <a:gd name="T16" fmla="+- 0 14682 14202"/>
              <a:gd name="T17" fmla="*/ T16 w 771"/>
              <a:gd name="T18" fmla="+- 0 1068 330"/>
              <a:gd name="T19" fmla="*/ 1068 h 892"/>
              <a:gd name="T20" fmla="+- 0 14580 14202"/>
              <a:gd name="T21" fmla="*/ T20 w 771"/>
              <a:gd name="T22" fmla="+- 0 992 330"/>
              <a:gd name="T23" fmla="*/ 992 h 892"/>
              <a:gd name="T24" fmla="+- 0 14569 14202"/>
              <a:gd name="T25" fmla="*/ T24 w 771"/>
              <a:gd name="T26" fmla="+- 0 960 330"/>
              <a:gd name="T27" fmla="*/ 960 h 892"/>
              <a:gd name="T28" fmla="+- 0 14644 14202"/>
              <a:gd name="T29" fmla="*/ T28 w 771"/>
              <a:gd name="T30" fmla="+- 0 858 330"/>
              <a:gd name="T31" fmla="*/ 858 h 892"/>
              <a:gd name="T32" fmla="+- 0 14716 14202"/>
              <a:gd name="T33" fmla="*/ T32 w 771"/>
              <a:gd name="T34" fmla="+- 0 596 330"/>
              <a:gd name="T35" fmla="*/ 596 h 892"/>
              <a:gd name="T36" fmla="+- 0 14460 14202"/>
              <a:gd name="T37" fmla="*/ T36 w 771"/>
              <a:gd name="T38" fmla="+- 0 506 330"/>
              <a:gd name="T39" fmla="*/ 506 h 892"/>
              <a:gd name="T40" fmla="+- 0 14705 14202"/>
              <a:gd name="T41" fmla="*/ T40 w 771"/>
              <a:gd name="T42" fmla="+- 0 1135 330"/>
              <a:gd name="T43" fmla="*/ 1135 h 892"/>
              <a:gd name="T44" fmla="+- 0 14737 14202"/>
              <a:gd name="T45" fmla="*/ T44 w 771"/>
              <a:gd name="T46" fmla="+- 0 1124 330"/>
              <a:gd name="T47" fmla="*/ 1124 h 892"/>
              <a:gd name="T48" fmla="+- 0 14804 14202"/>
              <a:gd name="T49" fmla="*/ T48 w 771"/>
              <a:gd name="T50" fmla="+- 0 1101 330"/>
              <a:gd name="T51" fmla="*/ 1101 h 892"/>
              <a:gd name="T52" fmla="+- 0 14952 14202"/>
              <a:gd name="T53" fmla="*/ T52 w 771"/>
              <a:gd name="T54" fmla="+- 0 1108 330"/>
              <a:gd name="T55" fmla="*/ 1108 h 892"/>
              <a:gd name="T56" fmla="+- 0 14954 14202"/>
              <a:gd name="T57" fmla="*/ T56 w 771"/>
              <a:gd name="T58" fmla="+- 0 999 330"/>
              <a:gd name="T59" fmla="*/ 999 h 892"/>
              <a:gd name="T60" fmla="+- 0 14966 14202"/>
              <a:gd name="T61" fmla="*/ T60 w 771"/>
              <a:gd name="T62" fmla="+- 0 1090 330"/>
              <a:gd name="T63" fmla="*/ 1090 h 892"/>
              <a:gd name="T64" fmla="+- 0 14954 14202"/>
              <a:gd name="T65" fmla="*/ T64 w 771"/>
              <a:gd name="T66" fmla="+- 0 999 330"/>
              <a:gd name="T67" fmla="*/ 999 h 892"/>
              <a:gd name="T68" fmla="+- 0 14603 14202"/>
              <a:gd name="T69" fmla="*/ T68 w 771"/>
              <a:gd name="T70" fmla="+- 0 1060 330"/>
              <a:gd name="T71" fmla="*/ 1060 h 892"/>
              <a:gd name="T72" fmla="+- 0 14816 14202"/>
              <a:gd name="T73" fmla="*/ T72 w 771"/>
              <a:gd name="T74" fmla="+- 0 1033 330"/>
              <a:gd name="T75" fmla="*/ 1033 h 892"/>
              <a:gd name="T76" fmla="+- 0 14781 14202"/>
              <a:gd name="T77" fmla="*/ T76 w 771"/>
              <a:gd name="T78" fmla="+- 0 935 330"/>
              <a:gd name="T79" fmla="*/ 935 h 892"/>
              <a:gd name="T80" fmla="+- 0 14702 14202"/>
              <a:gd name="T81" fmla="*/ T80 w 771"/>
              <a:gd name="T82" fmla="+- 0 1025 330"/>
              <a:gd name="T83" fmla="*/ 1025 h 892"/>
              <a:gd name="T84" fmla="+- 0 14954 14202"/>
              <a:gd name="T85" fmla="*/ T84 w 771"/>
              <a:gd name="T86" fmla="+- 0 999 330"/>
              <a:gd name="T87" fmla="*/ 999 h 892"/>
              <a:gd name="T88" fmla="+- 0 14919 14202"/>
              <a:gd name="T89" fmla="*/ T88 w 771"/>
              <a:gd name="T90" fmla="+- 0 900 330"/>
              <a:gd name="T91" fmla="*/ 900 h 892"/>
              <a:gd name="T92" fmla="+- 0 14951 14202"/>
              <a:gd name="T93" fmla="*/ T92 w 771"/>
              <a:gd name="T94" fmla="+- 0 991 330"/>
              <a:gd name="T95" fmla="*/ 991 h 892"/>
              <a:gd name="T96" fmla="+- 0 14636 14202"/>
              <a:gd name="T97" fmla="*/ T96 w 771"/>
              <a:gd name="T98" fmla="+- 0 936 330"/>
              <a:gd name="T99" fmla="*/ 936 h 892"/>
              <a:gd name="T100" fmla="+- 0 14746 14202"/>
              <a:gd name="T101" fmla="*/ T100 w 771"/>
              <a:gd name="T102" fmla="+- 0 935 330"/>
              <a:gd name="T103" fmla="*/ 935 h 892"/>
              <a:gd name="T104" fmla="+- 0 14648 14202"/>
              <a:gd name="T105" fmla="*/ T104 w 771"/>
              <a:gd name="T106" fmla="+- 0 869 330"/>
              <a:gd name="T107" fmla="*/ 869 h 892"/>
              <a:gd name="T108" fmla="+- 0 14668 14202"/>
              <a:gd name="T109" fmla="*/ T108 w 771"/>
              <a:gd name="T110" fmla="+- 0 926 330"/>
              <a:gd name="T111" fmla="*/ 926 h 892"/>
              <a:gd name="T112" fmla="+- 0 14919 14202"/>
              <a:gd name="T113" fmla="*/ T112 w 771"/>
              <a:gd name="T114" fmla="+- 0 900 330"/>
              <a:gd name="T115" fmla="*/ 900 h 892"/>
              <a:gd name="T116" fmla="+- 0 14885 14202"/>
              <a:gd name="T117" fmla="*/ T116 w 771"/>
              <a:gd name="T118" fmla="+- 0 800 330"/>
              <a:gd name="T119" fmla="*/ 800 h 892"/>
              <a:gd name="T120" fmla="+- 0 14916 14202"/>
              <a:gd name="T121" fmla="*/ T120 w 771"/>
              <a:gd name="T122" fmla="+- 0 891 330"/>
              <a:gd name="T123" fmla="*/ 891 h 892"/>
              <a:gd name="T124" fmla="+- 0 14795 14202"/>
              <a:gd name="T125" fmla="*/ T124 w 771"/>
              <a:gd name="T126" fmla="+- 0 764 330"/>
              <a:gd name="T127" fmla="*/ 764 h 892"/>
              <a:gd name="T128" fmla="+- 0 14747 14202"/>
              <a:gd name="T129" fmla="*/ T128 w 771"/>
              <a:gd name="T130" fmla="+- 0 835 330"/>
              <a:gd name="T131" fmla="*/ 835 h 892"/>
              <a:gd name="T132" fmla="+- 0 14811 14202"/>
              <a:gd name="T133" fmla="*/ T132 w 771"/>
              <a:gd name="T134" fmla="+- 0 589 330"/>
              <a:gd name="T135" fmla="*/ 589 h 892"/>
              <a:gd name="T136" fmla="+- 0 14396 14202"/>
              <a:gd name="T137" fmla="*/ T136 w 771"/>
              <a:gd name="T138" fmla="+- 0 335 330"/>
              <a:gd name="T139" fmla="*/ 335 h 892"/>
              <a:gd name="T140" fmla="+- 0 14277 14202"/>
              <a:gd name="T141" fmla="*/ T140 w 771"/>
              <a:gd name="T142" fmla="+- 0 393 330"/>
              <a:gd name="T143" fmla="*/ 393 h 892"/>
              <a:gd name="T144" fmla="+- 0 14206 14202"/>
              <a:gd name="T145" fmla="*/ T144 w 771"/>
              <a:gd name="T146" fmla="+- 0 517 330"/>
              <a:gd name="T147" fmla="*/ 517 h 892"/>
              <a:gd name="T148" fmla="+- 0 14205 14202"/>
              <a:gd name="T149" fmla="*/ T148 w 771"/>
              <a:gd name="T150" fmla="+- 0 602 330"/>
              <a:gd name="T151" fmla="*/ 602 h 892"/>
              <a:gd name="T152" fmla="+- 0 14240 14202"/>
              <a:gd name="T153" fmla="*/ T152 w 771"/>
              <a:gd name="T154" fmla="+- 0 581 330"/>
              <a:gd name="T155" fmla="*/ 581 h 892"/>
              <a:gd name="T156" fmla="+- 0 14251 14202"/>
              <a:gd name="T157" fmla="*/ T156 w 771"/>
              <a:gd name="T158" fmla="+- 0 496 330"/>
              <a:gd name="T159" fmla="*/ 496 h 892"/>
              <a:gd name="T160" fmla="+- 0 14327 14202"/>
              <a:gd name="T161" fmla="*/ T160 w 771"/>
              <a:gd name="T162" fmla="+- 0 401 330"/>
              <a:gd name="T163" fmla="*/ 401 h 892"/>
              <a:gd name="T164" fmla="+- 0 14420 14202"/>
              <a:gd name="T165" fmla="*/ T164 w 771"/>
              <a:gd name="T166" fmla="+- 0 369 330"/>
              <a:gd name="T167" fmla="*/ 369 h 892"/>
              <a:gd name="T168" fmla="+- 0 14747 14202"/>
              <a:gd name="T169" fmla="*/ T168 w 771"/>
              <a:gd name="T170" fmla="+- 0 517 330"/>
              <a:gd name="T171" fmla="*/ 517 h 892"/>
              <a:gd name="T172" fmla="+- 0 14735 14202"/>
              <a:gd name="T173" fmla="*/ T172 w 771"/>
              <a:gd name="T174" fmla="+- 0 589 330"/>
              <a:gd name="T175" fmla="*/ 589 h 892"/>
              <a:gd name="T176" fmla="+- 0 14769 14202"/>
              <a:gd name="T177" fmla="*/ T176 w 771"/>
              <a:gd name="T178" fmla="+- 0 523 330"/>
              <a:gd name="T179" fmla="*/ 523 h 892"/>
              <a:gd name="T180" fmla="+- 0 14421 14202"/>
              <a:gd name="T181" fmla="*/ T180 w 771"/>
              <a:gd name="T182" fmla="+- 0 421 330"/>
              <a:gd name="T183" fmla="*/ 421 h 892"/>
              <a:gd name="T184" fmla="+- 0 14359 14202"/>
              <a:gd name="T185" fmla="*/ T184 w 771"/>
              <a:gd name="T186" fmla="+- 0 443 330"/>
              <a:gd name="T187" fmla="*/ 443 h 892"/>
              <a:gd name="T188" fmla="+- 0 14306 14202"/>
              <a:gd name="T189" fmla="*/ T188 w 771"/>
              <a:gd name="T190" fmla="+- 0 509 330"/>
              <a:gd name="T191" fmla="*/ 509 h 892"/>
              <a:gd name="T192" fmla="+- 0 14298 14202"/>
              <a:gd name="T193" fmla="*/ T192 w 771"/>
              <a:gd name="T194" fmla="+- 0 575 330"/>
              <a:gd name="T195" fmla="*/ 575 h 892"/>
              <a:gd name="T196" fmla="+- 0 14335 14202"/>
              <a:gd name="T197" fmla="*/ T196 w 771"/>
              <a:gd name="T198" fmla="+- 0 561 330"/>
              <a:gd name="T199" fmla="*/ 561 h 892"/>
              <a:gd name="T200" fmla="+- 0 14347 14202"/>
              <a:gd name="T201" fmla="*/ T200 w 771"/>
              <a:gd name="T202" fmla="+- 0 508 330"/>
              <a:gd name="T203" fmla="*/ 508 h 892"/>
              <a:gd name="T204" fmla="+- 0 14393 14202"/>
              <a:gd name="T205" fmla="*/ T204 w 771"/>
              <a:gd name="T206" fmla="+- 0 467 330"/>
              <a:gd name="T207" fmla="*/ 467 h 892"/>
              <a:gd name="T208" fmla="+- 0 14443 14202"/>
              <a:gd name="T209" fmla="*/ T208 w 771"/>
              <a:gd name="T210" fmla="+- 0 457 330"/>
              <a:gd name="T211" fmla="*/ 457 h 892"/>
              <a:gd name="T212" fmla="+- 0 14443 14202"/>
              <a:gd name="T213" fmla="*/ T212 w 771"/>
              <a:gd name="T214" fmla="+- 0 458 330"/>
              <a:gd name="T215" fmla="*/ 458 h 892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</a:cxnLst>
            <a:rect l="0" t="0" r="r" b="b"/>
            <a:pathLst>
              <a:path w="771" h="892">
                <a:moveTo>
                  <a:pt x="242" y="172"/>
                </a:moveTo>
                <a:lnTo>
                  <a:pt x="224" y="174"/>
                </a:lnTo>
                <a:lnTo>
                  <a:pt x="209" y="183"/>
                </a:lnTo>
                <a:lnTo>
                  <a:pt x="199" y="197"/>
                </a:lnTo>
                <a:lnTo>
                  <a:pt x="194" y="213"/>
                </a:lnTo>
                <a:lnTo>
                  <a:pt x="197" y="231"/>
                </a:lnTo>
                <a:lnTo>
                  <a:pt x="220" y="298"/>
                </a:lnTo>
                <a:lnTo>
                  <a:pt x="208" y="312"/>
                </a:lnTo>
                <a:lnTo>
                  <a:pt x="200" y="328"/>
                </a:lnTo>
                <a:lnTo>
                  <a:pt x="197" y="347"/>
                </a:lnTo>
                <a:lnTo>
                  <a:pt x="200" y="366"/>
                </a:lnTo>
                <a:lnTo>
                  <a:pt x="369" y="851"/>
                </a:lnTo>
                <a:lnTo>
                  <a:pt x="381" y="872"/>
                </a:lnTo>
                <a:lnTo>
                  <a:pt x="400" y="886"/>
                </a:lnTo>
                <a:lnTo>
                  <a:pt x="422" y="892"/>
                </a:lnTo>
                <a:lnTo>
                  <a:pt x="446" y="889"/>
                </a:lnTo>
                <a:lnTo>
                  <a:pt x="619" y="828"/>
                </a:lnTo>
                <a:lnTo>
                  <a:pt x="436" y="828"/>
                </a:lnTo>
                <a:lnTo>
                  <a:pt x="412" y="761"/>
                </a:lnTo>
                <a:lnTo>
                  <a:pt x="480" y="738"/>
                </a:lnTo>
                <a:lnTo>
                  <a:pt x="515" y="738"/>
                </a:lnTo>
                <a:lnTo>
                  <a:pt x="512" y="730"/>
                </a:lnTo>
                <a:lnTo>
                  <a:pt x="401" y="730"/>
                </a:lnTo>
                <a:lnTo>
                  <a:pt x="378" y="662"/>
                </a:lnTo>
                <a:lnTo>
                  <a:pt x="445" y="639"/>
                </a:lnTo>
                <a:lnTo>
                  <a:pt x="481" y="639"/>
                </a:lnTo>
                <a:lnTo>
                  <a:pt x="477" y="630"/>
                </a:lnTo>
                <a:lnTo>
                  <a:pt x="367" y="630"/>
                </a:lnTo>
                <a:lnTo>
                  <a:pt x="343" y="562"/>
                </a:lnTo>
                <a:lnTo>
                  <a:pt x="411" y="539"/>
                </a:lnTo>
                <a:lnTo>
                  <a:pt x="446" y="539"/>
                </a:lnTo>
                <a:lnTo>
                  <a:pt x="442" y="528"/>
                </a:lnTo>
                <a:lnTo>
                  <a:pt x="451" y="525"/>
                </a:lnTo>
                <a:lnTo>
                  <a:pt x="330" y="525"/>
                </a:lnTo>
                <a:lnTo>
                  <a:pt x="269" y="351"/>
                </a:lnTo>
                <a:lnTo>
                  <a:pt x="514" y="266"/>
                </a:lnTo>
                <a:lnTo>
                  <a:pt x="303" y="266"/>
                </a:lnTo>
                <a:lnTo>
                  <a:pt x="280" y="202"/>
                </a:lnTo>
                <a:lnTo>
                  <a:pt x="272" y="187"/>
                </a:lnTo>
                <a:lnTo>
                  <a:pt x="258" y="176"/>
                </a:lnTo>
                <a:lnTo>
                  <a:pt x="242" y="172"/>
                </a:lnTo>
                <a:close/>
                <a:moveTo>
                  <a:pt x="515" y="738"/>
                </a:moveTo>
                <a:lnTo>
                  <a:pt x="480" y="738"/>
                </a:lnTo>
                <a:lnTo>
                  <a:pt x="503" y="805"/>
                </a:lnTo>
                <a:lnTo>
                  <a:pt x="436" y="828"/>
                </a:lnTo>
                <a:lnTo>
                  <a:pt x="619" y="828"/>
                </a:lnTo>
                <a:lnTo>
                  <a:pt x="718" y="794"/>
                </a:lnTo>
                <a:lnTo>
                  <a:pt x="535" y="794"/>
                </a:lnTo>
                <a:lnTo>
                  <a:pt x="515" y="738"/>
                </a:lnTo>
                <a:close/>
                <a:moveTo>
                  <a:pt x="614" y="703"/>
                </a:moveTo>
                <a:lnTo>
                  <a:pt x="579" y="703"/>
                </a:lnTo>
                <a:lnTo>
                  <a:pt x="602" y="771"/>
                </a:lnTo>
                <a:lnTo>
                  <a:pt x="535" y="794"/>
                </a:lnTo>
                <a:lnTo>
                  <a:pt x="718" y="794"/>
                </a:lnTo>
                <a:lnTo>
                  <a:pt x="730" y="790"/>
                </a:lnTo>
                <a:lnTo>
                  <a:pt x="750" y="778"/>
                </a:lnTo>
                <a:lnTo>
                  <a:pt x="764" y="760"/>
                </a:lnTo>
                <a:lnTo>
                  <a:pt x="633" y="760"/>
                </a:lnTo>
                <a:lnTo>
                  <a:pt x="614" y="703"/>
                </a:lnTo>
                <a:close/>
                <a:moveTo>
                  <a:pt x="752" y="669"/>
                </a:moveTo>
                <a:lnTo>
                  <a:pt x="677" y="669"/>
                </a:lnTo>
                <a:lnTo>
                  <a:pt x="701" y="736"/>
                </a:lnTo>
                <a:lnTo>
                  <a:pt x="633" y="760"/>
                </a:lnTo>
                <a:lnTo>
                  <a:pt x="764" y="760"/>
                </a:lnTo>
                <a:lnTo>
                  <a:pt x="764" y="759"/>
                </a:lnTo>
                <a:lnTo>
                  <a:pt x="770" y="737"/>
                </a:lnTo>
                <a:lnTo>
                  <a:pt x="767" y="713"/>
                </a:lnTo>
                <a:lnTo>
                  <a:pt x="752" y="669"/>
                </a:lnTo>
                <a:close/>
                <a:moveTo>
                  <a:pt x="481" y="639"/>
                </a:moveTo>
                <a:lnTo>
                  <a:pt x="445" y="639"/>
                </a:lnTo>
                <a:lnTo>
                  <a:pt x="469" y="706"/>
                </a:lnTo>
                <a:lnTo>
                  <a:pt x="401" y="730"/>
                </a:lnTo>
                <a:lnTo>
                  <a:pt x="512" y="730"/>
                </a:lnTo>
                <a:lnTo>
                  <a:pt x="511" y="727"/>
                </a:lnTo>
                <a:lnTo>
                  <a:pt x="579" y="703"/>
                </a:lnTo>
                <a:lnTo>
                  <a:pt x="614" y="703"/>
                </a:lnTo>
                <a:lnTo>
                  <a:pt x="611" y="695"/>
                </a:lnTo>
                <a:lnTo>
                  <a:pt x="500" y="695"/>
                </a:lnTo>
                <a:lnTo>
                  <a:pt x="481" y="639"/>
                </a:lnTo>
                <a:close/>
                <a:moveTo>
                  <a:pt x="579" y="605"/>
                </a:moveTo>
                <a:lnTo>
                  <a:pt x="544" y="605"/>
                </a:lnTo>
                <a:lnTo>
                  <a:pt x="550" y="621"/>
                </a:lnTo>
                <a:lnTo>
                  <a:pt x="568" y="672"/>
                </a:lnTo>
                <a:lnTo>
                  <a:pt x="500" y="695"/>
                </a:lnTo>
                <a:lnTo>
                  <a:pt x="611" y="695"/>
                </a:lnTo>
                <a:lnTo>
                  <a:pt x="610" y="693"/>
                </a:lnTo>
                <a:lnTo>
                  <a:pt x="677" y="669"/>
                </a:lnTo>
                <a:lnTo>
                  <a:pt x="752" y="669"/>
                </a:lnTo>
                <a:lnTo>
                  <a:pt x="749" y="661"/>
                </a:lnTo>
                <a:lnTo>
                  <a:pt x="599" y="661"/>
                </a:lnTo>
                <a:lnTo>
                  <a:pt x="579" y="605"/>
                </a:lnTo>
                <a:close/>
                <a:moveTo>
                  <a:pt x="717" y="570"/>
                </a:moveTo>
                <a:lnTo>
                  <a:pt x="643" y="570"/>
                </a:lnTo>
                <a:lnTo>
                  <a:pt x="666" y="638"/>
                </a:lnTo>
                <a:lnTo>
                  <a:pt x="599" y="661"/>
                </a:lnTo>
                <a:lnTo>
                  <a:pt x="749" y="661"/>
                </a:lnTo>
                <a:lnTo>
                  <a:pt x="717" y="570"/>
                </a:lnTo>
                <a:close/>
                <a:moveTo>
                  <a:pt x="446" y="539"/>
                </a:moveTo>
                <a:lnTo>
                  <a:pt x="411" y="539"/>
                </a:lnTo>
                <a:lnTo>
                  <a:pt x="434" y="606"/>
                </a:lnTo>
                <a:lnTo>
                  <a:pt x="367" y="630"/>
                </a:lnTo>
                <a:lnTo>
                  <a:pt x="477" y="630"/>
                </a:lnTo>
                <a:lnTo>
                  <a:pt x="477" y="628"/>
                </a:lnTo>
                <a:lnTo>
                  <a:pt x="544" y="605"/>
                </a:lnTo>
                <a:lnTo>
                  <a:pt x="579" y="605"/>
                </a:lnTo>
                <a:lnTo>
                  <a:pt x="576" y="596"/>
                </a:lnTo>
                <a:lnTo>
                  <a:pt x="466" y="596"/>
                </a:lnTo>
                <a:lnTo>
                  <a:pt x="446" y="539"/>
                </a:lnTo>
                <a:close/>
                <a:moveTo>
                  <a:pt x="545" y="505"/>
                </a:moveTo>
                <a:lnTo>
                  <a:pt x="509" y="505"/>
                </a:lnTo>
                <a:lnTo>
                  <a:pt x="533" y="572"/>
                </a:lnTo>
                <a:lnTo>
                  <a:pt x="466" y="596"/>
                </a:lnTo>
                <a:lnTo>
                  <a:pt x="576" y="596"/>
                </a:lnTo>
                <a:lnTo>
                  <a:pt x="576" y="594"/>
                </a:lnTo>
                <a:lnTo>
                  <a:pt x="643" y="570"/>
                </a:lnTo>
                <a:lnTo>
                  <a:pt x="717" y="570"/>
                </a:lnTo>
                <a:lnTo>
                  <a:pt x="714" y="561"/>
                </a:lnTo>
                <a:lnTo>
                  <a:pt x="564" y="561"/>
                </a:lnTo>
                <a:lnTo>
                  <a:pt x="545" y="505"/>
                </a:lnTo>
                <a:close/>
                <a:moveTo>
                  <a:pt x="683" y="470"/>
                </a:moveTo>
                <a:lnTo>
                  <a:pt x="608" y="470"/>
                </a:lnTo>
                <a:lnTo>
                  <a:pt x="632" y="538"/>
                </a:lnTo>
                <a:lnTo>
                  <a:pt x="564" y="561"/>
                </a:lnTo>
                <a:lnTo>
                  <a:pt x="714" y="561"/>
                </a:lnTo>
                <a:lnTo>
                  <a:pt x="683" y="470"/>
                </a:lnTo>
                <a:close/>
                <a:moveTo>
                  <a:pt x="609" y="259"/>
                </a:moveTo>
                <a:lnTo>
                  <a:pt x="533" y="259"/>
                </a:lnTo>
                <a:lnTo>
                  <a:pt x="593" y="434"/>
                </a:lnTo>
                <a:lnTo>
                  <a:pt x="330" y="525"/>
                </a:lnTo>
                <a:lnTo>
                  <a:pt x="451" y="525"/>
                </a:lnTo>
                <a:lnTo>
                  <a:pt x="509" y="505"/>
                </a:lnTo>
                <a:lnTo>
                  <a:pt x="545" y="505"/>
                </a:lnTo>
                <a:lnTo>
                  <a:pt x="541" y="494"/>
                </a:lnTo>
                <a:lnTo>
                  <a:pt x="608" y="470"/>
                </a:lnTo>
                <a:lnTo>
                  <a:pt x="683" y="470"/>
                </a:lnTo>
                <a:lnTo>
                  <a:pt x="609" y="259"/>
                </a:lnTo>
                <a:close/>
                <a:moveTo>
                  <a:pt x="253" y="0"/>
                </a:moveTo>
                <a:lnTo>
                  <a:pt x="233" y="0"/>
                </a:lnTo>
                <a:lnTo>
                  <a:pt x="213" y="2"/>
                </a:lnTo>
                <a:lnTo>
                  <a:pt x="194" y="5"/>
                </a:lnTo>
                <a:lnTo>
                  <a:pt x="176" y="9"/>
                </a:lnTo>
                <a:lnTo>
                  <a:pt x="138" y="22"/>
                </a:lnTo>
                <a:lnTo>
                  <a:pt x="105" y="40"/>
                </a:lnTo>
                <a:lnTo>
                  <a:pt x="75" y="63"/>
                </a:lnTo>
                <a:lnTo>
                  <a:pt x="50" y="90"/>
                </a:lnTo>
                <a:lnTo>
                  <a:pt x="29" y="120"/>
                </a:lnTo>
                <a:lnTo>
                  <a:pt x="14" y="153"/>
                </a:lnTo>
                <a:lnTo>
                  <a:pt x="4" y="187"/>
                </a:lnTo>
                <a:lnTo>
                  <a:pt x="0" y="222"/>
                </a:lnTo>
                <a:lnTo>
                  <a:pt x="0" y="240"/>
                </a:lnTo>
                <a:lnTo>
                  <a:pt x="1" y="256"/>
                </a:lnTo>
                <a:lnTo>
                  <a:pt x="3" y="272"/>
                </a:lnTo>
                <a:lnTo>
                  <a:pt x="7" y="288"/>
                </a:lnTo>
                <a:lnTo>
                  <a:pt x="43" y="278"/>
                </a:lnTo>
                <a:lnTo>
                  <a:pt x="40" y="265"/>
                </a:lnTo>
                <a:lnTo>
                  <a:pt x="38" y="251"/>
                </a:lnTo>
                <a:lnTo>
                  <a:pt x="37" y="240"/>
                </a:lnTo>
                <a:lnTo>
                  <a:pt x="37" y="224"/>
                </a:lnTo>
                <a:lnTo>
                  <a:pt x="41" y="195"/>
                </a:lnTo>
                <a:lnTo>
                  <a:pt x="49" y="166"/>
                </a:lnTo>
                <a:lnTo>
                  <a:pt x="62" y="138"/>
                </a:lnTo>
                <a:lnTo>
                  <a:pt x="79" y="113"/>
                </a:lnTo>
                <a:lnTo>
                  <a:pt x="100" y="91"/>
                </a:lnTo>
                <a:lnTo>
                  <a:pt x="125" y="71"/>
                </a:lnTo>
                <a:lnTo>
                  <a:pt x="154" y="56"/>
                </a:lnTo>
                <a:lnTo>
                  <a:pt x="186" y="45"/>
                </a:lnTo>
                <a:lnTo>
                  <a:pt x="202" y="42"/>
                </a:lnTo>
                <a:lnTo>
                  <a:pt x="218" y="39"/>
                </a:lnTo>
                <a:lnTo>
                  <a:pt x="235" y="38"/>
                </a:lnTo>
                <a:lnTo>
                  <a:pt x="252" y="38"/>
                </a:lnTo>
                <a:lnTo>
                  <a:pt x="253" y="0"/>
                </a:lnTo>
                <a:close/>
                <a:moveTo>
                  <a:pt x="545" y="187"/>
                </a:moveTo>
                <a:lnTo>
                  <a:pt x="521" y="190"/>
                </a:lnTo>
                <a:lnTo>
                  <a:pt x="303" y="266"/>
                </a:lnTo>
                <a:lnTo>
                  <a:pt x="514" y="266"/>
                </a:lnTo>
                <a:lnTo>
                  <a:pt x="533" y="259"/>
                </a:lnTo>
                <a:lnTo>
                  <a:pt x="609" y="259"/>
                </a:lnTo>
                <a:lnTo>
                  <a:pt x="598" y="227"/>
                </a:lnTo>
                <a:lnTo>
                  <a:pt x="586" y="207"/>
                </a:lnTo>
                <a:lnTo>
                  <a:pt x="567" y="193"/>
                </a:lnTo>
                <a:lnTo>
                  <a:pt x="545" y="187"/>
                </a:lnTo>
                <a:close/>
                <a:moveTo>
                  <a:pt x="243" y="90"/>
                </a:moveTo>
                <a:lnTo>
                  <a:pt x="231" y="90"/>
                </a:lnTo>
                <a:lnTo>
                  <a:pt x="219" y="91"/>
                </a:lnTo>
                <a:lnTo>
                  <a:pt x="209" y="93"/>
                </a:lnTo>
                <a:lnTo>
                  <a:pt x="198" y="95"/>
                </a:lnTo>
                <a:lnTo>
                  <a:pt x="176" y="103"/>
                </a:lnTo>
                <a:lnTo>
                  <a:pt x="157" y="113"/>
                </a:lnTo>
                <a:lnTo>
                  <a:pt x="139" y="127"/>
                </a:lnTo>
                <a:lnTo>
                  <a:pt x="125" y="142"/>
                </a:lnTo>
                <a:lnTo>
                  <a:pt x="113" y="160"/>
                </a:lnTo>
                <a:lnTo>
                  <a:pt x="104" y="179"/>
                </a:lnTo>
                <a:lnTo>
                  <a:pt x="98" y="199"/>
                </a:lnTo>
                <a:lnTo>
                  <a:pt x="95" y="220"/>
                </a:lnTo>
                <a:lnTo>
                  <a:pt x="95" y="233"/>
                </a:lnTo>
                <a:lnTo>
                  <a:pt x="96" y="245"/>
                </a:lnTo>
                <a:lnTo>
                  <a:pt x="100" y="258"/>
                </a:lnTo>
                <a:lnTo>
                  <a:pt x="136" y="248"/>
                </a:lnTo>
                <a:lnTo>
                  <a:pt x="134" y="239"/>
                </a:lnTo>
                <a:lnTo>
                  <a:pt x="133" y="231"/>
                </a:lnTo>
                <a:lnTo>
                  <a:pt x="133" y="222"/>
                </a:lnTo>
                <a:lnTo>
                  <a:pt x="135" y="207"/>
                </a:lnTo>
                <a:lnTo>
                  <a:pt x="139" y="192"/>
                </a:lnTo>
                <a:lnTo>
                  <a:pt x="145" y="178"/>
                </a:lnTo>
                <a:lnTo>
                  <a:pt x="154" y="166"/>
                </a:lnTo>
                <a:lnTo>
                  <a:pt x="164" y="154"/>
                </a:lnTo>
                <a:lnTo>
                  <a:pt x="177" y="145"/>
                </a:lnTo>
                <a:lnTo>
                  <a:pt x="191" y="137"/>
                </a:lnTo>
                <a:lnTo>
                  <a:pt x="208" y="131"/>
                </a:lnTo>
                <a:lnTo>
                  <a:pt x="218" y="129"/>
                </a:lnTo>
                <a:lnTo>
                  <a:pt x="229" y="127"/>
                </a:lnTo>
                <a:lnTo>
                  <a:pt x="241" y="127"/>
                </a:lnTo>
                <a:lnTo>
                  <a:pt x="243" y="90"/>
                </a:lnTo>
                <a:close/>
                <a:moveTo>
                  <a:pt x="241" y="127"/>
                </a:moveTo>
                <a:lnTo>
                  <a:pt x="229" y="127"/>
                </a:lnTo>
                <a:lnTo>
                  <a:pt x="241" y="128"/>
                </a:lnTo>
                <a:lnTo>
                  <a:pt x="241" y="127"/>
                </a:lnTo>
                <a:close/>
              </a:path>
            </a:pathLst>
          </a:custGeom>
          <a:solidFill>
            <a:srgbClr val="0091B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2007054" y="4918989"/>
            <a:ext cx="638298" cy="695913"/>
            <a:chOff x="0" y="0"/>
            <a:chExt cx="694" cy="694"/>
          </a:xfrm>
        </p:grpSpPr>
        <p:pic>
          <p:nvPicPr>
            <p:cNvPr id="25" name="Picture 2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94" cy="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AutoShape 251"/>
            <p:cNvSpPr>
              <a:spLocks/>
            </p:cNvSpPr>
            <p:nvPr/>
          </p:nvSpPr>
          <p:spPr bwMode="auto">
            <a:xfrm>
              <a:off x="127" y="482"/>
              <a:ext cx="446" cy="212"/>
            </a:xfrm>
            <a:custGeom>
              <a:avLst/>
              <a:gdLst>
                <a:gd name="T0" fmla="+- 0 281 128"/>
                <a:gd name="T1" fmla="*/ T0 w 446"/>
                <a:gd name="T2" fmla="+- 0 511 483"/>
                <a:gd name="T3" fmla="*/ 511 h 212"/>
                <a:gd name="T4" fmla="+- 0 256 128"/>
                <a:gd name="T5" fmla="*/ T4 w 446"/>
                <a:gd name="T6" fmla="+- 0 486 483"/>
                <a:gd name="T7" fmla="*/ 486 h 212"/>
                <a:gd name="T8" fmla="+- 0 220 128"/>
                <a:gd name="T9" fmla="*/ T8 w 446"/>
                <a:gd name="T10" fmla="+- 0 486 483"/>
                <a:gd name="T11" fmla="*/ 486 h 212"/>
                <a:gd name="T12" fmla="+- 0 195 128"/>
                <a:gd name="T13" fmla="*/ T12 w 446"/>
                <a:gd name="T14" fmla="+- 0 511 483"/>
                <a:gd name="T15" fmla="*/ 511 h 212"/>
                <a:gd name="T16" fmla="+- 0 195 128"/>
                <a:gd name="T17" fmla="*/ T16 w 446"/>
                <a:gd name="T18" fmla="+- 0 547 483"/>
                <a:gd name="T19" fmla="*/ 547 h 212"/>
                <a:gd name="T20" fmla="+- 0 220 128"/>
                <a:gd name="T21" fmla="*/ T20 w 446"/>
                <a:gd name="T22" fmla="+- 0 572 483"/>
                <a:gd name="T23" fmla="*/ 572 h 212"/>
                <a:gd name="T24" fmla="+- 0 256 128"/>
                <a:gd name="T25" fmla="*/ T24 w 446"/>
                <a:gd name="T26" fmla="+- 0 572 483"/>
                <a:gd name="T27" fmla="*/ 572 h 212"/>
                <a:gd name="T28" fmla="+- 0 281 128"/>
                <a:gd name="T29" fmla="*/ T28 w 446"/>
                <a:gd name="T30" fmla="+- 0 547 483"/>
                <a:gd name="T31" fmla="*/ 547 h 212"/>
                <a:gd name="T32" fmla="+- 0 510 128"/>
                <a:gd name="T33" fmla="*/ T32 w 446"/>
                <a:gd name="T34" fmla="+- 0 530 483"/>
                <a:gd name="T35" fmla="*/ 530 h 212"/>
                <a:gd name="T36" fmla="+- 0 496 128"/>
                <a:gd name="T37" fmla="*/ T36 w 446"/>
                <a:gd name="T38" fmla="+- 0 497 483"/>
                <a:gd name="T39" fmla="*/ 497 h 212"/>
                <a:gd name="T40" fmla="+- 0 464 128"/>
                <a:gd name="T41" fmla="*/ T40 w 446"/>
                <a:gd name="T42" fmla="+- 0 484 483"/>
                <a:gd name="T43" fmla="*/ 484 h 212"/>
                <a:gd name="T44" fmla="+- 0 431 128"/>
                <a:gd name="T45" fmla="*/ T44 w 446"/>
                <a:gd name="T46" fmla="+- 0 497 483"/>
                <a:gd name="T47" fmla="*/ 497 h 212"/>
                <a:gd name="T48" fmla="+- 0 417 128"/>
                <a:gd name="T49" fmla="*/ T48 w 446"/>
                <a:gd name="T50" fmla="+- 0 530 483"/>
                <a:gd name="T51" fmla="*/ 530 h 212"/>
                <a:gd name="T52" fmla="+- 0 431 128"/>
                <a:gd name="T53" fmla="*/ T52 w 446"/>
                <a:gd name="T54" fmla="+- 0 563 483"/>
                <a:gd name="T55" fmla="*/ 563 h 212"/>
                <a:gd name="T56" fmla="+- 0 464 128"/>
                <a:gd name="T57" fmla="*/ T56 w 446"/>
                <a:gd name="T58" fmla="+- 0 577 483"/>
                <a:gd name="T59" fmla="*/ 577 h 212"/>
                <a:gd name="T60" fmla="+- 0 496 128"/>
                <a:gd name="T61" fmla="*/ T60 w 446"/>
                <a:gd name="T62" fmla="+- 0 563 483"/>
                <a:gd name="T63" fmla="*/ 563 h 212"/>
                <a:gd name="T64" fmla="+- 0 510 128"/>
                <a:gd name="T65" fmla="*/ T64 w 446"/>
                <a:gd name="T66" fmla="+- 0 530 483"/>
                <a:gd name="T67" fmla="*/ 530 h 212"/>
                <a:gd name="T68" fmla="+- 0 573 128"/>
                <a:gd name="T69" fmla="*/ T68 w 446"/>
                <a:gd name="T70" fmla="+- 0 643 483"/>
                <a:gd name="T71" fmla="*/ 643 h 212"/>
                <a:gd name="T72" fmla="+- 0 557 128"/>
                <a:gd name="T73" fmla="*/ T72 w 446"/>
                <a:gd name="T74" fmla="+- 0 606 483"/>
                <a:gd name="T75" fmla="*/ 606 h 212"/>
                <a:gd name="T76" fmla="+- 0 520 128"/>
                <a:gd name="T77" fmla="*/ T76 w 446"/>
                <a:gd name="T78" fmla="+- 0 591 483"/>
                <a:gd name="T79" fmla="*/ 591 h 212"/>
                <a:gd name="T80" fmla="+- 0 384 128"/>
                <a:gd name="T81" fmla="*/ T80 w 446"/>
                <a:gd name="T82" fmla="+- 0 595 483"/>
                <a:gd name="T83" fmla="*/ 595 h 212"/>
                <a:gd name="T84" fmla="+- 0 355 128"/>
                <a:gd name="T85" fmla="*/ T84 w 446"/>
                <a:gd name="T86" fmla="+- 0 622 483"/>
                <a:gd name="T87" fmla="*/ 622 h 212"/>
                <a:gd name="T88" fmla="+- 0 346 128"/>
                <a:gd name="T89" fmla="*/ T88 w 446"/>
                <a:gd name="T90" fmla="+- 0 621 483"/>
                <a:gd name="T91" fmla="*/ 621 h 212"/>
                <a:gd name="T92" fmla="+- 0 318 128"/>
                <a:gd name="T93" fmla="*/ T92 w 446"/>
                <a:gd name="T94" fmla="+- 0 593 483"/>
                <a:gd name="T95" fmla="*/ 593 h 212"/>
                <a:gd name="T96" fmla="+- 0 182 128"/>
                <a:gd name="T97" fmla="*/ T96 w 446"/>
                <a:gd name="T98" fmla="+- 0 589 483"/>
                <a:gd name="T99" fmla="*/ 589 h 212"/>
                <a:gd name="T100" fmla="+- 0 144 128"/>
                <a:gd name="T101" fmla="*/ T100 w 446"/>
                <a:gd name="T102" fmla="+- 0 605 483"/>
                <a:gd name="T103" fmla="*/ 605 h 212"/>
                <a:gd name="T104" fmla="+- 0 128 128"/>
                <a:gd name="T105" fmla="*/ T104 w 446"/>
                <a:gd name="T106" fmla="+- 0 641 483"/>
                <a:gd name="T107" fmla="*/ 641 h 212"/>
                <a:gd name="T108" fmla="+- 0 172 128"/>
                <a:gd name="T109" fmla="*/ T108 w 446"/>
                <a:gd name="T110" fmla="+- 0 694 483"/>
                <a:gd name="T111" fmla="*/ 694 h 212"/>
                <a:gd name="T112" fmla="+- 0 174 128"/>
                <a:gd name="T113" fmla="*/ T112 w 446"/>
                <a:gd name="T114" fmla="+- 0 638 483"/>
                <a:gd name="T115" fmla="*/ 638 h 212"/>
                <a:gd name="T116" fmla="+- 0 180 128"/>
                <a:gd name="T117" fmla="*/ T116 w 446"/>
                <a:gd name="T118" fmla="+- 0 639 483"/>
                <a:gd name="T119" fmla="*/ 639 h 212"/>
                <a:gd name="T120" fmla="+- 0 297 128"/>
                <a:gd name="T121" fmla="*/ T120 w 446"/>
                <a:gd name="T122" fmla="+- 0 694 483"/>
                <a:gd name="T123" fmla="*/ 694 h 212"/>
                <a:gd name="T124" fmla="+- 0 299 128"/>
                <a:gd name="T125" fmla="*/ T124 w 446"/>
                <a:gd name="T126" fmla="+- 0 637 483"/>
                <a:gd name="T127" fmla="*/ 637 h 212"/>
                <a:gd name="T128" fmla="+- 0 306 128"/>
                <a:gd name="T129" fmla="*/ T128 w 446"/>
                <a:gd name="T130" fmla="+- 0 639 483"/>
                <a:gd name="T131" fmla="*/ 639 h 212"/>
                <a:gd name="T132" fmla="+- 0 394 128"/>
                <a:gd name="T133" fmla="*/ T132 w 446"/>
                <a:gd name="T134" fmla="+- 0 694 483"/>
                <a:gd name="T135" fmla="*/ 694 h 212"/>
                <a:gd name="T136" fmla="+- 0 397 128"/>
                <a:gd name="T137" fmla="*/ T136 w 446"/>
                <a:gd name="T138" fmla="+- 0 639 483"/>
                <a:gd name="T139" fmla="*/ 639 h 212"/>
                <a:gd name="T140" fmla="+- 0 403 128"/>
                <a:gd name="T141" fmla="*/ T140 w 446"/>
                <a:gd name="T142" fmla="+- 0 641 483"/>
                <a:gd name="T143" fmla="*/ 641 h 212"/>
                <a:gd name="T144" fmla="+- 0 520 128"/>
                <a:gd name="T145" fmla="*/ T144 w 446"/>
                <a:gd name="T146" fmla="+- 0 694 483"/>
                <a:gd name="T147" fmla="*/ 694 h 212"/>
                <a:gd name="T148" fmla="+- 0 522 128"/>
                <a:gd name="T149" fmla="*/ T148 w 446"/>
                <a:gd name="T150" fmla="+- 0 639 483"/>
                <a:gd name="T151" fmla="*/ 639 h 212"/>
                <a:gd name="T152" fmla="+- 0 528 128"/>
                <a:gd name="T153" fmla="*/ T152 w 446"/>
                <a:gd name="T154" fmla="+- 0 641 483"/>
                <a:gd name="T155" fmla="*/ 641 h 212"/>
                <a:gd name="T156" fmla="+- 0 573 128"/>
                <a:gd name="T157" fmla="*/ T156 w 446"/>
                <a:gd name="T158" fmla="+- 0 694 483"/>
                <a:gd name="T159" fmla="*/ 694 h 21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</a:cxnLst>
              <a:rect l="0" t="0" r="r" b="b"/>
              <a:pathLst>
                <a:path w="446" h="212">
                  <a:moveTo>
                    <a:pt x="157" y="46"/>
                  </a:moveTo>
                  <a:lnTo>
                    <a:pt x="153" y="28"/>
                  </a:lnTo>
                  <a:lnTo>
                    <a:pt x="143" y="13"/>
                  </a:lnTo>
                  <a:lnTo>
                    <a:pt x="128" y="3"/>
                  </a:lnTo>
                  <a:lnTo>
                    <a:pt x="110" y="0"/>
                  </a:lnTo>
                  <a:lnTo>
                    <a:pt x="92" y="3"/>
                  </a:lnTo>
                  <a:lnTo>
                    <a:pt x="77" y="13"/>
                  </a:lnTo>
                  <a:lnTo>
                    <a:pt x="67" y="28"/>
                  </a:lnTo>
                  <a:lnTo>
                    <a:pt x="64" y="46"/>
                  </a:lnTo>
                  <a:lnTo>
                    <a:pt x="67" y="64"/>
                  </a:lnTo>
                  <a:lnTo>
                    <a:pt x="77" y="79"/>
                  </a:lnTo>
                  <a:lnTo>
                    <a:pt x="92" y="89"/>
                  </a:lnTo>
                  <a:lnTo>
                    <a:pt x="110" y="92"/>
                  </a:lnTo>
                  <a:lnTo>
                    <a:pt x="128" y="89"/>
                  </a:lnTo>
                  <a:lnTo>
                    <a:pt x="143" y="79"/>
                  </a:lnTo>
                  <a:lnTo>
                    <a:pt x="153" y="64"/>
                  </a:lnTo>
                  <a:lnTo>
                    <a:pt x="157" y="46"/>
                  </a:lnTo>
                  <a:close/>
                  <a:moveTo>
                    <a:pt x="382" y="47"/>
                  </a:moveTo>
                  <a:lnTo>
                    <a:pt x="378" y="29"/>
                  </a:lnTo>
                  <a:lnTo>
                    <a:pt x="368" y="14"/>
                  </a:lnTo>
                  <a:lnTo>
                    <a:pt x="354" y="4"/>
                  </a:lnTo>
                  <a:lnTo>
                    <a:pt x="336" y="1"/>
                  </a:lnTo>
                  <a:lnTo>
                    <a:pt x="317" y="4"/>
                  </a:lnTo>
                  <a:lnTo>
                    <a:pt x="303" y="14"/>
                  </a:lnTo>
                  <a:lnTo>
                    <a:pt x="293" y="29"/>
                  </a:lnTo>
                  <a:lnTo>
                    <a:pt x="289" y="47"/>
                  </a:lnTo>
                  <a:lnTo>
                    <a:pt x="293" y="65"/>
                  </a:lnTo>
                  <a:lnTo>
                    <a:pt x="303" y="80"/>
                  </a:lnTo>
                  <a:lnTo>
                    <a:pt x="317" y="90"/>
                  </a:lnTo>
                  <a:lnTo>
                    <a:pt x="336" y="94"/>
                  </a:lnTo>
                  <a:lnTo>
                    <a:pt x="354" y="90"/>
                  </a:lnTo>
                  <a:lnTo>
                    <a:pt x="368" y="80"/>
                  </a:lnTo>
                  <a:lnTo>
                    <a:pt x="378" y="65"/>
                  </a:lnTo>
                  <a:lnTo>
                    <a:pt x="382" y="47"/>
                  </a:lnTo>
                  <a:close/>
                  <a:moveTo>
                    <a:pt x="445" y="211"/>
                  </a:moveTo>
                  <a:lnTo>
                    <a:pt x="445" y="160"/>
                  </a:lnTo>
                  <a:lnTo>
                    <a:pt x="440" y="139"/>
                  </a:lnTo>
                  <a:lnTo>
                    <a:pt x="429" y="123"/>
                  </a:lnTo>
                  <a:lnTo>
                    <a:pt x="413" y="112"/>
                  </a:lnTo>
                  <a:lnTo>
                    <a:pt x="392" y="108"/>
                  </a:lnTo>
                  <a:lnTo>
                    <a:pt x="276" y="108"/>
                  </a:lnTo>
                  <a:lnTo>
                    <a:pt x="256" y="112"/>
                  </a:lnTo>
                  <a:lnTo>
                    <a:pt x="239" y="123"/>
                  </a:lnTo>
                  <a:lnTo>
                    <a:pt x="227" y="139"/>
                  </a:lnTo>
                  <a:lnTo>
                    <a:pt x="222" y="160"/>
                  </a:lnTo>
                  <a:lnTo>
                    <a:pt x="218" y="138"/>
                  </a:lnTo>
                  <a:lnTo>
                    <a:pt x="207" y="122"/>
                  </a:lnTo>
                  <a:lnTo>
                    <a:pt x="190" y="110"/>
                  </a:lnTo>
                  <a:lnTo>
                    <a:pt x="170" y="106"/>
                  </a:lnTo>
                  <a:lnTo>
                    <a:pt x="54" y="106"/>
                  </a:lnTo>
                  <a:lnTo>
                    <a:pt x="33" y="110"/>
                  </a:lnTo>
                  <a:lnTo>
                    <a:pt x="16" y="122"/>
                  </a:lnTo>
                  <a:lnTo>
                    <a:pt x="4" y="138"/>
                  </a:lnTo>
                  <a:lnTo>
                    <a:pt x="0" y="158"/>
                  </a:lnTo>
                  <a:lnTo>
                    <a:pt x="0" y="211"/>
                  </a:lnTo>
                  <a:lnTo>
                    <a:pt x="44" y="211"/>
                  </a:lnTo>
                  <a:lnTo>
                    <a:pt x="44" y="156"/>
                  </a:lnTo>
                  <a:lnTo>
                    <a:pt x="46" y="155"/>
                  </a:lnTo>
                  <a:lnTo>
                    <a:pt x="50" y="155"/>
                  </a:lnTo>
                  <a:lnTo>
                    <a:pt x="52" y="156"/>
                  </a:lnTo>
                  <a:lnTo>
                    <a:pt x="52" y="211"/>
                  </a:lnTo>
                  <a:lnTo>
                    <a:pt x="169" y="211"/>
                  </a:lnTo>
                  <a:lnTo>
                    <a:pt x="169" y="156"/>
                  </a:lnTo>
                  <a:lnTo>
                    <a:pt x="171" y="154"/>
                  </a:lnTo>
                  <a:lnTo>
                    <a:pt x="176" y="154"/>
                  </a:lnTo>
                  <a:lnTo>
                    <a:pt x="178" y="156"/>
                  </a:lnTo>
                  <a:lnTo>
                    <a:pt x="178" y="211"/>
                  </a:lnTo>
                  <a:lnTo>
                    <a:pt x="266" y="211"/>
                  </a:lnTo>
                  <a:lnTo>
                    <a:pt x="267" y="158"/>
                  </a:lnTo>
                  <a:lnTo>
                    <a:pt x="269" y="156"/>
                  </a:lnTo>
                  <a:lnTo>
                    <a:pt x="273" y="156"/>
                  </a:lnTo>
                  <a:lnTo>
                    <a:pt x="275" y="158"/>
                  </a:lnTo>
                  <a:lnTo>
                    <a:pt x="275" y="211"/>
                  </a:lnTo>
                  <a:lnTo>
                    <a:pt x="392" y="211"/>
                  </a:lnTo>
                  <a:lnTo>
                    <a:pt x="392" y="158"/>
                  </a:lnTo>
                  <a:lnTo>
                    <a:pt x="394" y="156"/>
                  </a:lnTo>
                  <a:lnTo>
                    <a:pt x="399" y="156"/>
                  </a:lnTo>
                  <a:lnTo>
                    <a:pt x="400" y="158"/>
                  </a:lnTo>
                  <a:lnTo>
                    <a:pt x="401" y="211"/>
                  </a:lnTo>
                  <a:lnTo>
                    <a:pt x="445" y="211"/>
                  </a:lnTo>
                  <a:close/>
                </a:path>
              </a:pathLst>
            </a:custGeom>
            <a:solidFill>
              <a:srgbClr val="0083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3" name="Rectangle 2"/>
          <p:cNvSpPr/>
          <p:nvPr/>
        </p:nvSpPr>
        <p:spPr>
          <a:xfrm>
            <a:off x="311663" y="5947151"/>
            <a:ext cx="11434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Директно подношење жалби је приоритетно и једино могуће на локалном нивоу, искључиво на начин предвиђен документом: посредством локалног пулта, Локалном менаџеру за жалбе</a:t>
            </a:r>
            <a:r>
              <a:rPr lang="sr-Cyrl-R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27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679</TotalTime>
  <Words>2650</Words>
  <Application>Microsoft Office PowerPoint</Application>
  <PresentationFormat>Widescreen</PresentationFormat>
  <Paragraphs>382</Paragraphs>
  <Slides>23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Courier New</vt:lpstr>
      <vt:lpstr>Tahoma</vt:lpstr>
      <vt:lpstr>Wingdings</vt:lpstr>
      <vt:lpstr>Office Theme</vt:lpstr>
      <vt:lpstr>ЖАЛБЕНИ МЕХАНИЗАМ  </vt:lpstr>
      <vt:lpstr>      Садржај обуке</vt:lpstr>
      <vt:lpstr>PowerPoint Presentation</vt:lpstr>
      <vt:lpstr>PowerPoint Presentation</vt:lpstr>
      <vt:lpstr>PowerPoint Presentation</vt:lpstr>
      <vt:lpstr> Начин успостављања жалбеног механизма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Natasa Djokic</cp:lastModifiedBy>
  <cp:revision>48</cp:revision>
  <dcterms:created xsi:type="dcterms:W3CDTF">2023-10-10T07:56:07Z</dcterms:created>
  <dcterms:modified xsi:type="dcterms:W3CDTF">2023-10-12T05:32:41Z</dcterms:modified>
</cp:coreProperties>
</file>