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31"/>
  </p:notesMasterIdLst>
  <p:handoutMasterIdLst>
    <p:handoutMasterId r:id="rId32"/>
  </p:handoutMasterIdLst>
  <p:sldIdLst>
    <p:sldId id="256" r:id="rId5"/>
    <p:sldId id="285" r:id="rId6"/>
    <p:sldId id="258" r:id="rId7"/>
    <p:sldId id="259" r:id="rId8"/>
    <p:sldId id="275" r:id="rId9"/>
    <p:sldId id="262" r:id="rId10"/>
    <p:sldId id="282" r:id="rId11"/>
    <p:sldId id="261" r:id="rId12"/>
    <p:sldId id="263" r:id="rId13"/>
    <p:sldId id="283" r:id="rId14"/>
    <p:sldId id="264" r:id="rId15"/>
    <p:sldId id="277" r:id="rId16"/>
    <p:sldId id="279" r:id="rId17"/>
    <p:sldId id="266" r:id="rId18"/>
    <p:sldId id="290" r:id="rId19"/>
    <p:sldId id="268" r:id="rId20"/>
    <p:sldId id="276" r:id="rId21"/>
    <p:sldId id="280" r:id="rId22"/>
    <p:sldId id="271" r:id="rId23"/>
    <p:sldId id="272" r:id="rId24"/>
    <p:sldId id="273" r:id="rId25"/>
    <p:sldId id="274" r:id="rId26"/>
    <p:sldId id="287" r:id="rId27"/>
    <p:sldId id="289" r:id="rId28"/>
    <p:sldId id="281" r:id="rId29"/>
    <p:sldId id="278" r:id="rId3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988" autoAdjust="0"/>
  </p:normalViewPr>
  <p:slideViewPr>
    <p:cSldViewPr>
      <p:cViewPr varScale="1">
        <p:scale>
          <a:sx n="105" d="100"/>
          <a:sy n="105" d="100"/>
        </p:scale>
        <p:origin x="16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90171404566159"/>
          <c:y val="0.53399175315878888"/>
          <c:w val="0.40065672679887421"/>
          <c:h val="0.3552908221117697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4.2935426600180368E-3"/>
                  <c:y val="-2.74613555658483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2201685192873311E-2"/>
                  <c:y val="-0.192143525271385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585622065384548"/>
                  <c:y val="-5.89045213614257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0511302837696396"/>
                  <c:y val="0.115440578287000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2314918225460326"/>
                  <c:y val="-5.027734373600065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#,##0.00</c:formatCode>
                <c:ptCount val="6"/>
                <c:pt idx="0">
                  <c:v>861714000</c:v>
                </c:pt>
                <c:pt idx="1">
                  <c:v>490777000</c:v>
                </c:pt>
                <c:pt idx="2">
                  <c:v>88923000</c:v>
                </c:pt>
                <c:pt idx="3">
                  <c:v>2728000</c:v>
                </c:pt>
                <c:pt idx="4" formatCode="General">
                  <c:v>0</c:v>
                </c:pt>
                <c:pt idx="5">
                  <c:v>78041000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2265977938"/>
          <c:y val="0.27605547875960712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595199784293635E-2"/>
                  <c:y val="7.67899869604296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232152028762192E-2"/>
                  <c:y val="2.50980392156862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214002439179666"/>
                  <c:y val="-4.84501241903370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143302429567751E-2"/>
                  <c:y val="-1.64010589099308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4143172606289695E-2"/>
                  <c:y val="-0.1438031614823304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6014381099126865E-2"/>
                  <c:y val="-0.109803921568627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социјално осигурање и социјална заштита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#,##0.00</c:formatCode>
                <c:ptCount val="8"/>
                <c:pt idx="0">
                  <c:v>310435000</c:v>
                </c:pt>
                <c:pt idx="1">
                  <c:v>561935000</c:v>
                </c:pt>
                <c:pt idx="2">
                  <c:v>19774000</c:v>
                </c:pt>
                <c:pt idx="3">
                  <c:v>219732000</c:v>
                </c:pt>
                <c:pt idx="4">
                  <c:v>102199000</c:v>
                </c:pt>
                <c:pt idx="5">
                  <c:v>62463000</c:v>
                </c:pt>
                <c:pt idx="6">
                  <c:v>233505000</c:v>
                </c:pt>
                <c:pt idx="7">
                  <c:v>12500000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0.10717529518619437"/>
                  <c:y val="-0.203093265456713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170753860127158"/>
                  <c:y val="-0.288359788359788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622161671207993"/>
                  <c:y val="-0.189764106311195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6167120799273388"/>
                  <c:y val="-9.42208730221680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0535876475930972"/>
                  <c:y val="1.05820105820105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1807447774750227"/>
                  <c:y val="0.108059186938717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0899182561307902"/>
                  <c:y val="0.14021164021164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4495912806539508E-3"/>
                  <c:y val="0.13142628004832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4514078110808387E-2"/>
                  <c:y val="0.1727719170898938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2521215502013203"/>
                  <c:y val="0.20309386634747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4600055783217833"/>
                  <c:y val="9.11683479590144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18165304268846502"/>
                  <c:y val="2.57429613659288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16267802355768199"/>
                  <c:y val="-1.42449166644634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0.17929369864189321"/>
                  <c:y val="-9.99191201036416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0.2561307901907357"/>
                  <c:y val="-0.133699796578447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0.22161671207992734"/>
                  <c:y val="-0.232193804095190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8.5376930063578563E-2"/>
                  <c:y val="-0.211131581456350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#,##0.00</c:formatCode>
                <c:ptCount val="17"/>
                <c:pt idx="0">
                  <c:v>0</c:v>
                </c:pt>
                <c:pt idx="1">
                  <c:v>120775000</c:v>
                </c:pt>
                <c:pt idx="2">
                  <c:v>3000000</c:v>
                </c:pt>
                <c:pt idx="3">
                  <c:v>20000000</c:v>
                </c:pt>
                <c:pt idx="4">
                  <c:v>36855000</c:v>
                </c:pt>
                <c:pt idx="5">
                  <c:v>53070000</c:v>
                </c:pt>
                <c:pt idx="6">
                  <c:v>334400000</c:v>
                </c:pt>
                <c:pt idx="7">
                  <c:v>228952000</c:v>
                </c:pt>
                <c:pt idx="8">
                  <c:v>150522000</c:v>
                </c:pt>
                <c:pt idx="9">
                  <c:v>33700000</c:v>
                </c:pt>
                <c:pt idx="10">
                  <c:v>119325000</c:v>
                </c:pt>
                <c:pt idx="11">
                  <c:v>16750000</c:v>
                </c:pt>
                <c:pt idx="12">
                  <c:v>61232000</c:v>
                </c:pt>
                <c:pt idx="13">
                  <c:v>75614000</c:v>
                </c:pt>
                <c:pt idx="14">
                  <c:v>223685000</c:v>
                </c:pt>
                <c:pt idx="15">
                  <c:v>31509000</c:v>
                </c:pt>
                <c:pt idx="16">
                  <c:v>12794000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</a:t>
          </a:r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културе</a:t>
          </a:r>
          <a:endParaRPr lang="sr-Cyrl-RS" sz="1100" dirty="0">
            <a:solidFill>
              <a:srgbClr val="FF0000"/>
            </a:solidFill>
          </a:endParaRP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</a:t>
          </a:r>
          <a:r>
            <a:rPr lang="sr-Cyrl-RS" sz="1200" dirty="0" smtClean="0"/>
            <a:t>школе   Средње школе</a:t>
          </a:r>
        </a:p>
        <a:p>
          <a:r>
            <a:rPr lang="sr-Cyrl-RS" sz="1200" dirty="0" smtClean="0"/>
            <a:t>Дом здравља                       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2A0EF065-5AC3-4E3C-9193-89737C4944F5}">
      <dgm:prSet phldrT="[Text]" custT="1"/>
      <dgm:spPr>
        <a:solidFill>
          <a:srgbClr val="00B0F0"/>
        </a:solidFill>
      </dgm:spPr>
      <dgm:t>
        <a:bodyPr/>
        <a:lstStyle/>
        <a:p>
          <a:endParaRPr lang="en-US" sz="1200" dirty="0"/>
        </a:p>
      </dgm:t>
    </dgm:pt>
    <dgm:pt modelId="{ADDDCE4C-E9D1-4176-A143-C4C9FC1CBF53}" type="parTrans" cxnId="{0404E41E-E008-4170-B5B6-BDF00467A8A8}">
      <dgm:prSet/>
      <dgm:spPr/>
      <dgm:t>
        <a:bodyPr/>
        <a:lstStyle/>
        <a:p>
          <a:endParaRPr lang="sr-Latn-RS"/>
        </a:p>
      </dgm:t>
    </dgm:pt>
    <dgm:pt modelId="{C5EBB6F9-BDBC-41BB-85F3-FF5BA6833031}" type="sibTrans" cxnId="{0404E41E-E008-4170-B5B6-BDF00467A8A8}">
      <dgm:prSet/>
      <dgm:spPr/>
      <dgm:t>
        <a:bodyPr/>
        <a:lstStyle/>
        <a:p>
          <a:endParaRPr lang="sr-Latn-R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sr-Latn-R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sr-Latn-R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00511" custScaleY="107864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X="107461" custScaleY="108993" custLinFactNeighborX="-23309" custLinFactNeighborY="4757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0404E41E-E008-4170-B5B6-BDF00467A8A8}" srcId="{2915701C-9177-4F63-BC4A-2A3F58667EEF}" destId="{2A0EF065-5AC3-4E3C-9193-89737C4944F5}" srcOrd="1" destOrd="0" parTransId="{ADDDCE4C-E9D1-4176-A143-C4C9FC1CBF53}" sibTransId="{C5EBB6F9-BDBC-41BB-85F3-FF5BA6833031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2024.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sr-Latn-R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sr-Latn-R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sr-Latn-R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sr-Latn-R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sr-Latn-R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sr-Latn-R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sr-Latn-R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sr-Latn-R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sr-Latn-R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sr-Latn-R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</a:t>
          </a:r>
          <a:r>
            <a:rPr lang="sr-Cyrl-RS" sz="1300" dirty="0" smtClean="0">
              <a:solidFill>
                <a:schemeClr val="bg1"/>
              </a:solidFill>
            </a:rPr>
            <a:t>општине </a:t>
          </a:r>
        </a:p>
        <a:p>
          <a:r>
            <a:rPr lang="sr-Cyrl-RS" sz="1000" dirty="0" smtClean="0">
              <a:solidFill>
                <a:schemeClr val="bg1"/>
              </a:solidFill>
            </a:rPr>
            <a:t>1.</a:t>
          </a:r>
          <a:r>
            <a:rPr lang="sr-Latn-RS" sz="1000" dirty="0" smtClean="0">
              <a:solidFill>
                <a:schemeClr val="bg1"/>
              </a:solidFill>
            </a:rPr>
            <a:t>522</a:t>
          </a:r>
          <a:r>
            <a:rPr lang="sr-Cyrl-RS" sz="1000" dirty="0" smtClean="0">
              <a:solidFill>
                <a:schemeClr val="bg1"/>
              </a:solidFill>
            </a:rPr>
            <a:t>.</a:t>
          </a:r>
          <a:r>
            <a:rPr lang="sr-Latn-RS" sz="1000" dirty="0" smtClean="0">
              <a:solidFill>
                <a:schemeClr val="bg1"/>
              </a:solidFill>
            </a:rPr>
            <a:t>183.</a:t>
          </a:r>
          <a:r>
            <a:rPr lang="sr-Cyrl-RS" sz="1000" dirty="0" smtClean="0">
              <a:solidFill>
                <a:schemeClr val="bg1"/>
              </a:solidFill>
            </a:rPr>
            <a:t>000</a:t>
          </a:r>
          <a:endParaRPr lang="en-US" sz="1000" dirty="0">
            <a:solidFill>
              <a:schemeClr val="bg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 custT="1"/>
      <dgm:spPr/>
      <dgm:t>
        <a:bodyPr/>
        <a:lstStyle/>
        <a:p>
          <a:r>
            <a:rPr lang="sr-Cyrl-RS" sz="900" dirty="0"/>
            <a:t>Средства из буџета општине </a:t>
          </a:r>
          <a:r>
            <a:rPr lang="sr-Cyrl-RS" sz="900" dirty="0" smtClean="0">
              <a:solidFill>
                <a:schemeClr val="bg1"/>
              </a:solidFill>
            </a:rPr>
            <a:t>1.428.187.000</a:t>
          </a:r>
          <a:endParaRPr lang="en-US" sz="600" dirty="0">
            <a:solidFill>
              <a:schemeClr val="bg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 custT="1"/>
      <dgm:spPr/>
      <dgm:t>
        <a:bodyPr/>
        <a:lstStyle/>
        <a:p>
          <a:r>
            <a:rPr lang="sr-Cyrl-RS" sz="900" dirty="0"/>
            <a:t>Пренета средства из ранијих година</a:t>
          </a:r>
          <a:r>
            <a:rPr lang="sr-Cyrl-RS" sz="900" dirty="0">
              <a:solidFill>
                <a:srgbClr val="FF0000"/>
              </a:solidFill>
            </a:rPr>
            <a:t> </a:t>
          </a:r>
          <a:endParaRPr lang="sr-Cyrl-RS" sz="900" dirty="0" smtClean="0">
            <a:solidFill>
              <a:srgbClr val="FF0000"/>
            </a:solidFill>
          </a:endParaRPr>
        </a:p>
        <a:p>
          <a:r>
            <a:rPr lang="sr-Cyrl-RS" sz="900" dirty="0" smtClean="0">
              <a:solidFill>
                <a:schemeClr val="bg1"/>
              </a:solidFill>
            </a:rPr>
            <a:t>30.000.000</a:t>
          </a:r>
          <a:r>
            <a:rPr lang="sr-Cyrl-RS" sz="600" dirty="0" smtClean="0">
              <a:solidFill>
                <a:schemeClr val="bg1"/>
              </a:solidFill>
            </a:rPr>
            <a:t> </a:t>
          </a:r>
          <a:endParaRPr lang="en-US" sz="600" dirty="0">
            <a:solidFill>
              <a:schemeClr val="bg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Средства из </a:t>
          </a:r>
          <a:r>
            <a:rPr lang="sr-Cyrl-RS" sz="1000" dirty="0" smtClean="0">
              <a:solidFill>
                <a:schemeClr val="bg1"/>
              </a:solidFill>
            </a:rPr>
            <a:t>осталих </a:t>
          </a:r>
          <a:r>
            <a:rPr lang="sr-Cyrl-RS" sz="1000" dirty="0">
              <a:solidFill>
                <a:schemeClr val="bg1"/>
              </a:solidFill>
            </a:rPr>
            <a:t>извора </a:t>
          </a:r>
          <a:r>
            <a:rPr lang="sr-Cyrl-RS" sz="900" dirty="0" smtClean="0">
              <a:solidFill>
                <a:schemeClr val="bg1"/>
              </a:solidFill>
            </a:rPr>
            <a:t>61.041.000</a:t>
          </a:r>
          <a:endParaRPr lang="en-US" sz="900" dirty="0">
            <a:solidFill>
              <a:schemeClr val="bg1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B65BDBDD-5408-4099-AE48-66FEA0BBD34A}">
      <dgm:prSet custT="1"/>
      <dgm:spPr/>
      <dgm:t>
        <a:bodyPr/>
        <a:lstStyle/>
        <a:p>
          <a:r>
            <a:rPr lang="sr-Cyrl-RS" sz="1000" dirty="0" smtClean="0"/>
            <a:t>Средства из сопствених извора</a:t>
          </a:r>
        </a:p>
        <a:p>
          <a:r>
            <a:rPr lang="sr-Cyrl-RS" sz="900" dirty="0" smtClean="0"/>
            <a:t>2.955.000</a:t>
          </a:r>
          <a:endParaRPr lang="sr-Latn-RS" sz="900" dirty="0"/>
        </a:p>
      </dgm:t>
    </dgm:pt>
    <dgm:pt modelId="{07F6A35E-B4EA-43E6-A986-CA1943939A5E}" type="parTrans" cxnId="{3BE15618-7135-48AA-8D52-CF3D2094FDE4}">
      <dgm:prSet/>
      <dgm:spPr/>
      <dgm:t>
        <a:bodyPr/>
        <a:lstStyle/>
        <a:p>
          <a:endParaRPr lang="sr-Latn-RS"/>
        </a:p>
      </dgm:t>
    </dgm:pt>
    <dgm:pt modelId="{E2388207-DABA-4BCD-81B0-33397C5A0AED}" type="sibTrans" cxnId="{3BE15618-7135-48AA-8D52-CF3D2094FDE4}">
      <dgm:prSet/>
      <dgm:spPr/>
      <dgm:t>
        <a:bodyPr/>
        <a:lstStyle/>
        <a:p>
          <a:endParaRPr lang="sr-Latn-R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96E659A-663E-485D-BF89-FD74BE74A5C4}" type="pres">
      <dgm:prSet presAssocID="{1F884CF4-1E4C-423F-AE7B-0BAC3D97360D}" presName="node" presStyleLbl="node1" presStyleIdx="0" presStyleCnt="5" custScaleX="110001" custScaleY="10803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4"/>
      <dgm:spPr/>
      <dgm:t>
        <a:bodyPr/>
        <a:lstStyle/>
        <a:p>
          <a:endParaRPr lang="sr-Latn-R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5" custScaleX="107561" custScaleY="10637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4"/>
      <dgm:spPr/>
      <dgm:t>
        <a:bodyPr/>
        <a:lstStyle/>
        <a:p>
          <a:endParaRPr lang="sr-Latn-R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2E998937-F3B7-4214-91B9-1819BC4AC1EC}" type="pres">
      <dgm:prSet presAssocID="{B65BDBDD-5408-4099-AE48-66FEA0BBD34A}" presName="node" presStyleLbl="node1" presStyleIdx="2" presStyleCnt="5" custScaleX="111832" custScaleY="108718" custLinFactNeighborX="89799" custLinFactNeighborY="1171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F76E7EB-415A-40E2-BA4C-7C84A8B2967D}" type="pres">
      <dgm:prSet presAssocID="{E2388207-DABA-4BCD-81B0-33397C5A0AED}" presName="spacerL" presStyleCnt="0"/>
      <dgm:spPr/>
    </dgm:pt>
    <dgm:pt modelId="{9AF8395A-6B02-4787-97E9-149147858DBA}" type="pres">
      <dgm:prSet presAssocID="{E2388207-DABA-4BCD-81B0-33397C5A0AED}" presName="sibTrans" presStyleLbl="sibTrans2D1" presStyleIdx="2" presStyleCnt="4"/>
      <dgm:spPr/>
      <dgm:t>
        <a:bodyPr/>
        <a:lstStyle/>
        <a:p>
          <a:endParaRPr lang="sr-Latn-RS"/>
        </a:p>
      </dgm:t>
    </dgm:pt>
    <dgm:pt modelId="{A65C6859-5531-4B82-9B09-5EF42A5C0E5A}" type="pres">
      <dgm:prSet presAssocID="{E2388207-DABA-4BCD-81B0-33397C5A0AED}" presName="spacerR" presStyleCnt="0"/>
      <dgm:spPr/>
    </dgm:pt>
    <dgm:pt modelId="{6C1FFF0F-B1A4-4C41-B9D3-30452A0DFA4B}" type="pres">
      <dgm:prSet presAssocID="{567740A1-931A-404E-B8A7-DCAB60009AEA}" presName="node" presStyleLbl="node1" presStyleIdx="3" presStyleCnt="5" custScaleX="130342" custScaleY="121326" custLinFactX="133141" custLinFactNeighborX="200000" custLinFactNeighborY="-2139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3" presStyleCnt="4" custLinFactX="-83897" custLinFactNeighborX="-100000" custLinFactNeighborY="2774"/>
      <dgm:spPr/>
      <dgm:t>
        <a:bodyPr/>
        <a:lstStyle/>
        <a:p>
          <a:endParaRPr lang="sr-Latn-R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4" presStyleCnt="5" custScaleX="99507" custScaleY="10642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3BE15618-7135-48AA-8D52-CF3D2094FDE4}" srcId="{028ECFAC-63B3-40F0-9E03-B31D365E432C}" destId="{B65BDBDD-5408-4099-AE48-66FEA0BBD34A}" srcOrd="2" destOrd="0" parTransId="{07F6A35E-B4EA-43E6-A986-CA1943939A5E}" sibTransId="{E2388207-DABA-4BCD-81B0-33397C5A0AED}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102028BE-B492-4CC2-B891-2B4A0D121B22}" srcId="{028ECFAC-63B3-40F0-9E03-B31D365E432C}" destId="{1BFF2E57-C3C3-41C5-AD27-AD5B38758512}" srcOrd="4" destOrd="0" parTransId="{16C36D11-8C3A-418B-89AD-79984C43541D}" sibTransId="{E3D49EE4-B8C9-4269-B149-653B95D47416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3D0AAC8A-2B00-4DF7-B160-512B014F89BF}" type="presOf" srcId="{B65BDBDD-5408-4099-AE48-66FEA0BBD34A}" destId="{2E998937-F3B7-4214-91B9-1819BC4AC1EC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2B937F70-A71C-4C69-B083-23666E6D29D7}" type="presOf" srcId="{E2388207-DABA-4BCD-81B0-33397C5A0AED}" destId="{9AF8395A-6B02-4787-97E9-149147858DB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B1A00774-0D3C-406F-9413-9997B0306F44}" srcId="{028ECFAC-63B3-40F0-9E03-B31D365E432C}" destId="{567740A1-931A-404E-B8A7-DCAB60009AEA}" srcOrd="3" destOrd="0" parTransId="{0643A071-2AC8-4124-916D-3A8BE5775A6D}" sibTransId="{097825AB-8F2B-4EF3-ABE1-7DCEF8027B99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2664FC7E-9F9D-4CD1-866F-3D4A3EA1A5C6}" type="presParOf" srcId="{688A0EC4-0F6D-4987-959D-CA5F27B3CF24}" destId="{2E998937-F3B7-4214-91B9-1819BC4AC1EC}" srcOrd="8" destOrd="0" presId="urn:microsoft.com/office/officeart/2005/8/layout/equation1"/>
    <dgm:cxn modelId="{16011D13-D54F-4001-8F2E-BE701670AE2C}" type="presParOf" srcId="{688A0EC4-0F6D-4987-959D-CA5F27B3CF24}" destId="{6F76E7EB-415A-40E2-BA4C-7C84A8B2967D}" srcOrd="9" destOrd="0" presId="urn:microsoft.com/office/officeart/2005/8/layout/equation1"/>
    <dgm:cxn modelId="{D92A92A5-E08D-4D0E-881C-45525FC0D311}" type="presParOf" srcId="{688A0EC4-0F6D-4987-959D-CA5F27B3CF24}" destId="{9AF8395A-6B02-4787-97E9-149147858DBA}" srcOrd="10" destOrd="0" presId="urn:microsoft.com/office/officeart/2005/8/layout/equation1"/>
    <dgm:cxn modelId="{468A6A5F-75D7-4FF2-B379-13C866F875BB}" type="presParOf" srcId="{688A0EC4-0F6D-4987-959D-CA5F27B3CF24}" destId="{A65C6859-5531-4B82-9B09-5EF42A5C0E5A}" srcOrd="11" destOrd="0" presId="urn:microsoft.com/office/officeart/2005/8/layout/equation1"/>
    <dgm:cxn modelId="{E0497DF6-7B98-411C-B02B-83AD89D9A9DD}" type="presParOf" srcId="{688A0EC4-0F6D-4987-959D-CA5F27B3CF24}" destId="{6C1FFF0F-B1A4-4C41-B9D3-30452A0DFA4B}" srcOrd="12" destOrd="0" presId="urn:microsoft.com/office/officeart/2005/8/layout/equation1"/>
    <dgm:cxn modelId="{683D6580-438D-46FB-9EFB-AC2E20018917}" type="presParOf" srcId="{688A0EC4-0F6D-4987-959D-CA5F27B3CF24}" destId="{50E35084-2DEE-4C9C-8259-DF4374B4BFC7}" srcOrd="13" destOrd="0" presId="urn:microsoft.com/office/officeart/2005/8/layout/equation1"/>
    <dgm:cxn modelId="{94E030DA-DD87-4483-B009-1FD97952F7AE}" type="presParOf" srcId="{688A0EC4-0F6D-4987-959D-CA5F27B3CF24}" destId="{4F4F87F2-8514-4849-B974-53331EFFA6A3}" srcOrd="14" destOrd="0" presId="urn:microsoft.com/office/officeart/2005/8/layout/equation1"/>
    <dgm:cxn modelId="{41A0E85A-E619-4349-8C37-C98B205B7192}" type="presParOf" srcId="{688A0EC4-0F6D-4987-959D-CA5F27B3CF24}" destId="{DB23206D-9806-4AA8-923C-592167F0D1C1}" srcOrd="15" destOrd="0" presId="urn:microsoft.com/office/officeart/2005/8/layout/equation1"/>
    <dgm:cxn modelId="{82B0284B-7D49-49D9-8F4C-3F382226E661}" type="presParOf" srcId="{688A0EC4-0F6D-4987-959D-CA5F27B3CF24}" destId="{A6BD896E-4D4C-4AE1-9C22-3ED8631C5A0A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rgbClr val="FF0000"/>
              </a:solidFill>
            </a:rPr>
            <a:t>1.522.183.000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Cyrl-RS" b="1" dirty="0" smtClean="0">
              <a:solidFill>
                <a:srgbClr val="FF0000"/>
              </a:solidFill>
            </a:rPr>
            <a:t>861.714.000</a:t>
          </a:r>
          <a:r>
            <a:rPr lang="sr-Cyrl-RS" dirty="0" smtClean="0">
              <a:solidFill>
                <a:srgbClr val="FF0000"/>
              </a:solidFill>
            </a:rPr>
            <a:t>   </a:t>
          </a:r>
          <a:r>
            <a:rPr lang="sr-Cyrl-RS" dirty="0" smtClean="0"/>
            <a:t>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>
              <a:solidFill>
                <a:srgbClr val="FF0000"/>
              </a:solidFill>
            </a:rPr>
            <a:t>490.777.000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dirty="0" smtClean="0">
              <a:solidFill>
                <a:srgbClr val="FF0000"/>
              </a:solidFill>
            </a:rPr>
            <a:t>88.923.000</a:t>
          </a:r>
        </a:p>
        <a:p>
          <a:pPr algn="ctr"/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b="1" dirty="0" smtClean="0">
              <a:solidFill>
                <a:srgbClr val="FF0000"/>
              </a:solidFill>
            </a:rPr>
            <a:t>2.728.000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>
              <a:solidFill>
                <a:srgbClr val="FF0000"/>
              </a:solidFill>
            </a:rPr>
            <a:t>78.041.000</a:t>
          </a:r>
          <a:r>
            <a:rPr lang="sr-Cyrl-RS" sz="1000" dirty="0" smtClean="0"/>
            <a:t> 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sr-Latn-R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10203" custRadScaleInc="-1851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 custLinFactNeighborX="2770" custLinFactNeighborY="-493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975F9232-61E1-4470-AA79-A6F80ADB7820}" type="presOf" srcId="{26EF48C7-6381-4355-B03F-DD441AE957C7}" destId="{EFAACCF6-3A6A-4536-89B0-F0A7C44F6BE1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A063A2B7-5A00-45B0-82C7-AD3435226704}" type="presOf" srcId="{D45E583C-4AAD-40D2-9D24-9A0A68141567}" destId="{7BB6658A-32E0-42C7-B82A-240BF45CF27D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C6390B53-615D-40D3-B8A1-CA286DEE5356}" type="presOf" srcId="{92FD0664-EE76-4121-BE7B-68FC1EE5F4D7}" destId="{C6BA9D27-2D60-4BA7-98A9-E18E57FDB6CB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E6BF15BA-A9A6-468A-801E-3F04567605E9}" type="presOf" srcId="{423C6F79-8640-4D5E-8F7E-2B463BCF528C}" destId="{E8E0050D-5592-4FFB-BC24-07DF887B3DF2}" srcOrd="0" destOrd="0" presId="urn:diagrams.loki3.com/BracketList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C4A7480-475E-4E41-B283-8D8EA341F0A1}" type="presOf" srcId="{48096665-F98A-4372-9642-AA104F5D458A}" destId="{B471A916-B6F4-4017-A447-E2C98CEE19B9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63B99CB4-6727-4AF8-8781-31EA63FA934A}" type="presOf" srcId="{EEA47F19-311D-44B3-AAA4-35C98BD4844B}" destId="{EFEB1020-9C17-48DC-BBE0-54FA743F9F75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F0A4033-FBE4-4F85-A5EB-73DC397BBECC}" type="presOf" srcId="{6B14159D-5902-471E-9F91-CEA86CA18597}" destId="{FFFD7BD8-195B-4FA4-9414-4F4C582F5570}" srcOrd="0" destOrd="0" presId="urn:diagrams.loki3.com/BracketList"/>
    <dgm:cxn modelId="{586C7CF0-C444-436F-9E55-95FD57C4C501}" type="presOf" srcId="{E1B79EE1-1157-4302-AB0B-8FEDC81165FD}" destId="{F40D94EA-52E0-4740-A924-EAF350BDF213}" srcOrd="0" destOrd="0" presId="urn:diagrams.loki3.com/BracketList"/>
    <dgm:cxn modelId="{8F036761-D6F8-4584-BB61-5A849AA86CFC}" type="presOf" srcId="{0C844461-76DE-4FEA-A87D-23440AD6FC2E}" destId="{C6144CDB-22C1-4337-9F95-C3A522A707D1}" srcOrd="0" destOrd="0" presId="urn:diagrams.loki3.com/BracketList"/>
    <dgm:cxn modelId="{0848FB59-2594-46A0-AA63-C9B612192CD6}" type="presOf" srcId="{FE2BA0E8-81AC-463B-B498-EF464F5BCE06}" destId="{9893D59A-7FEC-486D-89C4-D28135F6121C}" srcOrd="0" destOrd="0" presId="urn:diagrams.loki3.com/BracketList"/>
    <dgm:cxn modelId="{907D6A82-0A34-4089-AB05-D623BC14AC59}" type="presOf" srcId="{E055884F-7426-4921-A0E5-9CA56A76B49A}" destId="{CCB8139E-CA19-491D-9FCD-6BF28923C725}" srcOrd="0" destOrd="0" presId="urn:diagrams.loki3.com/BracketList"/>
    <dgm:cxn modelId="{2ED24412-42BB-4A04-96EF-EFC2F81B6E23}" type="presOf" srcId="{97F877CB-9B8D-43D2-81EC-7EBF25320968}" destId="{260E7D26-6540-4407-AA35-D081FC05F13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69DC3F06-62FE-4298-A393-4DDB633D8276}" type="presOf" srcId="{A22D28D0-C0EE-4FAC-9411-A8A4995FB17B}" destId="{B43D6F8D-5103-4DCA-8971-053A6B7A987B}" srcOrd="0" destOrd="0" presId="urn:diagrams.loki3.com/BracketList"/>
    <dgm:cxn modelId="{476C4EAB-B137-4518-8536-535553AC71F2}" type="presOf" srcId="{28888755-727E-436B-B2F2-DA7896544A65}" destId="{9312B733-3AEB-49F6-8245-08553BA2949B}" srcOrd="0" destOrd="0" presId="urn:diagrams.loki3.com/BracketList"/>
    <dgm:cxn modelId="{3D263B7F-60E3-43F1-8B80-5DE507659774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A1027F61-6C0F-4CA5-AF0A-46C426EDE889}" type="presOf" srcId="{1BF4645B-0E25-4982-8755-C468FC62C39C}" destId="{320B77C6-F8A0-4CEB-8B55-79E4A1BAF9E9}" srcOrd="0" destOrd="0" presId="urn:diagrams.loki3.com/BracketList"/>
    <dgm:cxn modelId="{2AC5E218-69D4-465A-BD7E-411976E6A225}" type="presOf" srcId="{E1AD8724-28DC-48C5-B75E-B0D1F33E6279}" destId="{939B76D1-BB33-4E50-9ECD-839FB5787B95}" srcOrd="0" destOrd="0" presId="urn:diagrams.loki3.com/BracketList"/>
    <dgm:cxn modelId="{94402D43-2277-47DA-A6E9-160F184B7938}" type="presParOf" srcId="{EFEB1020-9C17-48DC-BBE0-54FA743F9F75}" destId="{98695426-23ED-40C0-90A1-2BB445DEBC64}" srcOrd="0" destOrd="0" presId="urn:diagrams.loki3.com/BracketList"/>
    <dgm:cxn modelId="{28773D38-A403-45F9-BCBA-331E06AD421D}" type="presParOf" srcId="{98695426-23ED-40C0-90A1-2BB445DEBC64}" destId="{C6144CDB-22C1-4337-9F95-C3A522A707D1}" srcOrd="0" destOrd="0" presId="urn:diagrams.loki3.com/BracketList"/>
    <dgm:cxn modelId="{81CD12FD-7223-4D56-A0D5-D43250764F23}" type="presParOf" srcId="{98695426-23ED-40C0-90A1-2BB445DEBC64}" destId="{02385D1D-92EB-445D-B736-940004751C79}" srcOrd="1" destOrd="0" presId="urn:diagrams.loki3.com/BracketList"/>
    <dgm:cxn modelId="{0842C23A-1F8B-4E69-B00C-0131800F70F2}" type="presParOf" srcId="{98695426-23ED-40C0-90A1-2BB445DEBC64}" destId="{99D36636-E395-439F-A79A-29C0BFB6F7E4}" srcOrd="2" destOrd="0" presId="urn:diagrams.loki3.com/BracketList"/>
    <dgm:cxn modelId="{C205E2D0-5382-496C-8D71-E586852D3998}" type="presParOf" srcId="{98695426-23ED-40C0-90A1-2BB445DEBC64}" destId="{7BB6658A-32E0-42C7-B82A-240BF45CF27D}" srcOrd="3" destOrd="0" presId="urn:diagrams.loki3.com/BracketList"/>
    <dgm:cxn modelId="{51060CE2-1EA2-43B4-92E2-B7D3AF7788EB}" type="presParOf" srcId="{EFEB1020-9C17-48DC-BBE0-54FA743F9F75}" destId="{5B3CB043-7A92-47E9-A4C4-39EC715F2552}" srcOrd="1" destOrd="0" presId="urn:diagrams.loki3.com/BracketList"/>
    <dgm:cxn modelId="{AA728412-534D-4363-B62C-08C9425F7ECE}" type="presParOf" srcId="{EFEB1020-9C17-48DC-BBE0-54FA743F9F75}" destId="{D9DF5E9A-39D4-44B7-A326-58B07A05D91E}" srcOrd="2" destOrd="0" presId="urn:diagrams.loki3.com/BracketList"/>
    <dgm:cxn modelId="{CF4BC6BC-42ED-4955-A799-8EA83207E15B}" type="presParOf" srcId="{D9DF5E9A-39D4-44B7-A326-58B07A05D91E}" destId="{F40D94EA-52E0-4740-A924-EAF350BDF213}" srcOrd="0" destOrd="0" presId="urn:diagrams.loki3.com/BracketList"/>
    <dgm:cxn modelId="{007B1A8A-58A3-4B48-B39D-320E5985547B}" type="presParOf" srcId="{D9DF5E9A-39D4-44B7-A326-58B07A05D91E}" destId="{0E930D30-96BC-4D43-B65A-EE88C46DBE48}" srcOrd="1" destOrd="0" presId="urn:diagrams.loki3.com/BracketList"/>
    <dgm:cxn modelId="{7407C03B-DCEB-4E6E-89A8-CF7B58A1F9E9}" type="presParOf" srcId="{D9DF5E9A-39D4-44B7-A326-58B07A05D91E}" destId="{5831BF15-ED1F-4BD5-857B-18B8E573D9AB}" srcOrd="2" destOrd="0" presId="urn:diagrams.loki3.com/BracketList"/>
    <dgm:cxn modelId="{54AF5F5E-8EC9-4FD8-A021-CCF5F7FB3C6F}" type="presParOf" srcId="{D9DF5E9A-39D4-44B7-A326-58B07A05D91E}" destId="{C6BA9D27-2D60-4BA7-98A9-E18E57FDB6CB}" srcOrd="3" destOrd="0" presId="urn:diagrams.loki3.com/BracketList"/>
    <dgm:cxn modelId="{32270A6B-2F9B-4836-A1BC-4AD758E58A0F}" type="presParOf" srcId="{EFEB1020-9C17-48DC-BBE0-54FA743F9F75}" destId="{5A002753-9FCA-4DC5-B8A6-1F7632BDDE58}" srcOrd="3" destOrd="0" presId="urn:diagrams.loki3.com/BracketList"/>
    <dgm:cxn modelId="{2C712AF1-9DDC-4CE9-BD73-2A04979D0D29}" type="presParOf" srcId="{EFEB1020-9C17-48DC-BBE0-54FA743F9F75}" destId="{9709DCCB-B8A8-47BC-A303-F9EC41DA889E}" srcOrd="4" destOrd="0" presId="urn:diagrams.loki3.com/BracketList"/>
    <dgm:cxn modelId="{C5237331-E59E-4B08-B74F-ACDE734EF1AF}" type="presParOf" srcId="{9709DCCB-B8A8-47BC-A303-F9EC41DA889E}" destId="{CCB8139E-CA19-491D-9FCD-6BF28923C725}" srcOrd="0" destOrd="0" presId="urn:diagrams.loki3.com/BracketList"/>
    <dgm:cxn modelId="{AFA28FFA-77CA-4231-91B7-3EA167D44D52}" type="presParOf" srcId="{9709DCCB-B8A8-47BC-A303-F9EC41DA889E}" destId="{14D1633C-A097-4A5A-8269-B04E98857E56}" srcOrd="1" destOrd="0" presId="urn:diagrams.loki3.com/BracketList"/>
    <dgm:cxn modelId="{7A126495-90DE-4684-8A88-14B56BBA8F20}" type="presParOf" srcId="{9709DCCB-B8A8-47BC-A303-F9EC41DA889E}" destId="{82B38D6F-2AA7-4339-A71D-28AA55699178}" srcOrd="2" destOrd="0" presId="urn:diagrams.loki3.com/BracketList"/>
    <dgm:cxn modelId="{0863465B-0627-465B-A8B0-145BEE25B799}" type="presParOf" srcId="{9709DCCB-B8A8-47BC-A303-F9EC41DA889E}" destId="{FFFD7BD8-195B-4FA4-9414-4F4C582F5570}" srcOrd="3" destOrd="0" presId="urn:diagrams.loki3.com/BracketList"/>
    <dgm:cxn modelId="{4823A1BF-AB42-4F4D-B28D-F99E54048703}" type="presParOf" srcId="{EFEB1020-9C17-48DC-BBE0-54FA743F9F75}" destId="{D3A122A3-FC4C-4845-B4FF-0E74CF3D50D3}" srcOrd="5" destOrd="0" presId="urn:diagrams.loki3.com/BracketList"/>
    <dgm:cxn modelId="{A5A36B0D-2540-4646-A09F-384BADA617D8}" type="presParOf" srcId="{EFEB1020-9C17-48DC-BBE0-54FA743F9F75}" destId="{CCB5FDA4-BEC8-4CA1-835A-2A3BEEBEC456}" srcOrd="6" destOrd="0" presId="urn:diagrams.loki3.com/BracketList"/>
    <dgm:cxn modelId="{9C51D06F-4028-4161-BDC3-37EF27B114DA}" type="presParOf" srcId="{CCB5FDA4-BEC8-4CA1-835A-2A3BEEBEC456}" destId="{9312B733-3AEB-49F6-8245-08553BA2949B}" srcOrd="0" destOrd="0" presId="urn:diagrams.loki3.com/BracketList"/>
    <dgm:cxn modelId="{BAE59FF2-C225-4362-9B19-8F71BF902612}" type="presParOf" srcId="{CCB5FDA4-BEC8-4CA1-835A-2A3BEEBEC456}" destId="{435AB433-2559-485A-A03D-C32F36288071}" srcOrd="1" destOrd="0" presId="urn:diagrams.loki3.com/BracketList"/>
    <dgm:cxn modelId="{82D451FC-FDFC-4DE2-999E-92A26F044322}" type="presParOf" srcId="{CCB5FDA4-BEC8-4CA1-835A-2A3BEEBEC456}" destId="{C13B9160-72D5-46E0-A1C0-91E8634DFAE2}" srcOrd="2" destOrd="0" presId="urn:diagrams.loki3.com/BracketList"/>
    <dgm:cxn modelId="{1735DA8F-EF35-4CC4-8F8D-03B72D07F7E2}" type="presParOf" srcId="{CCB5FDA4-BEC8-4CA1-835A-2A3BEEBEC456}" destId="{9893D59A-7FEC-486D-89C4-D28135F6121C}" srcOrd="3" destOrd="0" presId="urn:diagrams.loki3.com/BracketList"/>
    <dgm:cxn modelId="{1049CFB1-1B4F-490D-9407-C8510810F332}" type="presParOf" srcId="{EFEB1020-9C17-48DC-BBE0-54FA743F9F75}" destId="{A421D242-ABBF-45EB-97FD-83930430328F}" srcOrd="7" destOrd="0" presId="urn:diagrams.loki3.com/BracketList"/>
    <dgm:cxn modelId="{64B0FCA4-C11D-4EED-A90C-14E39D3FF130}" type="presParOf" srcId="{EFEB1020-9C17-48DC-BBE0-54FA743F9F75}" destId="{F0DED400-B200-4EA2-AB34-CCFF58E07A6E}" srcOrd="8" destOrd="0" presId="urn:diagrams.loki3.com/BracketList"/>
    <dgm:cxn modelId="{9ACDE923-1204-4315-A692-2BBED0249065}" type="presParOf" srcId="{F0DED400-B200-4EA2-AB34-CCFF58E07A6E}" destId="{EFAACCF6-3A6A-4536-89B0-F0A7C44F6BE1}" srcOrd="0" destOrd="0" presId="urn:diagrams.loki3.com/BracketList"/>
    <dgm:cxn modelId="{D1D4DE70-7E65-4CDC-AC25-416B393C0DBA}" type="presParOf" srcId="{F0DED400-B200-4EA2-AB34-CCFF58E07A6E}" destId="{6497CA82-45EE-4BD1-AEB4-CC3961FBFB74}" srcOrd="1" destOrd="0" presId="urn:diagrams.loki3.com/BracketList"/>
    <dgm:cxn modelId="{E9ED7B78-688D-464A-AF01-AD9EA9100F8D}" type="presParOf" srcId="{F0DED400-B200-4EA2-AB34-CCFF58E07A6E}" destId="{CD7548DD-1E84-4DA7-B1D0-28F3E4EBFF82}" srcOrd="2" destOrd="0" presId="urn:diagrams.loki3.com/BracketList"/>
    <dgm:cxn modelId="{14534A5E-71EE-43D2-9974-12F794EE3D80}" type="presParOf" srcId="{F0DED400-B200-4EA2-AB34-CCFF58E07A6E}" destId="{9A05939C-6B40-4C32-897A-4A6DC3E71E5B}" srcOrd="3" destOrd="0" presId="urn:diagrams.loki3.com/BracketList"/>
    <dgm:cxn modelId="{AF67E4EA-F4C6-47FE-B3BA-11682CD5257B}" type="presParOf" srcId="{EFEB1020-9C17-48DC-BBE0-54FA743F9F75}" destId="{569EA799-9807-4770-B698-79D3EF79120B}" srcOrd="9" destOrd="0" presId="urn:diagrams.loki3.com/BracketList"/>
    <dgm:cxn modelId="{B7DC7C51-5966-44AA-8E8E-5B31FFED78A6}" type="presParOf" srcId="{EFEB1020-9C17-48DC-BBE0-54FA743F9F75}" destId="{2B991069-479A-498A-AF83-5B33CD9F12C6}" srcOrd="10" destOrd="0" presId="urn:diagrams.loki3.com/BracketList"/>
    <dgm:cxn modelId="{D6473D98-873F-4C98-B604-266EE8AEDA2C}" type="presParOf" srcId="{2B991069-479A-498A-AF83-5B33CD9F12C6}" destId="{939B76D1-BB33-4E50-9ECD-839FB5787B95}" srcOrd="0" destOrd="0" presId="urn:diagrams.loki3.com/BracketList"/>
    <dgm:cxn modelId="{196DC705-E058-405C-AA32-17443E164C9F}" type="presParOf" srcId="{2B991069-479A-498A-AF83-5B33CD9F12C6}" destId="{7845F59F-6101-48DE-ABCC-EC5351843F5B}" srcOrd="1" destOrd="0" presId="urn:diagrams.loki3.com/BracketList"/>
    <dgm:cxn modelId="{3B1142B2-3544-4688-ADF1-46858E284680}" type="presParOf" srcId="{2B991069-479A-498A-AF83-5B33CD9F12C6}" destId="{8DC06B04-AA78-4007-96F1-AC66800E204E}" srcOrd="2" destOrd="0" presId="urn:diagrams.loki3.com/BracketList"/>
    <dgm:cxn modelId="{ED79050D-EBBE-4961-8EB8-8DB0DF91ED1E}" type="presParOf" srcId="{2B991069-479A-498A-AF83-5B33CD9F12C6}" destId="{B43D6F8D-5103-4DCA-8971-053A6B7A987B}" srcOrd="3" destOrd="0" presId="urn:diagrams.loki3.com/BracketList"/>
    <dgm:cxn modelId="{26CB3840-521F-4643-A7BF-2EA5CDCF20B7}" type="presParOf" srcId="{EFEB1020-9C17-48DC-BBE0-54FA743F9F75}" destId="{1DEFA11E-9373-40F9-A3AA-EE96EB176FFC}" srcOrd="11" destOrd="0" presId="urn:diagrams.loki3.com/BracketList"/>
    <dgm:cxn modelId="{AF9B54D6-BA64-47E4-A734-BEBA61392525}" type="presParOf" srcId="{EFEB1020-9C17-48DC-BBE0-54FA743F9F75}" destId="{4B12A308-E2AF-4F45-882B-691EF4FA1B43}" srcOrd="12" destOrd="0" presId="urn:diagrams.loki3.com/BracketList"/>
    <dgm:cxn modelId="{CE58E060-B885-47B6-9B20-033F59DC46DF}" type="presParOf" srcId="{4B12A308-E2AF-4F45-882B-691EF4FA1B43}" destId="{B471A916-B6F4-4017-A447-E2C98CEE19B9}" srcOrd="0" destOrd="0" presId="urn:diagrams.loki3.com/BracketList"/>
    <dgm:cxn modelId="{6825CECE-5137-45AC-8517-5899253048D2}" type="presParOf" srcId="{4B12A308-E2AF-4F45-882B-691EF4FA1B43}" destId="{7F976215-9D17-4223-A92A-D3302071B429}" srcOrd="1" destOrd="0" presId="urn:diagrams.loki3.com/BracketList"/>
    <dgm:cxn modelId="{A3A44B9B-0392-4033-88AB-29F2244533AF}" type="presParOf" srcId="{4B12A308-E2AF-4F45-882B-691EF4FA1B43}" destId="{C984C73F-7C05-410A-B91E-AD111AE0E45B}" srcOrd="2" destOrd="0" presId="urn:diagrams.loki3.com/BracketList"/>
    <dgm:cxn modelId="{45109C77-5F8C-43DA-96C2-AF7ED81006B8}" type="presParOf" srcId="{4B12A308-E2AF-4F45-882B-691EF4FA1B43}" destId="{260E7D26-6540-4407-AA35-D081FC05F135}" srcOrd="3" destOrd="0" presId="urn:diagrams.loki3.com/BracketList"/>
    <dgm:cxn modelId="{A24DCF35-0035-4286-8CF2-0472487162B9}" type="presParOf" srcId="{EFEB1020-9C17-48DC-BBE0-54FA743F9F75}" destId="{87942DC7-D611-481D-85C3-17E9EE928CC9}" srcOrd="13" destOrd="0" presId="urn:diagrams.loki3.com/BracketList"/>
    <dgm:cxn modelId="{57C2AE8E-3A1B-4040-A568-F78AB51D0670}" type="presParOf" srcId="{EFEB1020-9C17-48DC-BBE0-54FA743F9F75}" destId="{5A582BDF-EB51-42B9-AFE8-1D18A89089BC}" srcOrd="14" destOrd="0" presId="urn:diagrams.loki3.com/BracketList"/>
    <dgm:cxn modelId="{660DC53E-8B12-4182-BC41-C5634AFC4B66}" type="presParOf" srcId="{5A582BDF-EB51-42B9-AFE8-1D18A89089BC}" destId="{320B77C6-F8A0-4CEB-8B55-79E4A1BAF9E9}" srcOrd="0" destOrd="0" presId="urn:diagrams.loki3.com/BracketList"/>
    <dgm:cxn modelId="{D743A813-7B59-4172-A797-CF4A253959E7}" type="presParOf" srcId="{5A582BDF-EB51-42B9-AFE8-1D18A89089BC}" destId="{803A06C6-F698-48F4-A91D-0B2B17EECBA4}" srcOrd="1" destOrd="0" presId="urn:diagrams.loki3.com/BracketList"/>
    <dgm:cxn modelId="{A10B12F7-5CCC-4B0A-A041-3FAA89F6E47C}" type="presParOf" srcId="{5A582BDF-EB51-42B9-AFE8-1D18A89089BC}" destId="{4A43BD3F-83F2-4A36-B8AE-CC5DC27FAC9E}" srcOrd="2" destOrd="0" presId="urn:diagrams.loki3.com/BracketList"/>
    <dgm:cxn modelId="{AF68FC99-4694-405D-94D1-450F57B10F2B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 smtClean="0"/>
            <a:t>Укупни расходи и издаци 1.522.183.000</a:t>
          </a: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 custT="1"/>
      <dgm:spPr/>
      <dgm:t>
        <a:bodyPr/>
        <a:lstStyle/>
        <a:p>
          <a:r>
            <a:rPr lang="ru-RU" sz="1000" smtClean="0"/>
            <a:t>Коришћење роба и услуга </a:t>
          </a:r>
          <a:r>
            <a:rPr lang="sr-Cyrl-RS" sz="1000" smtClean="0"/>
            <a:t>561.935.000 </a:t>
          </a:r>
          <a:r>
            <a:rPr lang="ru-RU" sz="1000" smtClean="0"/>
            <a:t>динара</a:t>
          </a:r>
          <a:endParaRPr lang="en-US" sz="1000" dirty="0"/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 custT="1"/>
      <dgm:spPr/>
      <dgm:t>
        <a:bodyPr/>
        <a:lstStyle/>
        <a:p>
          <a:r>
            <a:rPr lang="sr-Cyrl-RS" sz="1000" dirty="0" smtClean="0"/>
            <a:t>Субвенције 19.774.000 динара</a:t>
          </a:r>
          <a:endParaRPr lang="en-US" sz="1000" dirty="0"/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 custT="1"/>
      <dgm:spPr/>
      <dgm:t>
        <a:bodyPr/>
        <a:lstStyle/>
        <a:p>
          <a:r>
            <a:rPr lang="sr-Cyrl-RS" sz="1000" dirty="0" smtClean="0"/>
            <a:t>Капитални издаци 233.505.000 динара</a:t>
          </a:r>
          <a:endParaRPr lang="en-US" sz="1000" dirty="0"/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 custT="1"/>
      <dgm:spPr/>
      <dgm:t>
        <a:bodyPr/>
        <a:lstStyle/>
        <a:p>
          <a:r>
            <a:rPr lang="sr-Cyrl-RS" sz="1000" dirty="0" smtClean="0"/>
            <a:t>Расходи за запослене 310.435.000 динара</a:t>
          </a:r>
          <a:endParaRPr lang="en-US" sz="1000" dirty="0"/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 custT="1"/>
      <dgm:spPr/>
      <dgm:t>
        <a:bodyPr/>
        <a:lstStyle/>
        <a:p>
          <a:r>
            <a:rPr lang="sr-Cyrl-RS" sz="1000" dirty="0" smtClean="0"/>
            <a:t>Социјално осигурање и социјална заштита</a:t>
          </a:r>
        </a:p>
        <a:p>
          <a:r>
            <a:rPr lang="sr-Cyrl-RS" sz="1000" dirty="0" smtClean="0"/>
            <a:t>102.199.000 динара</a:t>
          </a:r>
          <a:endParaRPr lang="en-US" sz="1000" dirty="0"/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 custT="1"/>
      <dgm:spPr/>
      <dgm:t>
        <a:bodyPr/>
        <a:lstStyle/>
        <a:p>
          <a:r>
            <a:rPr lang="sr-Cyrl-RS" sz="1000" dirty="0" smtClean="0"/>
            <a:t>Дотације и трансфери 219.372.000 динара</a:t>
          </a:r>
          <a:endParaRPr lang="en-US" sz="1000" dirty="0"/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 custT="1"/>
      <dgm:spPr/>
      <dgm:t>
        <a:bodyPr/>
        <a:lstStyle/>
        <a:p>
          <a:r>
            <a:rPr lang="sr-Cyrl-RS" sz="1000" dirty="0" smtClean="0"/>
            <a:t>Остали расходи 62.463.000 динара</a:t>
          </a:r>
          <a:endParaRPr lang="en-US" sz="1000" dirty="0"/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 custT="1"/>
      <dgm:spPr/>
      <dgm:t>
        <a:bodyPr/>
        <a:lstStyle/>
        <a:p>
          <a:r>
            <a:rPr lang="sr-Cyrl-RS" sz="1000" dirty="0" smtClean="0"/>
            <a:t>Средства резерве 12.500.000</a:t>
          </a:r>
        </a:p>
        <a:p>
          <a:endParaRPr lang="sr-Cyrl-RS" sz="800" dirty="0" smtClean="0"/>
        </a:p>
        <a:p>
          <a:endParaRPr lang="en-US" sz="800" dirty="0"/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 custLinFactNeighborX="-341" custLinFactNeighborY="-152"/>
      <dgm:spPr/>
      <dgm:t>
        <a:bodyPr/>
        <a:lstStyle/>
        <a:p>
          <a:endParaRPr lang="sr-Latn-RS"/>
        </a:p>
      </dgm:t>
    </dgm:pt>
    <dgm:pt modelId="{73F305AC-CFDC-45B1-8AB8-6FABD1C99179}" type="pres">
      <dgm:prSet presAssocID="{A7091EAC-498C-4E8C-B46B-331B042A0C75}" presName="node" presStyleLbl="node1" presStyleIdx="0" presStyleCnt="8" custScaleX="124033" custScaleY="9548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A491651-56D0-404C-82B0-25ACBF882A98}" type="pres">
      <dgm:prSet presAssocID="{A7091EAC-498C-4E8C-B46B-331B042A0C75}" presName="dummy" presStyleCnt="0"/>
      <dgm:spPr/>
      <dgm:t>
        <a:bodyPr/>
        <a:lstStyle/>
        <a:p>
          <a:endParaRPr lang="sr-Latn-RS"/>
        </a:p>
      </dgm:t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sr-Latn-RS"/>
        </a:p>
      </dgm:t>
    </dgm:pt>
    <dgm:pt modelId="{A14630AA-C1BD-4A7E-B665-0A7C9B6C19C9}" type="pres">
      <dgm:prSet presAssocID="{3FA5C700-C8EE-4CAC-8DA0-0BA7CA952C72}" presName="node" presStyleLbl="node1" presStyleIdx="1" presStyleCnt="8" custScaleX="109248" custScaleY="10760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3474404-DEC3-43DE-B1B0-FCCBA45B0B53}" type="pres">
      <dgm:prSet presAssocID="{3FA5C700-C8EE-4CAC-8DA0-0BA7CA952C72}" presName="dummy" presStyleCnt="0"/>
      <dgm:spPr/>
      <dgm:t>
        <a:bodyPr/>
        <a:lstStyle/>
        <a:p>
          <a:endParaRPr lang="sr-Latn-RS"/>
        </a:p>
      </dgm:t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sr-Latn-RS"/>
        </a:p>
      </dgm:t>
    </dgm:pt>
    <dgm:pt modelId="{E43F7264-94BE-4E7E-8A98-A0D70BB3AF06}" type="pres">
      <dgm:prSet presAssocID="{4746DA87-483C-4B84-9A22-BC58F96CB23A}" presName="node" presStyleLbl="node1" presStyleIdx="2" presStyleCnt="8" custScaleX="117785" custScaleY="119581" custRadScaleRad="98678" custRadScaleInc="16111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31EF9CE-45BC-491C-9A74-72874D860E58}" type="pres">
      <dgm:prSet presAssocID="{4746DA87-483C-4B84-9A22-BC58F96CB23A}" presName="dummy" presStyleCnt="0"/>
      <dgm:spPr/>
      <dgm:t>
        <a:bodyPr/>
        <a:lstStyle/>
        <a:p>
          <a:endParaRPr lang="sr-Latn-RS"/>
        </a:p>
      </dgm:t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sr-Latn-RS"/>
        </a:p>
      </dgm:t>
    </dgm:pt>
    <dgm:pt modelId="{115526CD-270E-4C52-A164-15F2B6F9FE39}" type="pres">
      <dgm:prSet presAssocID="{8329AE49-ECD5-4C13-B90F-CA83B6E6F994}" presName="node" presStyleLbl="node1" presStyleIdx="3" presStyleCnt="8" custScaleX="117052" custScaleY="111188" custRadScaleRad="105396" custRadScaleInc="-1784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442822E-2282-4D84-AEA3-97E5D7F5026E}" type="pres">
      <dgm:prSet presAssocID="{8329AE49-ECD5-4C13-B90F-CA83B6E6F994}" presName="dummy" presStyleCnt="0"/>
      <dgm:spPr/>
      <dgm:t>
        <a:bodyPr/>
        <a:lstStyle/>
        <a:p>
          <a:endParaRPr lang="sr-Latn-RS"/>
        </a:p>
      </dgm:t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sr-Latn-RS"/>
        </a:p>
      </dgm:t>
    </dgm:pt>
    <dgm:pt modelId="{5101AD7C-EA94-402A-A388-0FD916639D60}" type="pres">
      <dgm:prSet presAssocID="{9C6F0069-43DC-402D-BD84-1006528FCE04}" presName="node" presStyleLbl="node1" presStyleIdx="4" presStyleCnt="8" custScaleX="124533" custScaleY="102057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7296767-E761-4683-B475-54E34622C9C1}" type="pres">
      <dgm:prSet presAssocID="{9C6F0069-43DC-402D-BD84-1006528FCE04}" presName="dummy" presStyleCnt="0"/>
      <dgm:spPr/>
      <dgm:t>
        <a:bodyPr/>
        <a:lstStyle/>
        <a:p>
          <a:endParaRPr lang="sr-Latn-RS"/>
        </a:p>
      </dgm:t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sr-Latn-R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B9DB137-9ACF-4A5D-915D-C6DEF62C671A}" type="pres">
      <dgm:prSet presAssocID="{ED01A515-5448-4A3E-A2EC-575448D0F5AA}" presName="dummy" presStyleCnt="0"/>
      <dgm:spPr/>
      <dgm:t>
        <a:bodyPr/>
        <a:lstStyle/>
        <a:p>
          <a:endParaRPr lang="sr-Latn-RS"/>
        </a:p>
      </dgm:t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sr-Latn-R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0316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EDFE719-4F44-4DDA-B702-82A372856A51}" type="pres">
      <dgm:prSet presAssocID="{AE26BF5A-34A6-4192-8BEA-D9ECFB941642}" presName="dummy" presStyleCnt="0"/>
      <dgm:spPr/>
      <dgm:t>
        <a:bodyPr/>
        <a:lstStyle/>
        <a:p>
          <a:endParaRPr lang="sr-Latn-RS"/>
        </a:p>
      </dgm:t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sr-Latn-RS"/>
        </a:p>
      </dgm:t>
    </dgm:pt>
    <dgm:pt modelId="{2D6C03BD-4023-431E-84F6-C080A9961C8A}" type="pres">
      <dgm:prSet presAssocID="{91651A17-950C-49EC-8C35-2517548AE9E6}" presName="node" presStyleLbl="node1" presStyleIdx="7" presStyleCnt="8" custScaleX="115463" custScaleY="111595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578787D-F4B0-463A-AA6F-94706894BC8C}" type="pres">
      <dgm:prSet presAssocID="{91651A17-950C-49EC-8C35-2517548AE9E6}" presName="dummy" presStyleCnt="0"/>
      <dgm:spPr/>
      <dgm:t>
        <a:bodyPr/>
        <a:lstStyle/>
        <a:p>
          <a:endParaRPr lang="sr-Latn-RS"/>
        </a:p>
      </dgm:t>
    </dgm:pt>
    <dgm:pt modelId="{7C884431-F906-455C-AAF5-4FBEC1E13C27}" type="pres">
      <dgm:prSet presAssocID="{8962C693-DF60-43F6-9F43-7615C2E1439A}" presName="sibTrans" presStyleLbl="sibTrans2D1" presStyleIdx="7" presStyleCnt="8" custLinFactNeighborX="-397" custLinFactNeighborY="490"/>
      <dgm:spPr/>
      <dgm:t>
        <a:bodyPr/>
        <a:lstStyle/>
        <a:p>
          <a:endParaRPr lang="sr-Latn-R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514160" y="171306"/>
          <a:ext cx="3760049" cy="375996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2064806" y="721941"/>
        <a:ext cx="2658757" cy="2658698"/>
      </dsp:txXfrm>
    </dsp:sp>
    <dsp:sp modelId="{6AE34D3E-FD5D-4402-89AF-BF559D3EC92D}">
      <dsp:nvSpPr>
        <dsp:cNvPr id="0" name=""/>
        <dsp:cNvSpPr/>
      </dsp:nvSpPr>
      <dsp:spPr>
        <a:xfrm>
          <a:off x="3659564" y="0"/>
          <a:ext cx="418171" cy="41816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669378" y="3651913"/>
          <a:ext cx="302789" cy="30308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5516162" y="1697256"/>
          <a:ext cx="302789" cy="303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4067246" y="3974322"/>
          <a:ext cx="418171" cy="41816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755389" y="594303"/>
          <a:ext cx="302789" cy="30308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800867" y="2328018"/>
          <a:ext cx="302789" cy="303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335458" y="789859"/>
          <a:ext cx="1536445" cy="1648319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</a:t>
          </a: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културе</a:t>
          </a:r>
          <a:endParaRPr lang="sr-Cyrl-RS" sz="1100" kern="1200" dirty="0">
            <a:solidFill>
              <a:srgbClr val="FF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560465" y="1031250"/>
        <a:ext cx="1086431" cy="1165537"/>
      </dsp:txXfrm>
    </dsp:sp>
    <dsp:sp modelId="{D4397D2C-6DDE-4A42-9855-5F94ADD7F1F8}">
      <dsp:nvSpPr>
        <dsp:cNvPr id="0" name=""/>
        <dsp:cNvSpPr/>
      </dsp:nvSpPr>
      <dsp:spPr>
        <a:xfrm>
          <a:off x="3236497" y="607480"/>
          <a:ext cx="418171" cy="418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482717" y="2826126"/>
          <a:ext cx="755925" cy="75594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5246180" y="134876"/>
          <a:ext cx="1642686" cy="1665572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Основне </a:t>
          </a:r>
          <a:r>
            <a:rPr lang="sr-Cyrl-RS" sz="1200" kern="1200" dirty="0" smtClean="0"/>
            <a:t>школе   Средње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Дом здравља                       </a:t>
          </a:r>
          <a:endParaRPr lang="en-US" sz="1200" kern="1200" dirty="0"/>
        </a:p>
      </dsp:txBody>
      <dsp:txXfrm>
        <a:off x="5486746" y="378793"/>
        <a:ext cx="1161554" cy="1177738"/>
      </dsp:txXfrm>
    </dsp:sp>
    <dsp:sp modelId="{4ABBCF6F-E7DA-4CE7-A2F5-6DD06BFAA1FA}">
      <dsp:nvSpPr>
        <dsp:cNvPr id="0" name=""/>
        <dsp:cNvSpPr/>
      </dsp:nvSpPr>
      <dsp:spPr>
        <a:xfrm>
          <a:off x="4977714" y="1185971"/>
          <a:ext cx="418171" cy="41816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95311" y="3725707"/>
          <a:ext cx="302789" cy="303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3214819" y="3294365"/>
          <a:ext cx="302789" cy="30308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2024.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3213" y="380941"/>
          <a:ext cx="1008889" cy="9908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/>
            <a:t>Средства из буџета општине </a:t>
          </a:r>
          <a:r>
            <a:rPr lang="sr-Cyrl-RS" sz="900" kern="1200" dirty="0" smtClean="0">
              <a:solidFill>
                <a:schemeClr val="bg1"/>
              </a:solidFill>
            </a:rPr>
            <a:t>1.428.187.000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150961" y="526050"/>
        <a:ext cx="713393" cy="700649"/>
      </dsp:txXfrm>
    </dsp:sp>
    <dsp:sp modelId="{98F3E7AB-6934-48FA-B82F-FBEAF1B2375D}">
      <dsp:nvSpPr>
        <dsp:cNvPr id="0" name=""/>
        <dsp:cNvSpPr/>
      </dsp:nvSpPr>
      <dsp:spPr>
        <a:xfrm>
          <a:off x="1086577" y="610397"/>
          <a:ext cx="531955" cy="53195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157088" y="813817"/>
        <a:ext cx="390933" cy="125115"/>
      </dsp:txXfrm>
    </dsp:sp>
    <dsp:sp modelId="{2F60A798-586E-4E47-B649-25F047F36835}">
      <dsp:nvSpPr>
        <dsp:cNvPr id="0" name=""/>
        <dsp:cNvSpPr/>
      </dsp:nvSpPr>
      <dsp:spPr>
        <a:xfrm>
          <a:off x="1693006" y="388558"/>
          <a:ext cx="986511" cy="975633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/>
            <a:t>Пренета средства из ранијих година</a:t>
          </a:r>
          <a:r>
            <a:rPr lang="sr-Cyrl-RS" sz="900" kern="1200" dirty="0">
              <a:solidFill>
                <a:srgbClr val="FF0000"/>
              </a:solidFill>
            </a:rPr>
            <a:t> </a:t>
          </a:r>
          <a:endParaRPr lang="sr-Cyrl-RS" sz="900" kern="1200" dirty="0" smtClean="0">
            <a:solidFill>
              <a:srgbClr val="FF0000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>
              <a:solidFill>
                <a:schemeClr val="bg1"/>
              </a:solidFill>
            </a:rPr>
            <a:t>30.000.000</a:t>
          </a:r>
          <a:r>
            <a:rPr lang="sr-Cyrl-RS" sz="600" kern="1200" dirty="0" smtClean="0">
              <a:solidFill>
                <a:schemeClr val="bg1"/>
              </a:solidFill>
            </a:rPr>
            <a:t> 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1837477" y="531436"/>
        <a:ext cx="697569" cy="689877"/>
      </dsp:txXfrm>
    </dsp:sp>
    <dsp:sp modelId="{41F09F99-3DCC-47E4-9188-F7D103A1F6E3}">
      <dsp:nvSpPr>
        <dsp:cNvPr id="0" name=""/>
        <dsp:cNvSpPr/>
      </dsp:nvSpPr>
      <dsp:spPr>
        <a:xfrm>
          <a:off x="2753991" y="610397"/>
          <a:ext cx="531955" cy="531955"/>
        </a:xfrm>
        <a:prstGeom prst="mathPlus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824502" y="813817"/>
        <a:ext cx="390933" cy="125115"/>
      </dsp:txXfrm>
    </dsp:sp>
    <dsp:sp modelId="{2E998937-F3B7-4214-91B9-1819BC4AC1EC}">
      <dsp:nvSpPr>
        <dsp:cNvPr id="0" name=""/>
        <dsp:cNvSpPr/>
      </dsp:nvSpPr>
      <dsp:spPr>
        <a:xfrm>
          <a:off x="3427297" y="388554"/>
          <a:ext cx="1025683" cy="997122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Средства из сопствених извора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2.955.000</a:t>
          </a:r>
          <a:endParaRPr lang="sr-Latn-RS" sz="900" kern="1200" dirty="0"/>
        </a:p>
      </dsp:txBody>
      <dsp:txXfrm>
        <a:off x="3577505" y="534579"/>
        <a:ext cx="725267" cy="705072"/>
      </dsp:txXfrm>
    </dsp:sp>
    <dsp:sp modelId="{9AF8395A-6B02-4787-97E9-149147858DBA}">
      <dsp:nvSpPr>
        <dsp:cNvPr id="0" name=""/>
        <dsp:cNvSpPr/>
      </dsp:nvSpPr>
      <dsp:spPr>
        <a:xfrm>
          <a:off x="4460577" y="610397"/>
          <a:ext cx="531955" cy="531955"/>
        </a:xfrm>
        <a:prstGeom prst="mathPlus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800" kern="1200"/>
        </a:p>
      </dsp:txBody>
      <dsp:txXfrm>
        <a:off x="4531088" y="813817"/>
        <a:ext cx="390933" cy="125115"/>
      </dsp:txXfrm>
    </dsp:sp>
    <dsp:sp modelId="{6C1FFF0F-B1A4-4C41-B9D3-30452A0DFA4B}">
      <dsp:nvSpPr>
        <dsp:cNvPr id="0" name=""/>
        <dsp:cNvSpPr/>
      </dsp:nvSpPr>
      <dsp:spPr>
        <a:xfrm>
          <a:off x="6437075" y="300377"/>
          <a:ext cx="1195450" cy="1112758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</a:t>
          </a:r>
          <a:r>
            <a:rPr lang="sr-Cyrl-RS" sz="1300" kern="1200" dirty="0" smtClean="0">
              <a:solidFill>
                <a:schemeClr val="bg1"/>
              </a:solidFill>
            </a:rPr>
            <a:t>општине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chemeClr val="bg1"/>
              </a:solidFill>
            </a:rPr>
            <a:t>1.</a:t>
          </a:r>
          <a:r>
            <a:rPr lang="sr-Latn-RS" sz="1000" kern="1200" dirty="0" smtClean="0">
              <a:solidFill>
                <a:schemeClr val="bg1"/>
              </a:solidFill>
            </a:rPr>
            <a:t>522</a:t>
          </a:r>
          <a:r>
            <a:rPr lang="sr-Cyrl-RS" sz="1000" kern="1200" dirty="0" smtClean="0">
              <a:solidFill>
                <a:schemeClr val="bg1"/>
              </a:solidFill>
            </a:rPr>
            <a:t>.</a:t>
          </a:r>
          <a:r>
            <a:rPr lang="sr-Latn-RS" sz="1000" kern="1200" dirty="0" smtClean="0">
              <a:solidFill>
                <a:schemeClr val="bg1"/>
              </a:solidFill>
            </a:rPr>
            <a:t>183.</a:t>
          </a:r>
          <a:r>
            <a:rPr lang="sr-Cyrl-RS" sz="1000" kern="1200" dirty="0" smtClean="0">
              <a:solidFill>
                <a:schemeClr val="bg1"/>
              </a:solidFill>
            </a:rPr>
            <a:t>000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6612145" y="463337"/>
        <a:ext cx="845310" cy="786838"/>
      </dsp:txXfrm>
    </dsp:sp>
    <dsp:sp modelId="{4F4F87F2-8514-4849-B974-53331EFFA6A3}">
      <dsp:nvSpPr>
        <dsp:cNvPr id="0" name=""/>
        <dsp:cNvSpPr/>
      </dsp:nvSpPr>
      <dsp:spPr>
        <a:xfrm>
          <a:off x="5816162" y="625154"/>
          <a:ext cx="531955" cy="531955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886673" y="734737"/>
        <a:ext cx="390933" cy="312789"/>
      </dsp:txXfrm>
    </dsp:sp>
    <dsp:sp modelId="{A6BD896E-4D4C-4AE1-9C22-3ED8631C5A0A}">
      <dsp:nvSpPr>
        <dsp:cNvPr id="0" name=""/>
        <dsp:cNvSpPr/>
      </dsp:nvSpPr>
      <dsp:spPr>
        <a:xfrm>
          <a:off x="4964403" y="378428"/>
          <a:ext cx="912642" cy="97611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</a:t>
          </a:r>
          <a:r>
            <a:rPr lang="sr-Cyrl-RS" sz="1000" kern="1200" dirty="0" smtClean="0">
              <a:solidFill>
                <a:schemeClr val="bg1"/>
              </a:solidFill>
            </a:rPr>
            <a:t>осталих </a:t>
          </a:r>
          <a:r>
            <a:rPr lang="sr-Cyrl-RS" sz="1000" kern="1200" dirty="0">
              <a:solidFill>
                <a:schemeClr val="bg1"/>
              </a:solidFill>
            </a:rPr>
            <a:t>извора </a:t>
          </a:r>
          <a:r>
            <a:rPr lang="sr-Cyrl-RS" sz="900" kern="1200" dirty="0" smtClean="0">
              <a:solidFill>
                <a:schemeClr val="bg1"/>
              </a:solidFill>
            </a:rPr>
            <a:t>61.041.000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098056" y="521377"/>
        <a:ext cx="645336" cy="6902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1.522.183.000</a:t>
          </a:r>
          <a:r>
            <a:rPr lang="sr-Cyrl-RS" sz="2100" kern="1200" dirty="0" smtClean="0"/>
            <a:t> </a:t>
          </a:r>
          <a:r>
            <a:rPr lang="sr-Cyrl-RS" sz="2100" kern="1200" dirty="0"/>
            <a:t>динара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b="1" kern="1200" dirty="0" smtClean="0">
              <a:solidFill>
                <a:srgbClr val="FF0000"/>
              </a:solidFill>
            </a:rPr>
            <a:t>861.714.000</a:t>
          </a:r>
          <a:r>
            <a:rPr lang="sr-Cyrl-RS" sz="1000" kern="1200" dirty="0" smtClean="0">
              <a:solidFill>
                <a:srgbClr val="FF0000"/>
              </a:solidFill>
            </a:rPr>
            <a:t>   </a:t>
          </a:r>
          <a:r>
            <a:rPr lang="sr-Cyrl-RS" sz="1000" kern="1200" dirty="0" smtClean="0"/>
            <a:t>   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490.777.000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339102" y="265943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88.923.000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534199" y="285453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нефинансијске имовине  </a:t>
          </a:r>
          <a:r>
            <a:rPr lang="sr-Cyrl-RS" sz="1000" b="1" kern="1200" dirty="0" smtClean="0">
              <a:solidFill>
                <a:srgbClr val="FF0000"/>
              </a:solidFill>
            </a:rPr>
            <a:t>2.728.000</a:t>
          </a:r>
          <a:r>
            <a:rPr lang="sr-Cyrl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финансијске 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78.041.000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255315"/>
          <a:ext cx="2034822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Расходи за запослене</a:t>
          </a:r>
          <a:endParaRPr lang="en-US" sz="1200" b="1" kern="1200" dirty="0"/>
        </a:p>
      </dsp:txBody>
      <dsp:txXfrm>
        <a:off x="0" y="255315"/>
        <a:ext cx="2034822" cy="237600"/>
      </dsp:txXfrm>
    </dsp:sp>
    <dsp:sp modelId="{02385D1D-92EB-445D-B736-940004751C79}">
      <dsp:nvSpPr>
        <dsp:cNvPr id="0" name=""/>
        <dsp:cNvSpPr/>
      </dsp:nvSpPr>
      <dsp:spPr>
        <a:xfrm>
          <a:off x="2034822" y="121665"/>
          <a:ext cx="406964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09082" y="96774"/>
          <a:ext cx="5534718" cy="50490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09082" y="96774"/>
        <a:ext cx="5534718" cy="504900"/>
      </dsp:txXfrm>
    </dsp:sp>
    <dsp:sp modelId="{F40D94EA-52E0-4740-A924-EAF350BDF213}">
      <dsp:nvSpPr>
        <dsp:cNvPr id="0" name=""/>
        <dsp:cNvSpPr/>
      </dsp:nvSpPr>
      <dsp:spPr>
        <a:xfrm>
          <a:off x="0" y="899941"/>
          <a:ext cx="2034822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Коришћење роба и услуга </a:t>
          </a:r>
          <a:endParaRPr lang="en-US" sz="1200" kern="1200" dirty="0"/>
        </a:p>
      </dsp:txBody>
      <dsp:txXfrm>
        <a:off x="0" y="899941"/>
        <a:ext cx="2034822" cy="237600"/>
      </dsp:txXfrm>
    </dsp:sp>
    <dsp:sp modelId="{0E930D30-96BC-4D43-B65A-EE88C46DBE48}">
      <dsp:nvSpPr>
        <dsp:cNvPr id="0" name=""/>
        <dsp:cNvSpPr/>
      </dsp:nvSpPr>
      <dsp:spPr>
        <a:xfrm>
          <a:off x="2034822" y="669765"/>
          <a:ext cx="406964" cy="6979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04573" y="669765"/>
          <a:ext cx="5534718" cy="69795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04573" y="669765"/>
        <a:ext cx="5534718" cy="697950"/>
      </dsp:txXfrm>
    </dsp:sp>
    <dsp:sp modelId="{CCB8139E-CA19-491D-9FCD-6BF28923C725}">
      <dsp:nvSpPr>
        <dsp:cNvPr id="0" name=""/>
        <dsp:cNvSpPr/>
      </dsp:nvSpPr>
      <dsp:spPr>
        <a:xfrm>
          <a:off x="0" y="1737616"/>
          <a:ext cx="2034822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Дотације и трансфери</a:t>
          </a:r>
          <a:endParaRPr lang="en-US" sz="1200" b="1" kern="1200" dirty="0"/>
        </a:p>
      </dsp:txBody>
      <dsp:txXfrm>
        <a:off x="0" y="1737616"/>
        <a:ext cx="2034822" cy="237600"/>
      </dsp:txXfrm>
    </dsp:sp>
    <dsp:sp modelId="{14D1633C-A097-4A5A-8269-B04E98857E56}">
      <dsp:nvSpPr>
        <dsp:cNvPr id="0" name=""/>
        <dsp:cNvSpPr/>
      </dsp:nvSpPr>
      <dsp:spPr>
        <a:xfrm>
          <a:off x="2034822" y="1410915"/>
          <a:ext cx="406964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04573" y="1410915"/>
          <a:ext cx="5534718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04573" y="1410915"/>
        <a:ext cx="5534718" cy="891000"/>
      </dsp:txXfrm>
    </dsp:sp>
    <dsp:sp modelId="{9312B733-3AEB-49F6-8245-08553BA2949B}">
      <dsp:nvSpPr>
        <dsp:cNvPr id="0" name=""/>
        <dsp:cNvSpPr/>
      </dsp:nvSpPr>
      <dsp:spPr>
        <a:xfrm>
          <a:off x="0" y="2478766"/>
          <a:ext cx="2034822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Остали расходи</a:t>
          </a:r>
          <a:endParaRPr lang="en-US" sz="1200" b="1" kern="1200" dirty="0"/>
        </a:p>
      </dsp:txBody>
      <dsp:txXfrm>
        <a:off x="0" y="2478766"/>
        <a:ext cx="2034822" cy="237600"/>
      </dsp:txXfrm>
    </dsp:sp>
    <dsp:sp modelId="{435AB433-2559-485A-A03D-C32F36288071}">
      <dsp:nvSpPr>
        <dsp:cNvPr id="0" name=""/>
        <dsp:cNvSpPr/>
      </dsp:nvSpPr>
      <dsp:spPr>
        <a:xfrm>
          <a:off x="2034822" y="2345116"/>
          <a:ext cx="406964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04573" y="2345116"/>
          <a:ext cx="5534718" cy="50490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04573" y="2345116"/>
        <a:ext cx="5534718" cy="504900"/>
      </dsp:txXfrm>
    </dsp:sp>
    <dsp:sp modelId="{EFAACCF6-3A6A-4536-89B0-F0A7C44F6BE1}">
      <dsp:nvSpPr>
        <dsp:cNvPr id="0" name=""/>
        <dsp:cNvSpPr/>
      </dsp:nvSpPr>
      <dsp:spPr>
        <a:xfrm>
          <a:off x="0" y="3026866"/>
          <a:ext cx="2036812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Субвенције</a:t>
          </a:r>
          <a:endParaRPr lang="en-US" sz="1200" b="1" kern="1200" dirty="0"/>
        </a:p>
      </dsp:txBody>
      <dsp:txXfrm>
        <a:off x="0" y="3026866"/>
        <a:ext cx="2036812" cy="237600"/>
      </dsp:txXfrm>
    </dsp:sp>
    <dsp:sp modelId="{6497CA82-45EE-4BD1-AEB4-CC3961FBFB74}">
      <dsp:nvSpPr>
        <dsp:cNvPr id="0" name=""/>
        <dsp:cNvSpPr/>
      </dsp:nvSpPr>
      <dsp:spPr>
        <a:xfrm>
          <a:off x="2036811" y="2893216"/>
          <a:ext cx="407362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07119" y="2893216"/>
          <a:ext cx="5540128" cy="50490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07119" y="2893216"/>
        <a:ext cx="5540128" cy="504900"/>
      </dsp:txXfrm>
    </dsp:sp>
    <dsp:sp modelId="{939B76D1-BB33-4E50-9ECD-839FB5787B95}">
      <dsp:nvSpPr>
        <dsp:cNvPr id="0" name=""/>
        <dsp:cNvSpPr/>
      </dsp:nvSpPr>
      <dsp:spPr>
        <a:xfrm>
          <a:off x="0" y="3574966"/>
          <a:ext cx="2034822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Социјална заштита</a:t>
          </a:r>
          <a:endParaRPr lang="en-US" sz="1200" b="1" kern="1200" dirty="0"/>
        </a:p>
      </dsp:txBody>
      <dsp:txXfrm>
        <a:off x="0" y="3574966"/>
        <a:ext cx="2034822" cy="237600"/>
      </dsp:txXfrm>
    </dsp:sp>
    <dsp:sp modelId="{7845F59F-6101-48DE-ABCC-EC5351843F5B}">
      <dsp:nvSpPr>
        <dsp:cNvPr id="0" name=""/>
        <dsp:cNvSpPr/>
      </dsp:nvSpPr>
      <dsp:spPr>
        <a:xfrm>
          <a:off x="2034822" y="3441316"/>
          <a:ext cx="406964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04573" y="3441316"/>
          <a:ext cx="5534718" cy="5049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04573" y="3441316"/>
        <a:ext cx="5534718" cy="504900"/>
      </dsp:txXfrm>
    </dsp:sp>
    <dsp:sp modelId="{B471A916-B6F4-4017-A447-E2C98CEE19B9}">
      <dsp:nvSpPr>
        <dsp:cNvPr id="0" name=""/>
        <dsp:cNvSpPr/>
      </dsp:nvSpPr>
      <dsp:spPr>
        <a:xfrm>
          <a:off x="0" y="4085941"/>
          <a:ext cx="2034822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Буџетска резерва</a:t>
          </a:r>
          <a:endParaRPr lang="en-US" sz="1200" b="1" kern="1200" dirty="0"/>
        </a:p>
      </dsp:txBody>
      <dsp:txXfrm>
        <a:off x="0" y="4085941"/>
        <a:ext cx="2034822" cy="237600"/>
      </dsp:txXfrm>
    </dsp:sp>
    <dsp:sp modelId="{7F976215-9D17-4223-A92A-D3302071B429}">
      <dsp:nvSpPr>
        <dsp:cNvPr id="0" name=""/>
        <dsp:cNvSpPr/>
      </dsp:nvSpPr>
      <dsp:spPr>
        <a:xfrm>
          <a:off x="2034822" y="3989416"/>
          <a:ext cx="406964" cy="4306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04573" y="3989416"/>
          <a:ext cx="5534718" cy="43065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b="1" kern="1200" dirty="0"/>
            <a:t>Буџетска резерва </a:t>
          </a:r>
          <a:r>
            <a:rPr lang="sr-Cyrl-RS" sz="12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200" kern="1200" dirty="0"/>
        </a:p>
      </dsp:txBody>
      <dsp:txXfrm>
        <a:off x="2604573" y="3989416"/>
        <a:ext cx="5534718" cy="430650"/>
      </dsp:txXfrm>
    </dsp:sp>
    <dsp:sp modelId="{320B77C6-F8A0-4CEB-8B55-79E4A1BAF9E9}">
      <dsp:nvSpPr>
        <dsp:cNvPr id="0" name=""/>
        <dsp:cNvSpPr/>
      </dsp:nvSpPr>
      <dsp:spPr>
        <a:xfrm>
          <a:off x="0" y="4559791"/>
          <a:ext cx="2034822" cy="23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b="1" kern="1200" dirty="0"/>
            <a:t>Капитални издаци</a:t>
          </a:r>
          <a:endParaRPr lang="en-US" sz="1200" b="1" kern="1200" dirty="0"/>
        </a:p>
      </dsp:txBody>
      <dsp:txXfrm>
        <a:off x="0" y="4559791"/>
        <a:ext cx="2034822" cy="237600"/>
      </dsp:txXfrm>
    </dsp:sp>
    <dsp:sp modelId="{803A06C6-F698-48F4-A91D-0B2B17EECBA4}">
      <dsp:nvSpPr>
        <dsp:cNvPr id="0" name=""/>
        <dsp:cNvSpPr/>
      </dsp:nvSpPr>
      <dsp:spPr>
        <a:xfrm>
          <a:off x="2034822" y="4463266"/>
          <a:ext cx="406964" cy="4306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04573" y="4463266"/>
          <a:ext cx="5534718" cy="43065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200" b="1" kern="1200" dirty="0"/>
            <a:t>Капитални издаци </a:t>
          </a:r>
          <a:r>
            <a:rPr lang="sr-Cyrl-RS" sz="12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200" kern="1200" dirty="0"/>
        </a:p>
      </dsp:txBody>
      <dsp:txXfrm>
        <a:off x="2604573" y="4463266"/>
        <a:ext cx="5534718" cy="4306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122972" y="474759"/>
          <a:ext cx="4298655" cy="4298655"/>
        </a:xfrm>
        <a:prstGeom prst="blockArc">
          <a:avLst>
            <a:gd name="adj1" fmla="val 13069771"/>
            <a:gd name="adj2" fmla="val 15892869"/>
            <a:gd name="adj3" fmla="val 3435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1940709" y="675991"/>
          <a:ext cx="4298655" cy="4298655"/>
        </a:xfrm>
        <a:prstGeom prst="blockArc">
          <a:avLst>
            <a:gd name="adj1" fmla="val 11148650"/>
            <a:gd name="adj2" fmla="val 13556078"/>
            <a:gd name="adj3" fmla="val 3435"/>
          </a:avLst>
        </a:prstGeom>
        <a:solidFill>
          <a:schemeClr val="accent4">
            <a:hueOff val="-3826945"/>
            <a:satOff val="23056"/>
            <a:lumOff val="184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1951564" y="462121"/>
          <a:ext cx="4298655" cy="4298655"/>
        </a:xfrm>
        <a:prstGeom prst="blockArc">
          <a:avLst>
            <a:gd name="adj1" fmla="val 8100000"/>
            <a:gd name="adj2" fmla="val 10800000"/>
            <a:gd name="adj3" fmla="val 3435"/>
          </a:avLst>
        </a:prstGeom>
        <a:solidFill>
          <a:schemeClr val="accent4">
            <a:hueOff val="-3189121"/>
            <a:satOff val="19214"/>
            <a:lumOff val="154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1927895" y="438822"/>
          <a:ext cx="4298655" cy="4298655"/>
        </a:xfrm>
        <a:prstGeom prst="blockArc">
          <a:avLst>
            <a:gd name="adj1" fmla="val 5309683"/>
            <a:gd name="adj2" fmla="val 8045950"/>
            <a:gd name="adj3" fmla="val 3435"/>
          </a:avLst>
        </a:prstGeom>
        <a:solidFill>
          <a:schemeClr val="accent4">
            <a:hueOff val="-2551297"/>
            <a:satOff val="15371"/>
            <a:lumOff val="123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128755" y="443100"/>
          <a:ext cx="4298655" cy="4298655"/>
        </a:xfrm>
        <a:prstGeom prst="blockArc">
          <a:avLst>
            <a:gd name="adj1" fmla="val 2756602"/>
            <a:gd name="adj2" fmla="val 5636760"/>
            <a:gd name="adj3" fmla="val 3435"/>
          </a:avLst>
        </a:prstGeom>
        <a:solidFill>
          <a:schemeClr val="accent4">
            <a:hueOff val="-1913473"/>
            <a:satOff val="11528"/>
            <a:lumOff val="9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1925236" y="670734"/>
          <a:ext cx="4298655" cy="4298655"/>
        </a:xfrm>
        <a:prstGeom prst="blockArc">
          <a:avLst>
            <a:gd name="adj1" fmla="val 21403435"/>
            <a:gd name="adj2" fmla="val 2259245"/>
            <a:gd name="adj3" fmla="val 3435"/>
          </a:avLst>
        </a:prstGeom>
        <a:solidFill>
          <a:schemeClr val="accent4">
            <a:hueOff val="-1275649"/>
            <a:satOff val="7685"/>
            <a:lumOff val="61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1924918" y="434991"/>
          <a:ext cx="4298655" cy="4298655"/>
        </a:xfrm>
        <a:prstGeom prst="blockArc">
          <a:avLst>
            <a:gd name="adj1" fmla="val 18961886"/>
            <a:gd name="adj2" fmla="val 187284"/>
            <a:gd name="adj3" fmla="val 3435"/>
          </a:avLst>
        </a:prstGeom>
        <a:solidFill>
          <a:schemeClr val="accent4">
            <a:hueOff val="-637824"/>
            <a:satOff val="3843"/>
            <a:lumOff val="3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1951564" y="462121"/>
          <a:ext cx="4298655" cy="4298655"/>
        </a:xfrm>
        <a:prstGeom prst="blockArc">
          <a:avLst>
            <a:gd name="adj1" fmla="val 16200000"/>
            <a:gd name="adj2" fmla="val 18900000"/>
            <a:gd name="adj3" fmla="val 343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121817" y="1616462"/>
          <a:ext cx="1929336" cy="19771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kern="1200" dirty="0" smtClean="0"/>
            <a:t>Укупни расходи и издаци 1.522.183.000</a:t>
          </a:r>
        </a:p>
      </dsp:txBody>
      <dsp:txXfrm>
        <a:off x="3404362" y="1906006"/>
        <a:ext cx="1364246" cy="1398041"/>
      </dsp:txXfrm>
    </dsp:sp>
    <dsp:sp modelId="{73F305AC-CFDC-45B1-8AB8-6FABD1C99179}">
      <dsp:nvSpPr>
        <dsp:cNvPr id="0" name=""/>
        <dsp:cNvSpPr/>
      </dsp:nvSpPr>
      <dsp:spPr>
        <a:xfrm>
          <a:off x="3465046" y="9530"/>
          <a:ext cx="1271690" cy="9790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Коришћење роба и услуга </a:t>
          </a:r>
          <a:r>
            <a:rPr lang="sr-Cyrl-RS" sz="1000" kern="1200" smtClean="0"/>
            <a:t>561.935.000 </a:t>
          </a:r>
          <a:r>
            <a:rPr lang="ru-RU" sz="1000" kern="1200" smtClean="0"/>
            <a:t>динара</a:t>
          </a:r>
          <a:endParaRPr lang="en-US" sz="1000" kern="1200" dirty="0"/>
        </a:p>
      </dsp:txBody>
      <dsp:txXfrm>
        <a:off x="3651281" y="152902"/>
        <a:ext cx="899220" cy="692259"/>
      </dsp:txXfrm>
    </dsp:sp>
    <dsp:sp modelId="{A14630AA-C1BD-4A7E-B665-0A7C9B6C19C9}">
      <dsp:nvSpPr>
        <dsp:cNvPr id="0" name=""/>
        <dsp:cNvSpPr/>
      </dsp:nvSpPr>
      <dsp:spPr>
        <a:xfrm>
          <a:off x="5034545" y="566100"/>
          <a:ext cx="1120102" cy="1103288"/>
        </a:xfrm>
        <a:prstGeom prst="ellipse">
          <a:avLst/>
        </a:prstGeom>
        <a:solidFill>
          <a:schemeClr val="accent4">
            <a:hueOff val="-637824"/>
            <a:satOff val="3843"/>
            <a:lumOff val="30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Дотације и трансфери 219.372.000 динара</a:t>
          </a:r>
          <a:endParaRPr lang="en-US" sz="1000" kern="1200" dirty="0"/>
        </a:p>
      </dsp:txBody>
      <dsp:txXfrm>
        <a:off x="5198580" y="727673"/>
        <a:ext cx="792032" cy="780142"/>
      </dsp:txXfrm>
    </dsp:sp>
    <dsp:sp modelId="{E43F7264-94BE-4E7E-8A98-A0D70BB3AF06}">
      <dsp:nvSpPr>
        <dsp:cNvPr id="0" name=""/>
        <dsp:cNvSpPr/>
      </dsp:nvSpPr>
      <dsp:spPr>
        <a:xfrm>
          <a:off x="5579713" y="2086321"/>
          <a:ext cx="1207631" cy="1226045"/>
        </a:xfrm>
        <a:prstGeom prst="ellipse">
          <a:avLst/>
        </a:prstGeom>
        <a:solidFill>
          <a:schemeClr val="accent4">
            <a:hueOff val="-1275649"/>
            <a:satOff val="7685"/>
            <a:lumOff val="61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Расходи за запослене 310.435.000 динара</a:t>
          </a:r>
          <a:endParaRPr lang="en-US" sz="1000" kern="1200" dirty="0"/>
        </a:p>
      </dsp:txBody>
      <dsp:txXfrm>
        <a:off x="5756566" y="2265871"/>
        <a:ext cx="853925" cy="866945"/>
      </dsp:txXfrm>
    </dsp:sp>
    <dsp:sp modelId="{115526CD-270E-4C52-A164-15F2B6F9FE39}">
      <dsp:nvSpPr>
        <dsp:cNvPr id="0" name=""/>
        <dsp:cNvSpPr/>
      </dsp:nvSpPr>
      <dsp:spPr>
        <a:xfrm>
          <a:off x="5146935" y="3540526"/>
          <a:ext cx="1200115" cy="1139993"/>
        </a:xfrm>
        <a:prstGeom prst="ellipse">
          <a:avLst/>
        </a:prstGeom>
        <a:solidFill>
          <a:schemeClr val="accent4">
            <a:hueOff val="-1913473"/>
            <a:satOff val="11528"/>
            <a:lumOff val="9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Социјално осигурање и социјална заштита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102.199.000 динара</a:t>
          </a:r>
          <a:endParaRPr lang="en-US" sz="1000" kern="1200" dirty="0"/>
        </a:p>
      </dsp:txBody>
      <dsp:txXfrm>
        <a:off x="5322688" y="3707474"/>
        <a:ext cx="848609" cy="806097"/>
      </dsp:txXfrm>
    </dsp:sp>
    <dsp:sp modelId="{5101AD7C-EA94-402A-A388-0FD916639D60}">
      <dsp:nvSpPr>
        <dsp:cNvPr id="0" name=""/>
        <dsp:cNvSpPr/>
      </dsp:nvSpPr>
      <dsp:spPr>
        <a:xfrm>
          <a:off x="3494305" y="4176651"/>
          <a:ext cx="1276817" cy="1046374"/>
        </a:xfrm>
        <a:prstGeom prst="ellipse">
          <a:avLst/>
        </a:prstGeom>
        <a:solidFill>
          <a:schemeClr val="accent4">
            <a:hueOff val="-2551297"/>
            <a:satOff val="15371"/>
            <a:lumOff val="123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Субвенције 19.774.000 динара</a:t>
          </a:r>
          <a:endParaRPr lang="en-US" sz="1000" kern="1200" dirty="0"/>
        </a:p>
      </dsp:txBody>
      <dsp:txXfrm>
        <a:off x="3681291" y="4329889"/>
        <a:ext cx="902845" cy="739898"/>
      </dsp:txXfrm>
    </dsp:sp>
    <dsp:sp modelId="{D19ADD6D-9F0A-4766-B637-BB2D5495A9BB}">
      <dsp:nvSpPr>
        <dsp:cNvPr id="0" name=""/>
        <dsp:cNvSpPr/>
      </dsp:nvSpPr>
      <dsp:spPr>
        <a:xfrm>
          <a:off x="2023969" y="3508869"/>
          <a:ext cx="1166435" cy="1192569"/>
        </a:xfrm>
        <a:prstGeom prst="ellipse">
          <a:avLst/>
        </a:prstGeom>
        <a:solidFill>
          <a:schemeClr val="accent4">
            <a:hueOff val="-3189121"/>
            <a:satOff val="19214"/>
            <a:lumOff val="154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Остали расходи 62.463.000 динара</a:t>
          </a:r>
          <a:endParaRPr lang="en-US" sz="1000" kern="1200" dirty="0"/>
        </a:p>
      </dsp:txBody>
      <dsp:txXfrm>
        <a:off x="2194789" y="3683517"/>
        <a:ext cx="824795" cy="843273"/>
      </dsp:txXfrm>
    </dsp:sp>
    <dsp:sp modelId="{4F05B281-B6DB-45BB-A427-1BF92AADC139}">
      <dsp:nvSpPr>
        <dsp:cNvPr id="0" name=""/>
        <dsp:cNvSpPr/>
      </dsp:nvSpPr>
      <dsp:spPr>
        <a:xfrm>
          <a:off x="1412474" y="2082592"/>
          <a:ext cx="1151999" cy="1057714"/>
        </a:xfrm>
        <a:prstGeom prst="ellipse">
          <a:avLst/>
        </a:prstGeom>
        <a:solidFill>
          <a:schemeClr val="accent4">
            <a:hueOff val="-3826945"/>
            <a:satOff val="23056"/>
            <a:lumOff val="184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Средства резерве 12.500.000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8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1581180" y="2237491"/>
        <a:ext cx="814587" cy="747916"/>
      </dsp:txXfrm>
    </dsp:sp>
    <dsp:sp modelId="{2D6C03BD-4023-431E-84F6-C080A9961C8A}">
      <dsp:nvSpPr>
        <dsp:cNvPr id="0" name=""/>
        <dsp:cNvSpPr/>
      </dsp:nvSpPr>
      <dsp:spPr>
        <a:xfrm>
          <a:off x="2028984" y="735365"/>
          <a:ext cx="1183824" cy="1144166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Капитални издаци 233.505.000 динара</a:t>
          </a:r>
          <a:endParaRPr lang="en-US" sz="1000" kern="1200" dirty="0"/>
        </a:p>
      </dsp:txBody>
      <dsp:txXfrm>
        <a:off x="2202351" y="902924"/>
        <a:ext cx="837090" cy="809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96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40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71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63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65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61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59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24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37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6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6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wmf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hyperlink" Target="http://openclipart.org/detail/171507/money-pot-by-gnokii-17150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ОПШТИНА</a:t>
            </a:r>
            <a:r>
              <a:rPr lang="en-US" dirty="0"/>
              <a:t> </a:t>
            </a:r>
            <a:r>
              <a:rPr lang="sr-Cyrl-RS" dirty="0" smtClean="0"/>
              <a:t>ИВАЊИЦА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202</a:t>
            </a:r>
            <a:r>
              <a:rPr lang="sr-Latn-RS" dirty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9864" y="519808"/>
            <a:ext cx="1538336" cy="15410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2024.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76521456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2024.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924509"/>
              </p:ext>
            </p:extLst>
          </p:nvPr>
        </p:nvGraphicFramePr>
        <p:xfrm>
          <a:off x="827584" y="162880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146100"/>
              </p:ext>
            </p:extLst>
          </p:nvPr>
        </p:nvGraphicFramePr>
        <p:xfrm>
          <a:off x="1187624" y="1340768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978775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2023.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0" y="1454150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2023. </a:t>
            </a:r>
            <a:r>
              <a:rPr lang="sr-Cyrl-RS" dirty="0"/>
              <a:t>години су се </a:t>
            </a:r>
            <a:r>
              <a:rPr lang="sr-Cyrl-RS" b="1" dirty="0" smtClean="0"/>
              <a:t>повећали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2023.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Cyrl-RS" b="1" dirty="0" smtClean="0"/>
              <a:t>33.083.247,00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 smtClean="0"/>
              <a:t>2,17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/>
              <a:t>%</a:t>
            </a:r>
            <a:r>
              <a:rPr lang="sr-Cyrl-R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295525" y="4624388"/>
            <a:ext cx="6848475" cy="1397000"/>
          </a:xfrm>
        </p:spPr>
        <p:txBody>
          <a:bodyPr>
            <a:normAutofit lnSpcReduction="10000"/>
          </a:bodyPr>
          <a:lstStyle/>
          <a:p>
            <a:r>
              <a:rPr lang="sr-Cyrl-R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Порески </a:t>
            </a:r>
            <a:r>
              <a:rPr lang="sr-Cyrl-R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приходи</a:t>
            </a:r>
            <a:r>
              <a:rPr lang="sr-Cyrl-R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sz="2000" dirty="0">
                <a:latin typeface="Calibri" panose="020F0502020204030204" pitchFamily="34" charset="0"/>
                <a:cs typeface="Calibri" panose="020F0502020204030204" pitchFamily="34" charset="0"/>
              </a:rPr>
              <a:t>су</a:t>
            </a:r>
            <a:r>
              <a:rPr lang="sr-Cyrl-R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sz="2000" dirty="0">
                <a:latin typeface="Calibri" panose="020F0502020204030204" pitchFamily="34" charset="0"/>
                <a:cs typeface="Calibri" panose="020F0502020204030204" pitchFamily="34" charset="0"/>
              </a:rPr>
              <a:t>повећани за </a:t>
            </a:r>
            <a:r>
              <a:rPr lang="sr-Cyrl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993.000,00 динара.</a:t>
            </a:r>
          </a:p>
          <a:p>
            <a:r>
              <a:rPr lang="sr-Cyrl-R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Трансферна средства </a:t>
            </a:r>
            <a:r>
              <a:rPr lang="sr-Cyrl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су повећана за 55.074.000 динара.</a:t>
            </a:r>
          </a:p>
          <a:p>
            <a:r>
              <a:rPr lang="sr-Cyrl-R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Примања од продаје </a:t>
            </a:r>
            <a:r>
              <a:rPr lang="sr-Cyrl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нефинансијске имовине повећана су за 228.000,00 динара</a:t>
            </a:r>
          </a:p>
          <a:p>
            <a:endParaRPr lang="sr-Cyrl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33675"/>
            <a:ext cx="6851650" cy="127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Други приходи</a:t>
            </a:r>
            <a:r>
              <a:rPr lang="sr-Cyrl-RS" sz="2000" dirty="0" smtClean="0"/>
              <a:t> </a:t>
            </a:r>
            <a:r>
              <a:rPr lang="sr-Cyrl-RS" sz="2000" dirty="0"/>
              <a:t>су </a:t>
            </a:r>
            <a:r>
              <a:rPr lang="sr-Cyrl-RS" sz="2000" dirty="0" smtClean="0"/>
              <a:t>смањени  за 21.234.753,00  </a:t>
            </a:r>
            <a:r>
              <a:rPr lang="sr-Cyrl-RS" sz="2000" dirty="0"/>
              <a:t>динара.</a:t>
            </a:r>
            <a:endParaRPr lang="en-US" sz="20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Пренета средсатва</a:t>
            </a: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r>
              <a:rPr lang="sr-Cyrl-RS" sz="2000" dirty="0"/>
              <a:t>су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dirty="0"/>
              <a:t>смањена </a:t>
            </a:r>
            <a:r>
              <a:rPr lang="sr-Cyrl-RS" sz="2000" dirty="0" smtClean="0"/>
              <a:t>за 1.977.000,00  </a:t>
            </a:r>
            <a:r>
              <a:rPr lang="sr-Cyrl-RS" sz="2000" dirty="0"/>
              <a:t>динара.</a:t>
            </a:r>
            <a:endParaRPr lang="en-US" sz="20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597" y="4725144"/>
            <a:ext cx="485775" cy="1008112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2024.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1.522.183.000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609387"/>
              </p:ext>
            </p:extLst>
          </p:nvPr>
        </p:nvGraphicFramePr>
        <p:xfrm>
          <a:off x="539552" y="1340768"/>
          <a:ext cx="8147248" cy="5015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27584" y="476672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  Шта </a:t>
            </a:r>
            <a:r>
              <a:rPr lang="ru-RU" sz="2800" dirty="0"/>
              <a:t>су расходи и издаци буџета?</a:t>
            </a:r>
          </a:p>
        </p:txBody>
      </p:sp>
    </p:spTree>
    <p:extLst>
      <p:ext uri="{BB962C8B-B14F-4D97-AF65-F5344CB8AC3E}">
        <p14:creationId xmlns:p14="http://schemas.microsoft.com/office/powerpoint/2010/main" val="3896786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720080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2024.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183971"/>
              </p:ext>
            </p:extLst>
          </p:nvPr>
        </p:nvGraphicFramePr>
        <p:xfrm>
          <a:off x="457200" y="980728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2024.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734171"/>
              </p:ext>
            </p:extLst>
          </p:nvPr>
        </p:nvGraphicFramePr>
        <p:xfrm>
          <a:off x="1187624" y="1916832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048630"/>
              </p:ext>
            </p:extLst>
          </p:nvPr>
        </p:nvGraphicFramePr>
        <p:xfrm>
          <a:off x="1331640" y="1556792"/>
          <a:ext cx="6408712" cy="497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1938"/>
            <a:ext cx="8229600" cy="830262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2023.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914400" y="1092200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2024. </a:t>
            </a:r>
            <a:r>
              <a:rPr lang="sr-Cyrl-RS" sz="2000" dirty="0"/>
              <a:t>години су се </a:t>
            </a:r>
            <a:r>
              <a:rPr lang="sr-Cyrl-RS" sz="2000" dirty="0" smtClean="0"/>
              <a:t> </a:t>
            </a:r>
            <a:r>
              <a:rPr lang="sr-Cyrl-RS" sz="2000" b="1" dirty="0"/>
              <a:t>повећали</a:t>
            </a:r>
            <a:r>
              <a:rPr lang="sr-Cyrl-RS" sz="2000" dirty="0"/>
              <a:t> у односу на последњу измену Одлуке о буџету за </a:t>
            </a:r>
            <a:r>
              <a:rPr lang="sr-Cyrl-RS" sz="2000" dirty="0" smtClean="0"/>
              <a:t>2023.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33.083.247,00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2,71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292350" y="2587625"/>
            <a:ext cx="6851650" cy="1468438"/>
          </a:xfrm>
        </p:spPr>
        <p:txBody>
          <a:bodyPr rtlCol="0">
            <a:normAutofit fontScale="92500" lnSpcReduction="20000"/>
          </a:bodyPr>
          <a:lstStyle/>
          <a:p>
            <a:pPr lvl="0"/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sz="1700" dirty="0" smtClean="0"/>
              <a:t>су </a:t>
            </a:r>
            <a:r>
              <a:rPr lang="sr-Cyrl-RS" sz="1700" dirty="0"/>
              <a:t>смањени за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3.635.000,00 динара</a:t>
            </a:r>
            <a:r>
              <a:rPr lang="sr-Cyrl-RS" sz="1700" b="1" dirty="0" smtClean="0">
                <a:solidFill>
                  <a:schemeClr val="hlink"/>
                </a:solidFill>
                <a:ea typeface="SimSun" panose="02010600030101010101" pitchFamily="2" charset="-122"/>
              </a:rPr>
              <a:t>;</a:t>
            </a:r>
          </a:p>
          <a:p>
            <a:r>
              <a:rPr lang="sr-Latn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ришћење роба и услуга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смањени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9.602.256 ,00 динара</a:t>
            </a:r>
            <a:r>
              <a:rPr lang="sr-Cyrl-RS" sz="17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</a:t>
            </a:r>
            <a:r>
              <a:rPr lang="sr-Cyrl-R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смањени 7.041.821,00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endParaRPr lang="en-US" sz="1700" b="1" dirty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Донације ,дотације и трансфери </a:t>
            </a:r>
            <a:r>
              <a:rPr lang="sr-Cyrl-RS" sz="1700" b="1" dirty="0" smtClean="0">
                <a:solidFill>
                  <a:schemeClr val="hlink"/>
                </a:solidFill>
              </a:rPr>
              <a:t> </a:t>
            </a:r>
            <a:r>
              <a:rPr lang="sr-Cyrl-RS" sz="1700" dirty="0"/>
              <a:t>су смањене за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29.499.000,00</a:t>
            </a:r>
            <a:r>
              <a:rPr lang="sr-Cyrl-RS" sz="1700" b="1" dirty="0" smtClean="0">
                <a:solidFill>
                  <a:schemeClr val="hlink"/>
                </a:solidFill>
              </a:rPr>
              <a:t> </a:t>
            </a:r>
            <a:r>
              <a:rPr lang="sr-Cyrl-RS" sz="1700" dirty="0"/>
              <a:t>динара</a:t>
            </a:r>
            <a:r>
              <a:rPr lang="sr-Cyrl-RS" sz="1700" dirty="0" smtClean="0"/>
              <a:t>;</a:t>
            </a:r>
            <a:endParaRPr lang="en-US" sz="1700" dirty="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52" y="4055310"/>
            <a:ext cx="6900060" cy="225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су за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33.383.000,00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динара;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повећани за 38.965.324,00 динара</a:t>
            </a:r>
            <a:endParaRPr lang="sr-Cyrl-R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повећане за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6.114.000,00 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повећана за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4.399.000,00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857727"/>
              </p:ext>
            </p:extLst>
          </p:nvPr>
        </p:nvGraphicFramePr>
        <p:xfrm>
          <a:off x="467544" y="864846"/>
          <a:ext cx="8280921" cy="553053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568783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127956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584182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03914">
                <a:tc>
                  <a:txBody>
                    <a:bodyPr/>
                    <a:lstStyle/>
                    <a:p>
                      <a:pPr algn="ctr"/>
                      <a:r>
                        <a:rPr lang="sr-Cyrl-RS" sz="1050" dirty="0"/>
                        <a:t>Назив програма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50" dirty="0" smtClean="0"/>
                        <a:t>Средства </a:t>
                      </a:r>
                      <a:r>
                        <a:rPr lang="sr-Cyrl-RS" sz="1050" dirty="0"/>
                        <a:t>из Одлуке о буџету за </a:t>
                      </a:r>
                      <a:r>
                        <a:rPr lang="sr-Cyrl-RS" sz="1050" dirty="0" smtClean="0"/>
                        <a:t>20</a:t>
                      </a:r>
                      <a:r>
                        <a:rPr lang="sr-Latn-RS" sz="1050" dirty="0" smtClean="0"/>
                        <a:t>2</a:t>
                      </a:r>
                      <a:r>
                        <a:rPr lang="sr-Cyrl-RS" sz="1050" dirty="0" smtClean="0"/>
                        <a:t>4. </a:t>
                      </a:r>
                      <a:r>
                        <a:rPr lang="sr-Cyrl-RS" sz="1050" dirty="0"/>
                        <a:t>годину  (износ у динарима)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50" dirty="0"/>
                        <a:t>%  буџета по програму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 smtClean="0"/>
                        <a:t>0</a:t>
                      </a:r>
                      <a:endParaRPr lang="sr-Latn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2. Комуналне делатности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120.775.000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3. Локални економски развој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3</a:t>
                      </a:r>
                      <a:r>
                        <a:rPr lang="sr-Latn-RS" sz="1100" dirty="0" smtClean="0"/>
                        <a:t>.000.000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4. Развој туризма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20.000.</a:t>
                      </a:r>
                      <a:r>
                        <a:rPr lang="sr-Latn-RS" sz="1100" dirty="0" smtClean="0"/>
                        <a:t>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5. Пољопривреда и рурални развој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36.855.000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6. Заштита животне средине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53.070.000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267514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7. Организација саобраћаја и саобраћајна инфраструктура 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334.400.000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8. Предшколско васпитање и образовање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228.952.000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9. Основно образовање и васпитање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150.522.00</a:t>
                      </a:r>
                      <a:r>
                        <a:rPr lang="sr-Latn-R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/>
                        <a:t>Програм 10. Средње образовање и васпитање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33.700.000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11. Социјална и дечија заштита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119.325.000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12. Здравствена заштита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16.750.000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13. Развој културе и информисања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61.232.000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14. Развој спорта и омладине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75.614.000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15. Опште услуге локалне самоуправе 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223.685.000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7512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16. Политички систем локалне самоуправе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31.509.000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67514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17. Енергетска ефикасност  и обновљиви извори енергије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 smtClean="0"/>
                        <a:t>12.794.000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6685">
                <a:tc>
                  <a:txBody>
                    <a:bodyPr/>
                    <a:lstStyle/>
                    <a:p>
                      <a:pPr algn="l"/>
                      <a:endParaRPr lang="sr-Cyrl-RS" sz="1200" b="1" dirty="0" smtClean="0"/>
                    </a:p>
                    <a:p>
                      <a:pPr algn="l"/>
                      <a:r>
                        <a:rPr lang="sr-Cyrl-RS" sz="1200" b="1" dirty="0" smtClean="0"/>
                        <a:t>Укупни </a:t>
                      </a:r>
                      <a:r>
                        <a:rPr lang="sr-Cyrl-RS" sz="1200" b="1" dirty="0"/>
                        <a:t>расходи по програмима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200" b="1" dirty="0" smtClean="0"/>
                    </a:p>
                    <a:p>
                      <a:pPr algn="r"/>
                      <a:r>
                        <a:rPr lang="sr-Cyrl-RS" sz="1200" b="1" dirty="0" smtClean="0"/>
                        <a:t>1.522.183.000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r>
                        <a:rPr lang="sr-Latn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solidFill>
                  <a:schemeClr val="bg1"/>
                </a:solidFill>
              </a:rPr>
              <a:t>Opština Ivanjica</a:t>
            </a:r>
            <a:endParaRPr lang="sr-Latn-CS" b="1" i="1" dirty="0">
              <a:solidFill>
                <a:schemeClr val="bg1"/>
              </a:solidFill>
            </a:endParaRPr>
          </a:p>
        </p:txBody>
      </p:sp>
      <p:pic>
        <p:nvPicPr>
          <p:cNvPr id="34827" name="Picture 11" descr="P62800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286256"/>
            <a:ext cx="2602608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33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9652" y="6281737"/>
            <a:ext cx="571500" cy="576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Slika 10" descr="ivanjica nusic_620x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4214818"/>
            <a:ext cx="2549620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Slika 11" descr="zdravstvena-moc-sicusne-vocke-malina-slika-1487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4214818"/>
            <a:ext cx="2682281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4" descr="https://media1.picsearch.com/is?uCi4xx_AdstQ3Yy3mEt6eto3WjBsVVm410NpEJkRyNw&amp;height=25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1643050"/>
            <a:ext cx="2460549" cy="1928826"/>
          </a:xfrm>
          <a:prstGeom prst="rect">
            <a:avLst/>
          </a:prstGeom>
          <a:noFill/>
        </p:spPr>
      </p:pic>
      <p:pic>
        <p:nvPicPr>
          <p:cNvPr id="20" name="Picture 2" descr="https://media5.picsearch.com/is?UeN4BIBAKCdoDx8K9kp-t13SrSdCR7niC0fJgaxrnFQ&amp;height=25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1643050"/>
            <a:ext cx="2500330" cy="1928826"/>
          </a:xfrm>
          <a:prstGeom prst="rect">
            <a:avLst/>
          </a:prstGeom>
          <a:noFill/>
        </p:spPr>
      </p:pic>
      <p:pic>
        <p:nvPicPr>
          <p:cNvPr id="10" name="Picture 2" descr="https://upload.wikimedia.org/wikipedia/commons/3/3a/Le_centre_ville_d%27Ivanjic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1643050"/>
            <a:ext cx="2571768" cy="19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8254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884230"/>
              </p:ext>
            </p:extLst>
          </p:nvPr>
        </p:nvGraphicFramePr>
        <p:xfrm>
          <a:off x="827585" y="148478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314291"/>
              </p:ext>
            </p:extLst>
          </p:nvPr>
        </p:nvGraphicFramePr>
        <p:xfrm>
          <a:off x="755576" y="980728"/>
          <a:ext cx="748883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782356"/>
              </p:ext>
            </p:extLst>
          </p:nvPr>
        </p:nvGraphicFramePr>
        <p:xfrm>
          <a:off x="755576" y="1417638"/>
          <a:ext cx="7344816" cy="314762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66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9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65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</a:t>
                      </a:r>
                      <a:r>
                        <a:rPr lang="sr-Cyrl-RS" sz="1200" dirty="0" smtClean="0"/>
                        <a:t>4.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1.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n-lt"/>
                        </a:rPr>
                        <a:t>Скупштина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sr-Cyrl-RS" sz="1200" dirty="0">
                          <a:effectLst/>
                          <a:latin typeface="+mn-lt"/>
                        </a:rPr>
                        <a:t>општине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19.531.000,00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2.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8.918.000,00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3.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</a:rPr>
                        <a:t>Општинско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веће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3.060.000,00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4.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>
                          <a:effectLst/>
                          <a:latin typeface="+mn-lt"/>
                        </a:rPr>
                        <a:t>Општинска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1,181,858,000.00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0" dirty="0" smtClean="0">
                          <a:effectLst/>
                          <a:latin typeface="+mj-lt"/>
                        </a:rPr>
                        <a:t>4.01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aseline="0" dirty="0" smtClean="0">
                          <a:effectLst/>
                          <a:latin typeface="+mn-lt"/>
                          <a:ea typeface="+mn-ea"/>
                        </a:rPr>
                        <a:t>Дом културе Ивањица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39.000.000,00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0" dirty="0" smtClean="0">
                          <a:effectLst/>
                          <a:latin typeface="+mj-lt"/>
                          <a:ea typeface="+mn-ea"/>
                        </a:rPr>
                        <a:t>4.02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Библиотека</a:t>
                      </a:r>
                      <a:r>
                        <a:rPr lang="sr-Cyrl-RS" sz="1200" baseline="0" dirty="0" smtClean="0">
                          <a:effectLst/>
                          <a:latin typeface="+mn-lt"/>
                          <a:ea typeface="Times New Roman"/>
                        </a:rPr>
                        <a:t> Светислав Вуловић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10.232.000,00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0" dirty="0" smtClean="0">
                          <a:effectLst/>
                          <a:latin typeface="+mj-lt"/>
                          <a:ea typeface="+mn-ea"/>
                        </a:rPr>
                        <a:t>4.03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П</a:t>
                      </a:r>
                      <a:r>
                        <a:rPr lang="sr-Cyrl-RS" sz="1200" dirty="0" smtClean="0">
                          <a:effectLst/>
                          <a:latin typeface="+mn-lt"/>
                        </a:rPr>
                        <a:t>редшколска установа Бајка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228.952.000,00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0" dirty="0" smtClean="0">
                          <a:effectLst/>
                          <a:latin typeface="+mj-lt"/>
                          <a:ea typeface="Times New Roman"/>
                        </a:rPr>
                        <a:t>4.04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Месне заједнице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7.301.000,00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0" dirty="0" smtClean="0">
                          <a:effectLst/>
                          <a:latin typeface="+mj-lt"/>
                          <a:ea typeface="Times New Roman"/>
                        </a:rPr>
                        <a:t>4.05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Туристичка организација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20.000.000,00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0" dirty="0" smtClean="0">
                          <a:effectLst/>
                          <a:latin typeface="+mj-lt"/>
                          <a:ea typeface="Times New Roman"/>
                        </a:rPr>
                        <a:t>5.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Општинско</a:t>
                      </a:r>
                      <a:r>
                        <a:rPr lang="sr-Cyrl-RS" sz="1200" baseline="0" dirty="0" smtClean="0">
                          <a:effectLst/>
                          <a:latin typeface="+mn-lt"/>
                          <a:ea typeface="Times New Roman"/>
                        </a:rPr>
                        <a:t> правобранилаштво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3.331.000,00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01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 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1.522.318.000,00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594754"/>
              </p:ext>
            </p:extLst>
          </p:nvPr>
        </p:nvGraphicFramePr>
        <p:xfrm>
          <a:off x="899593" y="1340769"/>
          <a:ext cx="7488832" cy="502560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491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2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85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5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765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9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</a:t>
                      </a:r>
                      <a:r>
                        <a:rPr lang="sr-Cyrl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</a:t>
                      </a:r>
                      <a:r>
                        <a:rPr lang="sr-Cyrl-RS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Улице</a:t>
                      </a:r>
                      <a:r>
                        <a:rPr lang="sr-Latn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Видик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крака Улице Друге прол.бригаде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крак Зорнић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9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канализације у насељу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код Пролетера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8.400.000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спортског</a:t>
                      </a:r>
                      <a:r>
                        <a:rPr lang="sr-Cyrl-RS" sz="11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центра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2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крака водовода у насељу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Стара фабрика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 атмосферског колектора код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Гимназије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13.400.000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7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крак Улице Милоша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Ђелкапића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игралишта у Лугу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Санација клизишта у Осоници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улице у Шлјивићима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ка Равани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1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улице ка Видином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кршу (Црногорска) фаза 1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улице у Лугу два крака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Одржавање некатегорисаних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путева уз учешће грађана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90.000.000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682749"/>
              </p:ext>
            </p:extLst>
          </p:nvPr>
        </p:nvGraphicFramePr>
        <p:xfrm>
          <a:off x="899593" y="1340769"/>
          <a:ext cx="7488832" cy="504549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491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2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85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5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765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9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</a:t>
                      </a:r>
                      <a:r>
                        <a:rPr lang="sr-Cyrl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</a:t>
                      </a:r>
                      <a:r>
                        <a:rPr lang="sr-Cyrl-RS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јавне расвете у Рајковићима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2.800.000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јавне расвете у Горњем Радаљеву 1.фаза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4.000.000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9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јавне расвете преко пута Хабитфарма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4.100.000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Чишћење и уређење водотокова 2.реда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Одржавање културно историјскох споменика и јавних чесми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1.100.000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Реконтрукција шеталишта у градском парку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3.600.000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6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игралишта при ОШ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Рашчићи</a:t>
                      </a:r>
                      <a:endParaRPr lang="sr-Cyrl-R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3.600.000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1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</a:t>
            </a:r>
            <a:r>
              <a:rPr lang="sr-Cyrl-RS" sz="2800" dirty="0" smtClean="0"/>
              <a:t>стандардни пројекти</a:t>
            </a:r>
            <a:r>
              <a:rPr lang="sr-Latn-RS" sz="2800" dirty="0" smtClean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183007"/>
              </p:ext>
            </p:extLst>
          </p:nvPr>
        </p:nvGraphicFramePr>
        <p:xfrm>
          <a:off x="457200" y="1340768"/>
          <a:ext cx="7751203" cy="501822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</a:t>
                      </a:r>
                      <a:r>
                        <a:rPr lang="sr-Cyrl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Чисто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RS" sz="12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заједница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за одрживост у окружењу и природи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7.996.000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Азил</a:t>
                      </a:r>
                      <a:r>
                        <a:rPr lang="sr-Cyrl-RS" sz="11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за псе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1.000.000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128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Набавка</a:t>
                      </a:r>
                      <a:r>
                        <a:rPr lang="sr-Cyrl-R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мини буса за превоз сеоског становништва</a:t>
                      </a:r>
                      <a:endParaRPr lang="sr-Latn-RS" sz="11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10.100.000</a:t>
                      </a:r>
                      <a:endParaRPr lang="sr-Latn-RS" sz="11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Помоћ у кући (социјална услуга )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Лични пратилац детета и персонални асистент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18.500.000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Помоћ избеглицама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 интерно расељеним лицима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2.395.000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Сабор двојеничара и старих инстримената Србије –Кушићи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202</a:t>
                      </a:r>
                      <a:r>
                        <a:rPr lang="sr-Latn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534.000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Прослава Српске нове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године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510.000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Фестивал изворне песме –Прилике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202</a:t>
                      </a:r>
                      <a:r>
                        <a:rPr lang="sr-Latn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1.519.000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Сабор у Ковиљу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179.000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Сабор у Придворици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184.000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r>
                        <a:rPr lang="sr-Cyrl-RS" sz="1100" b="1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Звуци</a:t>
                      </a:r>
                      <a:r>
                        <a:rPr lang="sr-Cyrl-RS" sz="1100" b="1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Голије ,Мучња и Јавора</a:t>
                      </a:r>
                      <a:endParaRPr lang="sr-Latn-RS" sz="11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b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152.000</a:t>
                      </a:r>
                      <a:endParaRPr lang="sr-Latn-RS" sz="1100" b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r-Cyrl-RS" sz="11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Обележавање</a:t>
                      </a:r>
                      <a:r>
                        <a:rPr lang="sr-Cyrl-RS" sz="11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Јаворског рата и сабор српске омладине</a:t>
                      </a:r>
                      <a:endParaRPr lang="sr-Latn-RS" sz="11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sr-Cyrl-RS" sz="11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354.000</a:t>
                      </a:r>
                      <a:endParaRPr lang="sr-Latn-RS" sz="11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</a:t>
            </a:r>
            <a:r>
              <a:rPr lang="sr-Cyrl-RS" sz="2800" dirty="0" smtClean="0"/>
              <a:t>стандардни пројекти</a:t>
            </a:r>
            <a:r>
              <a:rPr lang="sr-Latn-RS" sz="2800" dirty="0" smtClean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594671"/>
              </p:ext>
            </p:extLst>
          </p:nvPr>
        </p:nvGraphicFramePr>
        <p:xfrm>
          <a:off x="457200" y="1340768"/>
          <a:ext cx="7751203" cy="502770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</a:t>
                      </a:r>
                      <a:r>
                        <a:rPr lang="sr-Cyrl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Дани Буковице 2024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1100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159.000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Нушићијада 2024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2.735.000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12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Дан општине Ивањица 2024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350.000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Дани ивањичког кромпира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289.000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endParaRPr lang="sr-Latn-RS" sz="11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sr-Latn-RS" sz="1100" b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r-Latn-RS" sz="11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sr-Latn-RS" sz="11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</a:t>
            </a:r>
            <a:r>
              <a:rPr lang="sr-Cyrl-RS" dirty="0" smtClean="0"/>
              <a:t>општине Ивањица за </a:t>
            </a:r>
            <a:r>
              <a:rPr lang="sr-Cyrl-RS" dirty="0" smtClean="0"/>
              <a:t>2024. </a:t>
            </a:r>
            <a:r>
              <a:rPr lang="sr-Cyrl-RS" dirty="0"/>
              <a:t>годину, исту можете преузети на следећем линку интернет странице општинске управе: 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www .ivanjica.gov.rs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Latn-RS" dirty="0" smtClean="0"/>
              <a:t>2024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sr-Latn-RS" dirty="0" smtClean="0"/>
              <a:t>24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Ивањица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202</a:t>
            </a:r>
            <a:r>
              <a:rPr lang="sr-Latn-R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општине Ивањица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/>
          </a:p>
          <a:p>
            <a:pPr algn="r"/>
            <a:r>
              <a:rPr lang="sr-Cyrl-RS" dirty="0" smtClean="0"/>
              <a:t>Момчило Митровић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2" y="1464822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</a:t>
            </a:r>
            <a:r>
              <a:rPr lang="ru-RU" altLang="en-US" sz="1700" b="1" dirty="0" smtClean="0">
                <a:cs typeface="Calibri" panose="020F0502020204030204" pitchFamily="34" charset="0"/>
              </a:rPr>
              <a:t>средстава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 «Светислав Вуловић» Ивањица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Дом културе Ивањица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Предшколска </a:t>
            </a:r>
            <a:r>
              <a:rPr lang="ru-RU" altLang="en-US" sz="1700" dirty="0" smtClean="0">
                <a:cs typeface="Calibri" panose="020F0502020204030204" pitchFamily="34" charset="0"/>
              </a:rPr>
              <a:t>установа Бајка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Туристички организација </a:t>
            </a:r>
            <a:r>
              <a:rPr lang="sr-Cyrl-RS" altLang="en-US" sz="1700" dirty="0" smtClean="0">
                <a:cs typeface="Calibri" panose="020F0502020204030204" pitchFamily="34" charset="0"/>
              </a:rPr>
              <a:t>општине Ивањица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 19 Месних заједница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</a:t>
            </a:r>
            <a:r>
              <a:rPr lang="ru-RU" altLang="en-US" sz="1700" dirty="0" smtClean="0">
                <a:cs typeface="Calibri" panose="020F0502020204030204" pitchFamily="34" charset="0"/>
              </a:rPr>
              <a:t>школе-9 основних и 2 средње)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Дом здравља Ивањица 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</a:t>
            </a:r>
            <a:r>
              <a:rPr lang="ru-RU" altLang="en-US" sz="1700" dirty="0">
                <a:cs typeface="Calibri" panose="020F0502020204030204" pitchFamily="34" charset="0"/>
              </a:rPr>
              <a:t>за социјални </a:t>
            </a:r>
            <a:r>
              <a:rPr lang="ru-RU" altLang="en-US" sz="1700" dirty="0" smtClean="0">
                <a:cs typeface="Calibri" panose="020F0502020204030204" pitchFamily="34" charset="0"/>
              </a:rPr>
              <a:t>рад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Ивањица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2183243"/>
              </p:ext>
            </p:extLst>
          </p:nvPr>
        </p:nvGraphicFramePr>
        <p:xfrm>
          <a:off x="755576" y="1556792"/>
          <a:ext cx="7440488" cy="439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64671585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solidFill>
                  <a:srgbClr val="FF0000"/>
                </a:solidFill>
              </a:rPr>
              <a:t>Ивањица </a:t>
            </a:r>
            <a:r>
              <a:rPr lang="sr-Cyrl-RS" sz="1700" dirty="0"/>
              <a:t>за </a:t>
            </a:r>
            <a:r>
              <a:rPr lang="sr-Cyrl-RS" sz="1700" dirty="0" smtClean="0"/>
              <a:t>2024.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solidFill>
                  <a:srgbClr val="FF0000"/>
                </a:solidFill>
              </a:rPr>
              <a:t>Ивањица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</a:t>
            </a:r>
            <a:r>
              <a:rPr lang="sr-Cyrl-RS" sz="1700" dirty="0" smtClean="0"/>
              <a:t>од </a:t>
            </a:r>
            <a:r>
              <a:rPr lang="sr-Cyrl-RS" sz="1700" dirty="0" smtClean="0">
                <a:solidFill>
                  <a:srgbClr val="FF0000"/>
                </a:solidFill>
              </a:rPr>
              <a:t>1.</a:t>
            </a:r>
            <a:r>
              <a:rPr lang="sr-Latn-RS" sz="1700" dirty="0" smtClean="0">
                <a:solidFill>
                  <a:srgbClr val="FF0000"/>
                </a:solidFill>
              </a:rPr>
              <a:t>428.187.000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sr-Latn-RS" sz="1700" dirty="0" smtClean="0">
                <a:solidFill>
                  <a:srgbClr val="FF0000"/>
                </a:solidFill>
              </a:rPr>
              <a:t>30.000.000</a:t>
            </a:r>
            <a:r>
              <a:rPr lang="sr-Cyrl-RS" sz="1700" dirty="0" smtClean="0"/>
              <a:t> динара ,средтва из сопствених извора </a:t>
            </a:r>
            <a:r>
              <a:rPr lang="sr-Cyrl-RS" sz="1700" dirty="0" smtClean="0">
                <a:solidFill>
                  <a:srgbClr val="FF0000"/>
                </a:solidFill>
              </a:rPr>
              <a:t>2.955.000</a:t>
            </a:r>
            <a:r>
              <a:rPr lang="sr-Cyrl-RS" sz="1700" dirty="0" smtClean="0"/>
              <a:t> </a:t>
            </a:r>
            <a:r>
              <a:rPr lang="sr-Cyrl-RS" sz="1700" dirty="0"/>
              <a:t>и средства из осталих извора у износу од </a:t>
            </a:r>
            <a:r>
              <a:rPr lang="sr-Latn-RS" sz="1700" dirty="0" smtClean="0">
                <a:solidFill>
                  <a:srgbClr val="FF0000"/>
                </a:solidFill>
              </a:rPr>
              <a:t>61.041.000</a:t>
            </a:r>
            <a:r>
              <a:rPr lang="sr-Cyrl-RS" sz="1700" dirty="0" smtClean="0"/>
              <a:t>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88165608"/>
              </p:ext>
            </p:extLst>
          </p:nvPr>
        </p:nvGraphicFramePr>
        <p:xfrm>
          <a:off x="827584" y="4452264"/>
          <a:ext cx="7859216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rgbClr val="FF0000"/>
                </a:solidFill>
              </a:rPr>
              <a:t>1.</a:t>
            </a:r>
            <a:r>
              <a:rPr lang="sr-Latn-RS" sz="4400" b="1" dirty="0" smtClean="0">
                <a:solidFill>
                  <a:srgbClr val="FF0000"/>
                </a:solidFill>
              </a:rPr>
              <a:t>522.183</a:t>
            </a:r>
            <a:r>
              <a:rPr lang="sr-Cyrl-RS" sz="4400" b="1" dirty="0" smtClean="0">
                <a:solidFill>
                  <a:srgbClr val="FF0000"/>
                </a:solidFill>
              </a:rPr>
              <a:t>.</a:t>
            </a:r>
            <a:r>
              <a:rPr lang="sr-Latn-RS" sz="4400" b="1" dirty="0" smtClean="0">
                <a:solidFill>
                  <a:srgbClr val="FF0000"/>
                </a:solidFill>
              </a:rPr>
              <a:t>0</a:t>
            </a:r>
            <a:r>
              <a:rPr lang="sr-Cyrl-RS" sz="4400" b="1" dirty="0" smtClean="0">
                <a:solidFill>
                  <a:srgbClr val="FF0000"/>
                </a:solidFill>
              </a:rPr>
              <a:t>00</a:t>
            </a:r>
            <a:r>
              <a:rPr lang="sr-Cyrl-RS" sz="3600" b="1" dirty="0" smtClean="0"/>
              <a:t>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88D309-8210-4156-815F-5C40CB5114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98649A-4D15-4AF6-983D-B3C07ADB54D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34e4f6f-c740-4e49-838d-10594e3f873c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0AC4ACF-3D59-4AC1-B922-560DA8BD6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4004</TotalTime>
  <Words>2020</Words>
  <Application>Microsoft Office PowerPoint</Application>
  <PresentationFormat>On-screen Show (4:3)</PresentationFormat>
  <Paragraphs>483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SimSun</vt:lpstr>
      <vt:lpstr>Arial</vt:lpstr>
      <vt:lpstr>Arial Narrow</vt:lpstr>
      <vt:lpstr>Calibri</vt:lpstr>
      <vt:lpstr>Rod</vt:lpstr>
      <vt:lpstr>Times New Roman</vt:lpstr>
      <vt:lpstr>Wingdings</vt:lpstr>
      <vt:lpstr>Custom Design</vt:lpstr>
      <vt:lpstr>ОПШТИНА ИВАЊИЦА</vt:lpstr>
      <vt:lpstr>Opština Ivanjica</vt:lpstr>
      <vt:lpstr>PowerPoint Presentation</vt:lpstr>
      <vt:lpstr>PowerPoint Presentation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2024. годину</vt:lpstr>
      <vt:lpstr>Структура планираних прихода и примања за 2024. годину</vt:lpstr>
      <vt:lpstr>Шта се променило у односу на 2023. годину?</vt:lpstr>
      <vt:lpstr>На шта се троше јавна средства?</vt:lpstr>
      <vt:lpstr>PowerPoint Presentation</vt:lpstr>
      <vt:lpstr>Структура планираних расхода и издатака буџета за 2024. годину</vt:lpstr>
      <vt:lpstr>Структура планираних расхода и издатака буџета за 2024. годину</vt:lpstr>
      <vt:lpstr>Шта се променило у односу на 2023.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капитални пројекти</vt:lpstr>
      <vt:lpstr>Најважнији стандардни пројекти од интереса за локалну заједницу</vt:lpstr>
      <vt:lpstr>Најважнији стандардни пројекти од интереса за локалну заједницу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Nenad Glavinić</cp:lastModifiedBy>
  <cp:revision>478</cp:revision>
  <cp:lastPrinted>2018-01-29T14:26:33Z</cp:lastPrinted>
  <dcterms:created xsi:type="dcterms:W3CDTF">2006-08-16T00:00:00Z</dcterms:created>
  <dcterms:modified xsi:type="dcterms:W3CDTF">2023-12-25T10:08:31Z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